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2"/>
    <p:sldMasterId id="2147483653" r:id="rId3"/>
    <p:sldMasterId id="2147483655" r:id="rId4"/>
    <p:sldMasterId id="2147483657" r:id="rId5"/>
  </p:sldMasterIdLst>
  <p:notesMasterIdLst>
    <p:notesMasterId r:id="rId50"/>
  </p:notesMasterIdLst>
  <p:sldIdLst>
    <p:sldId id="256" r:id="rId6"/>
    <p:sldId id="325" r:id="rId7"/>
    <p:sldId id="285" r:id="rId8"/>
    <p:sldId id="258" r:id="rId9"/>
    <p:sldId id="299" r:id="rId10"/>
    <p:sldId id="259" r:id="rId11"/>
    <p:sldId id="260" r:id="rId12"/>
    <p:sldId id="257" r:id="rId13"/>
    <p:sldId id="261" r:id="rId14"/>
    <p:sldId id="328" r:id="rId15"/>
    <p:sldId id="329" r:id="rId16"/>
    <p:sldId id="330" r:id="rId17"/>
    <p:sldId id="265" r:id="rId18"/>
    <p:sldId id="331" r:id="rId19"/>
    <p:sldId id="332" r:id="rId20"/>
    <p:sldId id="333" r:id="rId21"/>
    <p:sldId id="334" r:id="rId22"/>
    <p:sldId id="335" r:id="rId23"/>
    <p:sldId id="336" r:id="rId24"/>
    <p:sldId id="310" r:id="rId25"/>
    <p:sldId id="313" r:id="rId26"/>
    <p:sldId id="322" r:id="rId27"/>
    <p:sldId id="308" r:id="rId28"/>
    <p:sldId id="317" r:id="rId29"/>
    <p:sldId id="320" r:id="rId30"/>
    <p:sldId id="337" r:id="rId31"/>
    <p:sldId id="338" r:id="rId32"/>
    <p:sldId id="303" r:id="rId33"/>
    <p:sldId id="339" r:id="rId34"/>
    <p:sldId id="272" r:id="rId35"/>
    <p:sldId id="273" r:id="rId36"/>
    <p:sldId id="274" r:id="rId37"/>
    <p:sldId id="282" r:id="rId38"/>
    <p:sldId id="326" r:id="rId39"/>
    <p:sldId id="327" r:id="rId40"/>
    <p:sldId id="276" r:id="rId41"/>
    <p:sldId id="291" r:id="rId42"/>
    <p:sldId id="292" r:id="rId43"/>
    <p:sldId id="293" r:id="rId44"/>
    <p:sldId id="283" r:id="rId45"/>
    <p:sldId id="284" r:id="rId46"/>
    <p:sldId id="302" r:id="rId47"/>
    <p:sldId id="340" r:id="rId48"/>
    <p:sldId id="294" r:id="rId49"/>
  </p:sldIdLst>
  <p:sldSz cx="12192000" cy="6858000"/>
  <p:notesSz cx="6858000" cy="12192000"/>
  <p:embeddedFontLst>
    <p:embeddedFont>
      <p:font typeface="Verdana" panose="020B0604030504040204" pitchFamily="34" charset="0"/>
      <p:regular r:id="rId51"/>
      <p:bold r:id="rId52"/>
      <p:italic r:id="rId53"/>
      <p:boldItalic r:id="rId54"/>
    </p:embeddedFont>
    <p:embeddedFont>
      <p:font typeface="Carlito"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Lst>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4F8DD1"/>
    <a:srgbClr val="FF9933"/>
    <a:srgbClr val="FFC000"/>
    <a:srgbClr val="19B861"/>
    <a:srgbClr val="B71D3E"/>
    <a:srgbClr val="A62AA9"/>
    <a:srgbClr val="FED403"/>
    <a:srgbClr val="383883"/>
    <a:srgbClr val="6464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17BADD-061A-D4FD-09FF-F9D5904F4BE5}">
  <a:tblStyle styleId="{8317BADD-061A-D4FD-09FF-F9D5904F4BE5}" styleName="Medium Style 2 - Accent 1">
    <a:wholeTbl>
      <a:tcTxStyle>
        <a:fontRef idx="minor"/>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hemeClr val="lt1"/>
      </a:tcTxStyle>
      <a:tcStyle>
        <a:tcBdr/>
        <a:fill>
          <a:solidFill>
            <a:schemeClr val="accent1"/>
          </a:solidFill>
        </a:fill>
      </a:tcStyle>
    </a:lastCol>
    <a:firstCol>
      <a:tcTxStyle b="on">
        <a:fontRef idx="minor"/>
        <a:schemeClr val="lt1"/>
      </a:tcTxStyle>
      <a:tcStyle>
        <a:tcBdr/>
        <a:fill>
          <a:solidFill>
            <a:schemeClr val="accent1"/>
          </a:solidFill>
        </a:fill>
      </a:tcStyle>
    </a:firstCol>
    <a:lastRow>
      <a:tcTxStyle b="on">
        <a:fontRef idx="minor"/>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autoAdjust="0"/>
    <p:restoredTop sz="74269" autoAdjust="0"/>
  </p:normalViewPr>
  <p:slideViewPr>
    <p:cSldViewPr>
      <p:cViewPr varScale="1">
        <p:scale>
          <a:sx n="79" d="100"/>
          <a:sy n="79" d="100"/>
        </p:scale>
        <p:origin x="1104" y="78"/>
      </p:cViewPr>
      <p:guideLst>
        <p:guide orient="horz" pos="2115"/>
        <p:guide pos="2887"/>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1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6.fntdata"/><Relationship Id="rId64" Type="http://schemas.openxmlformats.org/officeDocument/2006/relationships/font" Target="fonts/font14.fntdata"/><Relationship Id="rId8" Type="http://schemas.openxmlformats.org/officeDocument/2006/relationships/slide" Target="slides/slide3.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9.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AA0F24-A856-427D-A59A-F77B71D61DAF}" type="doc">
      <dgm:prSet loTypeId="urn:microsoft.com/office/officeart/2005/8/layout/chevron1" loCatId="process" qsTypeId="urn:microsoft.com/office/officeart/2005/8/quickstyle/simple1" qsCatId="simple" csTypeId="urn:microsoft.com/office/officeart/2005/8/colors/accent1_2" csCatId="accent1" phldr="1"/>
      <dgm:spPr/>
    </dgm:pt>
    <dgm:pt modelId="{A7068049-D5A9-4879-AD73-A59617706148}">
      <dgm:prSet phldrT="[Text]"/>
      <dgm:spPr/>
      <dgm:t>
        <a:bodyPr/>
        <a:lstStyle/>
        <a:p>
          <a:r>
            <a:rPr lang="de-DE" dirty="0"/>
            <a:t>Checkliste zur Agenturgründung</a:t>
          </a:r>
        </a:p>
      </dgm:t>
    </dgm:pt>
    <dgm:pt modelId="{DFA77A8B-D676-4C66-AE7E-57E4302671AF}" type="parTrans" cxnId="{5B63B74B-0C4A-4780-A09B-1065B5D14AF2}">
      <dgm:prSet/>
      <dgm:spPr/>
      <dgm:t>
        <a:bodyPr/>
        <a:lstStyle/>
        <a:p>
          <a:endParaRPr lang="de-DE"/>
        </a:p>
      </dgm:t>
    </dgm:pt>
    <dgm:pt modelId="{0CC0A535-1BBB-4F28-86E7-C0ED6C0DDB34}" type="sibTrans" cxnId="{5B63B74B-0C4A-4780-A09B-1065B5D14AF2}">
      <dgm:prSet/>
      <dgm:spPr/>
      <dgm:t>
        <a:bodyPr/>
        <a:lstStyle/>
        <a:p>
          <a:endParaRPr lang="de-DE"/>
        </a:p>
      </dgm:t>
    </dgm:pt>
    <dgm:pt modelId="{299B836A-3BD9-45E0-AFBD-9F5AE4AAD771}">
      <dgm:prSet phldrT="[Text]"/>
      <dgm:spPr/>
      <dgm:t>
        <a:bodyPr/>
        <a:lstStyle/>
        <a:p>
          <a:r>
            <a:rPr lang="de-DE" dirty="0"/>
            <a:t>Festlegung Aufgabenportfolio</a:t>
          </a:r>
        </a:p>
      </dgm:t>
    </dgm:pt>
    <dgm:pt modelId="{4C788D9F-3301-4C82-84CF-FF7F5F1069AB}" type="parTrans" cxnId="{95059B51-038D-4016-A603-4B7999A865DD}">
      <dgm:prSet/>
      <dgm:spPr/>
      <dgm:t>
        <a:bodyPr/>
        <a:lstStyle/>
        <a:p>
          <a:endParaRPr lang="de-DE"/>
        </a:p>
      </dgm:t>
    </dgm:pt>
    <dgm:pt modelId="{55233575-3762-4A01-88F3-24851ED81022}" type="sibTrans" cxnId="{95059B51-038D-4016-A603-4B7999A865DD}">
      <dgm:prSet/>
      <dgm:spPr/>
      <dgm:t>
        <a:bodyPr/>
        <a:lstStyle/>
        <a:p>
          <a:endParaRPr lang="de-DE"/>
        </a:p>
      </dgm:t>
    </dgm:pt>
    <dgm:pt modelId="{B190613A-195D-4465-8835-B5575E94B636}">
      <dgm:prSet phldrT="[Text]"/>
      <dgm:spPr/>
      <dgm:t>
        <a:bodyPr/>
        <a:lstStyle/>
        <a:p>
          <a:r>
            <a:rPr lang="de-DE" dirty="0"/>
            <a:t>GND-Kooperations-vereinbarung	</a:t>
          </a:r>
        </a:p>
      </dgm:t>
    </dgm:pt>
    <dgm:pt modelId="{9DEB0044-AD19-4C3A-8CD7-3D96066032AF}" type="parTrans" cxnId="{47C40A63-6AD7-47CA-9A0E-66D73EA15D4C}">
      <dgm:prSet/>
      <dgm:spPr/>
      <dgm:t>
        <a:bodyPr/>
        <a:lstStyle/>
        <a:p>
          <a:endParaRPr lang="de-DE"/>
        </a:p>
      </dgm:t>
    </dgm:pt>
    <dgm:pt modelId="{1A054F18-BDDD-4E66-B0B5-E27473FEDD2A}" type="sibTrans" cxnId="{47C40A63-6AD7-47CA-9A0E-66D73EA15D4C}">
      <dgm:prSet/>
      <dgm:spPr/>
      <dgm:t>
        <a:bodyPr/>
        <a:lstStyle/>
        <a:p>
          <a:endParaRPr lang="de-DE"/>
        </a:p>
      </dgm:t>
    </dgm:pt>
    <dgm:pt modelId="{5EAE9638-6CFF-4B5F-A33A-0D6D7247920E}">
      <dgm:prSet phldrT="[Text]"/>
      <dgm:spPr/>
      <dgm:t>
        <a:bodyPr/>
        <a:lstStyle/>
        <a:p>
          <a:r>
            <a:rPr lang="de-DE" dirty="0"/>
            <a:t>Aufnahme in die Kooperative</a:t>
          </a:r>
        </a:p>
      </dgm:t>
    </dgm:pt>
    <dgm:pt modelId="{BB9CF150-694A-48DC-9CB3-086135DE2E20}" type="parTrans" cxnId="{CB2FC04A-335A-447D-BEBD-2C3D0D530B99}">
      <dgm:prSet/>
      <dgm:spPr/>
      <dgm:t>
        <a:bodyPr/>
        <a:lstStyle/>
        <a:p>
          <a:endParaRPr lang="de-DE"/>
        </a:p>
      </dgm:t>
    </dgm:pt>
    <dgm:pt modelId="{BD62B455-0EF5-4400-88AE-8AA661C08109}" type="sibTrans" cxnId="{CB2FC04A-335A-447D-BEBD-2C3D0D530B99}">
      <dgm:prSet/>
      <dgm:spPr/>
      <dgm:t>
        <a:bodyPr/>
        <a:lstStyle/>
        <a:p>
          <a:endParaRPr lang="de-DE"/>
        </a:p>
      </dgm:t>
    </dgm:pt>
    <dgm:pt modelId="{27F509F8-80D6-487E-8AE2-BEFFAE2D3A71}">
      <dgm:prSet phldrT="[Text]"/>
      <dgm:spPr/>
      <dgm:t>
        <a:bodyPr/>
        <a:lstStyle/>
        <a:p>
          <a:r>
            <a:rPr lang="de-DE" dirty="0" err="1"/>
            <a:t>Mentorenagentur</a:t>
          </a:r>
          <a:r>
            <a:rPr lang="de-DE" dirty="0"/>
            <a:t> finden</a:t>
          </a:r>
        </a:p>
      </dgm:t>
    </dgm:pt>
    <dgm:pt modelId="{D066945D-9638-4AA3-B1A4-F7FBA4A05EC9}" type="parTrans" cxnId="{385EE21A-0D11-4DA5-A826-B00992BD33C1}">
      <dgm:prSet/>
      <dgm:spPr/>
      <dgm:t>
        <a:bodyPr/>
        <a:lstStyle/>
        <a:p>
          <a:endParaRPr lang="de-DE"/>
        </a:p>
      </dgm:t>
    </dgm:pt>
    <dgm:pt modelId="{A9DB8B77-4A0D-4BA7-824E-35174DF64E3A}" type="sibTrans" cxnId="{385EE21A-0D11-4DA5-A826-B00992BD33C1}">
      <dgm:prSet/>
      <dgm:spPr/>
      <dgm:t>
        <a:bodyPr/>
        <a:lstStyle/>
        <a:p>
          <a:endParaRPr lang="de-DE"/>
        </a:p>
      </dgm:t>
    </dgm:pt>
    <dgm:pt modelId="{71EE428D-886F-40F9-8FAC-EE6063AB4ED5}" type="pres">
      <dgm:prSet presAssocID="{2CAA0F24-A856-427D-A59A-F77B71D61DAF}" presName="Name0" presStyleCnt="0">
        <dgm:presLayoutVars>
          <dgm:dir/>
          <dgm:animLvl val="lvl"/>
          <dgm:resizeHandles val="exact"/>
        </dgm:presLayoutVars>
      </dgm:prSet>
      <dgm:spPr/>
    </dgm:pt>
    <dgm:pt modelId="{1C3A71C5-2A54-40BD-9CB0-063A92945D57}" type="pres">
      <dgm:prSet presAssocID="{A7068049-D5A9-4879-AD73-A59617706148}" presName="parTxOnly" presStyleLbl="node1" presStyleIdx="0" presStyleCnt="5" custLinFactNeighborX="10055" custLinFactNeighborY="0">
        <dgm:presLayoutVars>
          <dgm:chMax val="0"/>
          <dgm:chPref val="0"/>
          <dgm:bulletEnabled val="1"/>
        </dgm:presLayoutVars>
      </dgm:prSet>
      <dgm:spPr/>
      <dgm:t>
        <a:bodyPr/>
        <a:lstStyle/>
        <a:p>
          <a:endParaRPr lang="de-DE"/>
        </a:p>
      </dgm:t>
    </dgm:pt>
    <dgm:pt modelId="{6D656237-E01B-4D83-A74F-7E68D664B69C}" type="pres">
      <dgm:prSet presAssocID="{0CC0A535-1BBB-4F28-86E7-C0ED6C0DDB34}" presName="parTxOnlySpace" presStyleCnt="0"/>
      <dgm:spPr/>
    </dgm:pt>
    <dgm:pt modelId="{C2776FFC-D981-4517-B73F-F418DF8590F4}" type="pres">
      <dgm:prSet presAssocID="{299B836A-3BD9-45E0-AFBD-9F5AE4AAD771}" presName="parTxOnly" presStyleLbl="node1" presStyleIdx="1" presStyleCnt="5" custLinFactNeighborX="0" custLinFactNeighborY="0">
        <dgm:presLayoutVars>
          <dgm:chMax val="0"/>
          <dgm:chPref val="0"/>
          <dgm:bulletEnabled val="1"/>
        </dgm:presLayoutVars>
      </dgm:prSet>
      <dgm:spPr/>
      <dgm:t>
        <a:bodyPr/>
        <a:lstStyle/>
        <a:p>
          <a:endParaRPr lang="de-DE"/>
        </a:p>
      </dgm:t>
    </dgm:pt>
    <dgm:pt modelId="{364A1FA5-83F0-4B9C-B4A8-624FDC3C59FC}" type="pres">
      <dgm:prSet presAssocID="{55233575-3762-4A01-88F3-24851ED81022}" presName="parTxOnlySpace" presStyleCnt="0"/>
      <dgm:spPr/>
    </dgm:pt>
    <dgm:pt modelId="{805A1141-D7EC-47C2-A636-D58071392D8A}" type="pres">
      <dgm:prSet presAssocID="{B190613A-195D-4465-8835-B5575E94B636}" presName="parTxOnly" presStyleLbl="node1" presStyleIdx="2" presStyleCnt="5">
        <dgm:presLayoutVars>
          <dgm:chMax val="0"/>
          <dgm:chPref val="0"/>
          <dgm:bulletEnabled val="1"/>
        </dgm:presLayoutVars>
      </dgm:prSet>
      <dgm:spPr/>
      <dgm:t>
        <a:bodyPr/>
        <a:lstStyle/>
        <a:p>
          <a:endParaRPr lang="de-DE"/>
        </a:p>
      </dgm:t>
    </dgm:pt>
    <dgm:pt modelId="{161365F0-EA9D-4B2F-9AE9-CA4E84658697}" type="pres">
      <dgm:prSet presAssocID="{1A054F18-BDDD-4E66-B0B5-E27473FEDD2A}" presName="parTxOnlySpace" presStyleCnt="0"/>
      <dgm:spPr/>
    </dgm:pt>
    <dgm:pt modelId="{EE28D330-F293-4CE6-ADE1-C1FBB968AF3A}" type="pres">
      <dgm:prSet presAssocID="{5EAE9638-6CFF-4B5F-A33A-0D6D7247920E}" presName="parTxOnly" presStyleLbl="node1" presStyleIdx="3" presStyleCnt="5">
        <dgm:presLayoutVars>
          <dgm:chMax val="0"/>
          <dgm:chPref val="0"/>
          <dgm:bulletEnabled val="1"/>
        </dgm:presLayoutVars>
      </dgm:prSet>
      <dgm:spPr/>
      <dgm:t>
        <a:bodyPr/>
        <a:lstStyle/>
        <a:p>
          <a:endParaRPr lang="de-DE"/>
        </a:p>
      </dgm:t>
    </dgm:pt>
    <dgm:pt modelId="{3E303DF0-601C-417D-AF5C-7080EEFD8488}" type="pres">
      <dgm:prSet presAssocID="{BD62B455-0EF5-4400-88AE-8AA661C08109}" presName="parTxOnlySpace" presStyleCnt="0"/>
      <dgm:spPr/>
    </dgm:pt>
    <dgm:pt modelId="{3E98EE4E-BC08-4373-B49A-D480D5C5F954}" type="pres">
      <dgm:prSet presAssocID="{27F509F8-80D6-487E-8AE2-BEFFAE2D3A71}" presName="parTxOnly" presStyleLbl="node1" presStyleIdx="4" presStyleCnt="5">
        <dgm:presLayoutVars>
          <dgm:chMax val="0"/>
          <dgm:chPref val="0"/>
          <dgm:bulletEnabled val="1"/>
        </dgm:presLayoutVars>
      </dgm:prSet>
      <dgm:spPr/>
      <dgm:t>
        <a:bodyPr/>
        <a:lstStyle/>
        <a:p>
          <a:endParaRPr lang="de-DE"/>
        </a:p>
      </dgm:t>
    </dgm:pt>
  </dgm:ptLst>
  <dgm:cxnLst>
    <dgm:cxn modelId="{53E92443-AA84-406E-80AA-925C70B4907D}" type="presOf" srcId="{5EAE9638-6CFF-4B5F-A33A-0D6D7247920E}" destId="{EE28D330-F293-4CE6-ADE1-C1FBB968AF3A}" srcOrd="0" destOrd="0" presId="urn:microsoft.com/office/officeart/2005/8/layout/chevron1"/>
    <dgm:cxn modelId="{A7C5ADD5-5CBA-4BF7-9748-3AB3FF5FD6F3}" type="presOf" srcId="{299B836A-3BD9-45E0-AFBD-9F5AE4AAD771}" destId="{C2776FFC-D981-4517-B73F-F418DF8590F4}" srcOrd="0" destOrd="0" presId="urn:microsoft.com/office/officeart/2005/8/layout/chevron1"/>
    <dgm:cxn modelId="{663E8CD5-64BC-49A9-AA81-F2A953510D68}" type="presOf" srcId="{A7068049-D5A9-4879-AD73-A59617706148}" destId="{1C3A71C5-2A54-40BD-9CB0-063A92945D57}" srcOrd="0" destOrd="0" presId="urn:microsoft.com/office/officeart/2005/8/layout/chevron1"/>
    <dgm:cxn modelId="{3C5978F8-8CCF-4C9B-8D6D-05A53E8710BD}" type="presOf" srcId="{27F509F8-80D6-487E-8AE2-BEFFAE2D3A71}" destId="{3E98EE4E-BC08-4373-B49A-D480D5C5F954}" srcOrd="0" destOrd="0" presId="urn:microsoft.com/office/officeart/2005/8/layout/chevron1"/>
    <dgm:cxn modelId="{CB2FC04A-335A-447D-BEBD-2C3D0D530B99}" srcId="{2CAA0F24-A856-427D-A59A-F77B71D61DAF}" destId="{5EAE9638-6CFF-4B5F-A33A-0D6D7247920E}" srcOrd="3" destOrd="0" parTransId="{BB9CF150-694A-48DC-9CB3-086135DE2E20}" sibTransId="{BD62B455-0EF5-4400-88AE-8AA661C08109}"/>
    <dgm:cxn modelId="{95059B51-038D-4016-A603-4B7999A865DD}" srcId="{2CAA0F24-A856-427D-A59A-F77B71D61DAF}" destId="{299B836A-3BD9-45E0-AFBD-9F5AE4AAD771}" srcOrd="1" destOrd="0" parTransId="{4C788D9F-3301-4C82-84CF-FF7F5F1069AB}" sibTransId="{55233575-3762-4A01-88F3-24851ED81022}"/>
    <dgm:cxn modelId="{385EE21A-0D11-4DA5-A826-B00992BD33C1}" srcId="{2CAA0F24-A856-427D-A59A-F77B71D61DAF}" destId="{27F509F8-80D6-487E-8AE2-BEFFAE2D3A71}" srcOrd="4" destOrd="0" parTransId="{D066945D-9638-4AA3-B1A4-F7FBA4A05EC9}" sibTransId="{A9DB8B77-4A0D-4BA7-824E-35174DF64E3A}"/>
    <dgm:cxn modelId="{5B63B74B-0C4A-4780-A09B-1065B5D14AF2}" srcId="{2CAA0F24-A856-427D-A59A-F77B71D61DAF}" destId="{A7068049-D5A9-4879-AD73-A59617706148}" srcOrd="0" destOrd="0" parTransId="{DFA77A8B-D676-4C66-AE7E-57E4302671AF}" sibTransId="{0CC0A535-1BBB-4F28-86E7-C0ED6C0DDB34}"/>
    <dgm:cxn modelId="{4BA2D8CC-42F9-4441-9FAE-07C8C12EDABE}" type="presOf" srcId="{2CAA0F24-A856-427D-A59A-F77B71D61DAF}" destId="{71EE428D-886F-40F9-8FAC-EE6063AB4ED5}" srcOrd="0" destOrd="0" presId="urn:microsoft.com/office/officeart/2005/8/layout/chevron1"/>
    <dgm:cxn modelId="{47C40A63-6AD7-47CA-9A0E-66D73EA15D4C}" srcId="{2CAA0F24-A856-427D-A59A-F77B71D61DAF}" destId="{B190613A-195D-4465-8835-B5575E94B636}" srcOrd="2" destOrd="0" parTransId="{9DEB0044-AD19-4C3A-8CD7-3D96066032AF}" sibTransId="{1A054F18-BDDD-4E66-B0B5-E27473FEDD2A}"/>
    <dgm:cxn modelId="{85496B25-392E-41F0-AFBE-FB775F190E92}" type="presOf" srcId="{B190613A-195D-4465-8835-B5575E94B636}" destId="{805A1141-D7EC-47C2-A636-D58071392D8A}" srcOrd="0" destOrd="0" presId="urn:microsoft.com/office/officeart/2005/8/layout/chevron1"/>
    <dgm:cxn modelId="{52504AD0-60AB-411D-BDFB-D4452B4C7C6E}" type="presParOf" srcId="{71EE428D-886F-40F9-8FAC-EE6063AB4ED5}" destId="{1C3A71C5-2A54-40BD-9CB0-063A92945D57}" srcOrd="0" destOrd="0" presId="urn:microsoft.com/office/officeart/2005/8/layout/chevron1"/>
    <dgm:cxn modelId="{B5F0DBF2-6666-46E7-B5E0-1478417F0313}" type="presParOf" srcId="{71EE428D-886F-40F9-8FAC-EE6063AB4ED5}" destId="{6D656237-E01B-4D83-A74F-7E68D664B69C}" srcOrd="1" destOrd="0" presId="urn:microsoft.com/office/officeart/2005/8/layout/chevron1"/>
    <dgm:cxn modelId="{ECD088BB-183B-4052-AAD0-2062410F4B20}" type="presParOf" srcId="{71EE428D-886F-40F9-8FAC-EE6063AB4ED5}" destId="{C2776FFC-D981-4517-B73F-F418DF8590F4}" srcOrd="2" destOrd="0" presId="urn:microsoft.com/office/officeart/2005/8/layout/chevron1"/>
    <dgm:cxn modelId="{A8CB54E0-9027-4136-A675-EBB781753874}" type="presParOf" srcId="{71EE428D-886F-40F9-8FAC-EE6063AB4ED5}" destId="{364A1FA5-83F0-4B9C-B4A8-624FDC3C59FC}" srcOrd="3" destOrd="0" presId="urn:microsoft.com/office/officeart/2005/8/layout/chevron1"/>
    <dgm:cxn modelId="{56B122C5-013C-4803-80A3-62678323CD8B}" type="presParOf" srcId="{71EE428D-886F-40F9-8FAC-EE6063AB4ED5}" destId="{805A1141-D7EC-47C2-A636-D58071392D8A}" srcOrd="4" destOrd="0" presId="urn:microsoft.com/office/officeart/2005/8/layout/chevron1"/>
    <dgm:cxn modelId="{B01CC7BE-94C4-4DDE-8B58-E57B75DA404A}" type="presParOf" srcId="{71EE428D-886F-40F9-8FAC-EE6063AB4ED5}" destId="{161365F0-EA9D-4B2F-9AE9-CA4E84658697}" srcOrd="5" destOrd="0" presId="urn:microsoft.com/office/officeart/2005/8/layout/chevron1"/>
    <dgm:cxn modelId="{6123DEFD-C674-4900-B869-7E36347FA6E6}" type="presParOf" srcId="{71EE428D-886F-40F9-8FAC-EE6063AB4ED5}" destId="{EE28D330-F293-4CE6-ADE1-C1FBB968AF3A}" srcOrd="6" destOrd="0" presId="urn:microsoft.com/office/officeart/2005/8/layout/chevron1"/>
    <dgm:cxn modelId="{51ADC460-8714-47D7-B251-6ABB0D5CA697}" type="presParOf" srcId="{71EE428D-886F-40F9-8FAC-EE6063AB4ED5}" destId="{3E303DF0-601C-417D-AF5C-7080EEFD8488}" srcOrd="7" destOrd="0" presId="urn:microsoft.com/office/officeart/2005/8/layout/chevron1"/>
    <dgm:cxn modelId="{24900181-AAAD-49A0-B03A-A77DC7FB1E20}" type="presParOf" srcId="{71EE428D-886F-40F9-8FAC-EE6063AB4ED5}" destId="{3E98EE4E-BC08-4373-B49A-D480D5C5F954}"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AA0F24-A856-427D-A59A-F77B71D61DAF}" type="doc">
      <dgm:prSet loTypeId="urn:microsoft.com/office/officeart/2005/8/layout/chevron1" loCatId="process" qsTypeId="urn:microsoft.com/office/officeart/2005/8/quickstyle/simple1" qsCatId="simple" csTypeId="urn:microsoft.com/office/officeart/2005/8/colors/accent1_2" csCatId="accent1" phldr="1"/>
      <dgm:spPr/>
    </dgm:pt>
    <dgm:pt modelId="{99B75B09-20EB-46D7-B66B-E7BFC89DCD27}">
      <dgm:prSet phldrT="[Text]"/>
      <dgm:spPr/>
      <dgm:t>
        <a:bodyPr/>
        <a:lstStyle/>
        <a:p>
          <a:r>
            <a:rPr lang="de-DE" b="1" dirty="0">
              <a:solidFill>
                <a:schemeClr val="tx1"/>
              </a:solidFill>
            </a:rPr>
            <a:t>Pilotagentur gründen</a:t>
          </a:r>
        </a:p>
      </dgm:t>
    </dgm:pt>
    <dgm:pt modelId="{04DA4DDE-9C38-4A8D-8523-DE39B4496ABA}" type="parTrans" cxnId="{40FD141E-E20A-49C8-AAC4-7E62CFD8F33D}">
      <dgm:prSet/>
      <dgm:spPr/>
      <dgm:t>
        <a:bodyPr/>
        <a:lstStyle/>
        <a:p>
          <a:endParaRPr lang="de-DE"/>
        </a:p>
      </dgm:t>
    </dgm:pt>
    <dgm:pt modelId="{121F6695-FD1E-4473-A15D-382FEFAD9E85}" type="sibTrans" cxnId="{40FD141E-E20A-49C8-AAC4-7E62CFD8F33D}">
      <dgm:prSet/>
      <dgm:spPr/>
      <dgm:t>
        <a:bodyPr/>
        <a:lstStyle/>
        <a:p>
          <a:endParaRPr lang="de-DE"/>
        </a:p>
      </dgm:t>
    </dgm:pt>
    <dgm:pt modelId="{E2386692-590E-4FC1-9D75-B28C407BC3B7}">
      <dgm:prSet phldrT="[Text]"/>
      <dgm:spPr/>
      <dgm:t>
        <a:bodyPr/>
        <a:lstStyle/>
        <a:p>
          <a:r>
            <a:rPr lang="de-DE" dirty="0"/>
            <a:t>Teilredaktionen finden/schulen</a:t>
          </a:r>
        </a:p>
      </dgm:t>
    </dgm:pt>
    <dgm:pt modelId="{24EA91C0-C9AC-45B8-B15F-4C06BD6CC139}" type="parTrans" cxnId="{DA63B820-F6E5-4BD3-8963-B19A9EAABB3C}">
      <dgm:prSet/>
      <dgm:spPr/>
      <dgm:t>
        <a:bodyPr/>
        <a:lstStyle/>
        <a:p>
          <a:endParaRPr lang="de-DE"/>
        </a:p>
      </dgm:t>
    </dgm:pt>
    <dgm:pt modelId="{C0D740E0-AC03-4FD5-A2D7-C594908E1A1F}" type="sibTrans" cxnId="{DA63B820-F6E5-4BD3-8963-B19A9EAABB3C}">
      <dgm:prSet/>
      <dgm:spPr/>
      <dgm:t>
        <a:bodyPr/>
        <a:lstStyle/>
        <a:p>
          <a:endParaRPr lang="de-DE"/>
        </a:p>
      </dgm:t>
    </dgm:pt>
    <dgm:pt modelId="{EA1F6615-CDF5-4D4C-8307-2C9C58CCF7AF}">
      <dgm:prSet phldrT="[Text]"/>
      <dgm:spPr/>
      <dgm:t>
        <a:bodyPr/>
        <a:lstStyle/>
        <a:p>
          <a:r>
            <a:rPr lang="de-DE" dirty="0"/>
            <a:t>Produktivnahme der Aufgaben</a:t>
          </a:r>
        </a:p>
      </dgm:t>
    </dgm:pt>
    <dgm:pt modelId="{6BC7BEEC-5288-4586-AD58-2A85B9FC29C6}" type="parTrans" cxnId="{E53633E9-F4EE-4FA7-A25F-D11E5B3AF516}">
      <dgm:prSet/>
      <dgm:spPr/>
      <dgm:t>
        <a:bodyPr/>
        <a:lstStyle/>
        <a:p>
          <a:endParaRPr lang="de-DE"/>
        </a:p>
      </dgm:t>
    </dgm:pt>
    <dgm:pt modelId="{E5FF4295-B169-4949-8001-18EE1B76D440}" type="sibTrans" cxnId="{E53633E9-F4EE-4FA7-A25F-D11E5B3AF516}">
      <dgm:prSet/>
      <dgm:spPr/>
      <dgm:t>
        <a:bodyPr/>
        <a:lstStyle/>
        <a:p>
          <a:endParaRPr lang="de-DE"/>
        </a:p>
      </dgm:t>
    </dgm:pt>
    <dgm:pt modelId="{05F44EEB-DDDC-4614-9363-6C1C1AF7833C}">
      <dgm:prSet phldrT="[Text]"/>
      <dgm:spPr/>
      <dgm:t>
        <a:bodyPr/>
        <a:lstStyle/>
        <a:p>
          <a:r>
            <a:rPr lang="de-DE" b="1" dirty="0">
              <a:solidFill>
                <a:schemeClr val="tx1"/>
              </a:solidFill>
            </a:rPr>
            <a:t>Verstetigung GND-Agentur Bauwerke</a:t>
          </a:r>
        </a:p>
      </dgm:t>
    </dgm:pt>
    <dgm:pt modelId="{8DAF00F6-2F45-43FB-8037-EF80E14EFCE6}" type="parTrans" cxnId="{370B80B8-10BD-46EA-B73F-013520693D5D}">
      <dgm:prSet/>
      <dgm:spPr/>
      <dgm:t>
        <a:bodyPr/>
        <a:lstStyle/>
        <a:p>
          <a:endParaRPr lang="de-DE"/>
        </a:p>
      </dgm:t>
    </dgm:pt>
    <dgm:pt modelId="{FE2A8AE9-EBAA-4401-9B59-E14FEAC75BE2}" type="sibTrans" cxnId="{370B80B8-10BD-46EA-B73F-013520693D5D}">
      <dgm:prSet/>
      <dgm:spPr/>
      <dgm:t>
        <a:bodyPr/>
        <a:lstStyle/>
        <a:p>
          <a:endParaRPr lang="de-DE"/>
        </a:p>
      </dgm:t>
    </dgm:pt>
    <dgm:pt modelId="{71EE428D-886F-40F9-8FAC-EE6063AB4ED5}" type="pres">
      <dgm:prSet presAssocID="{2CAA0F24-A856-427D-A59A-F77B71D61DAF}" presName="Name0" presStyleCnt="0">
        <dgm:presLayoutVars>
          <dgm:dir/>
          <dgm:animLvl val="lvl"/>
          <dgm:resizeHandles val="exact"/>
        </dgm:presLayoutVars>
      </dgm:prSet>
      <dgm:spPr/>
    </dgm:pt>
    <dgm:pt modelId="{3CBCB7E1-F365-4538-A1D5-F18BF0B27EE5}" type="pres">
      <dgm:prSet presAssocID="{99B75B09-20EB-46D7-B66B-E7BFC89DCD27}" presName="parTxOnly" presStyleLbl="node1" presStyleIdx="0" presStyleCnt="4">
        <dgm:presLayoutVars>
          <dgm:chMax val="0"/>
          <dgm:chPref val="0"/>
          <dgm:bulletEnabled val="1"/>
        </dgm:presLayoutVars>
      </dgm:prSet>
      <dgm:spPr/>
      <dgm:t>
        <a:bodyPr/>
        <a:lstStyle/>
        <a:p>
          <a:endParaRPr lang="de-DE"/>
        </a:p>
      </dgm:t>
    </dgm:pt>
    <dgm:pt modelId="{4B60B13F-5695-4506-8668-AD3FBB14F794}" type="pres">
      <dgm:prSet presAssocID="{121F6695-FD1E-4473-A15D-382FEFAD9E85}" presName="parTxOnlySpace" presStyleCnt="0"/>
      <dgm:spPr/>
    </dgm:pt>
    <dgm:pt modelId="{2EE21C95-C8C4-4970-8E2F-5235107B62EB}" type="pres">
      <dgm:prSet presAssocID="{E2386692-590E-4FC1-9D75-B28C407BC3B7}" presName="parTxOnly" presStyleLbl="node1" presStyleIdx="1" presStyleCnt="4">
        <dgm:presLayoutVars>
          <dgm:chMax val="0"/>
          <dgm:chPref val="0"/>
          <dgm:bulletEnabled val="1"/>
        </dgm:presLayoutVars>
      </dgm:prSet>
      <dgm:spPr/>
      <dgm:t>
        <a:bodyPr/>
        <a:lstStyle/>
        <a:p>
          <a:endParaRPr lang="de-DE"/>
        </a:p>
      </dgm:t>
    </dgm:pt>
    <dgm:pt modelId="{69D1B7D1-F074-405F-8834-E28F962C61FF}" type="pres">
      <dgm:prSet presAssocID="{C0D740E0-AC03-4FD5-A2D7-C594908E1A1F}" presName="parTxOnlySpace" presStyleCnt="0"/>
      <dgm:spPr/>
    </dgm:pt>
    <dgm:pt modelId="{F6B349D6-242E-4DA3-8290-13E56EC332FB}" type="pres">
      <dgm:prSet presAssocID="{EA1F6615-CDF5-4D4C-8307-2C9C58CCF7AF}" presName="parTxOnly" presStyleLbl="node1" presStyleIdx="2" presStyleCnt="4">
        <dgm:presLayoutVars>
          <dgm:chMax val="0"/>
          <dgm:chPref val="0"/>
          <dgm:bulletEnabled val="1"/>
        </dgm:presLayoutVars>
      </dgm:prSet>
      <dgm:spPr/>
      <dgm:t>
        <a:bodyPr/>
        <a:lstStyle/>
        <a:p>
          <a:endParaRPr lang="de-DE"/>
        </a:p>
      </dgm:t>
    </dgm:pt>
    <dgm:pt modelId="{0C5506CD-15F6-44AF-9802-195F1CB9AE90}" type="pres">
      <dgm:prSet presAssocID="{E5FF4295-B169-4949-8001-18EE1B76D440}" presName="parTxOnlySpace" presStyleCnt="0"/>
      <dgm:spPr/>
    </dgm:pt>
    <dgm:pt modelId="{37BF469B-4136-40B4-91BC-374BFCCB5C8B}" type="pres">
      <dgm:prSet presAssocID="{05F44EEB-DDDC-4614-9363-6C1C1AF7833C}" presName="parTxOnly" presStyleLbl="node1" presStyleIdx="3" presStyleCnt="4">
        <dgm:presLayoutVars>
          <dgm:chMax val="0"/>
          <dgm:chPref val="0"/>
          <dgm:bulletEnabled val="1"/>
        </dgm:presLayoutVars>
      </dgm:prSet>
      <dgm:spPr/>
      <dgm:t>
        <a:bodyPr/>
        <a:lstStyle/>
        <a:p>
          <a:endParaRPr lang="de-DE"/>
        </a:p>
      </dgm:t>
    </dgm:pt>
  </dgm:ptLst>
  <dgm:cxnLst>
    <dgm:cxn modelId="{DA63B820-F6E5-4BD3-8963-B19A9EAABB3C}" srcId="{2CAA0F24-A856-427D-A59A-F77B71D61DAF}" destId="{E2386692-590E-4FC1-9D75-B28C407BC3B7}" srcOrd="1" destOrd="0" parTransId="{24EA91C0-C9AC-45B8-B15F-4C06BD6CC139}" sibTransId="{C0D740E0-AC03-4FD5-A2D7-C594908E1A1F}"/>
    <dgm:cxn modelId="{4BA2D8CC-42F9-4441-9FAE-07C8C12EDABE}" type="presOf" srcId="{2CAA0F24-A856-427D-A59A-F77B71D61DAF}" destId="{71EE428D-886F-40F9-8FAC-EE6063AB4ED5}" srcOrd="0" destOrd="0" presId="urn:microsoft.com/office/officeart/2005/8/layout/chevron1"/>
    <dgm:cxn modelId="{F6B09C35-BB4D-461A-95C4-83F5C26BFF45}" type="presOf" srcId="{EA1F6615-CDF5-4D4C-8307-2C9C58CCF7AF}" destId="{F6B349D6-242E-4DA3-8290-13E56EC332FB}" srcOrd="0" destOrd="0" presId="urn:microsoft.com/office/officeart/2005/8/layout/chevron1"/>
    <dgm:cxn modelId="{9D632CA3-F974-4724-87C3-B47E07B7F986}" type="presOf" srcId="{99B75B09-20EB-46D7-B66B-E7BFC89DCD27}" destId="{3CBCB7E1-F365-4538-A1D5-F18BF0B27EE5}" srcOrd="0" destOrd="0" presId="urn:microsoft.com/office/officeart/2005/8/layout/chevron1"/>
    <dgm:cxn modelId="{370B80B8-10BD-46EA-B73F-013520693D5D}" srcId="{2CAA0F24-A856-427D-A59A-F77B71D61DAF}" destId="{05F44EEB-DDDC-4614-9363-6C1C1AF7833C}" srcOrd="3" destOrd="0" parTransId="{8DAF00F6-2F45-43FB-8037-EF80E14EFCE6}" sibTransId="{FE2A8AE9-EBAA-4401-9B59-E14FEAC75BE2}"/>
    <dgm:cxn modelId="{E53633E9-F4EE-4FA7-A25F-D11E5B3AF516}" srcId="{2CAA0F24-A856-427D-A59A-F77B71D61DAF}" destId="{EA1F6615-CDF5-4D4C-8307-2C9C58CCF7AF}" srcOrd="2" destOrd="0" parTransId="{6BC7BEEC-5288-4586-AD58-2A85B9FC29C6}" sibTransId="{E5FF4295-B169-4949-8001-18EE1B76D440}"/>
    <dgm:cxn modelId="{08A62B84-B51A-47AB-9CF1-2709D29D80A3}" type="presOf" srcId="{05F44EEB-DDDC-4614-9363-6C1C1AF7833C}" destId="{37BF469B-4136-40B4-91BC-374BFCCB5C8B}" srcOrd="0" destOrd="0" presId="urn:microsoft.com/office/officeart/2005/8/layout/chevron1"/>
    <dgm:cxn modelId="{52964039-A842-4949-A39F-0156A3B70E16}" type="presOf" srcId="{E2386692-590E-4FC1-9D75-B28C407BC3B7}" destId="{2EE21C95-C8C4-4970-8E2F-5235107B62EB}" srcOrd="0" destOrd="0" presId="urn:microsoft.com/office/officeart/2005/8/layout/chevron1"/>
    <dgm:cxn modelId="{40FD141E-E20A-49C8-AAC4-7E62CFD8F33D}" srcId="{2CAA0F24-A856-427D-A59A-F77B71D61DAF}" destId="{99B75B09-20EB-46D7-B66B-E7BFC89DCD27}" srcOrd="0" destOrd="0" parTransId="{04DA4DDE-9C38-4A8D-8523-DE39B4496ABA}" sibTransId="{121F6695-FD1E-4473-A15D-382FEFAD9E85}"/>
    <dgm:cxn modelId="{C94FCD2F-5216-47C6-A50B-C2E10B92D3AD}" type="presParOf" srcId="{71EE428D-886F-40F9-8FAC-EE6063AB4ED5}" destId="{3CBCB7E1-F365-4538-A1D5-F18BF0B27EE5}" srcOrd="0" destOrd="0" presId="urn:microsoft.com/office/officeart/2005/8/layout/chevron1"/>
    <dgm:cxn modelId="{0F54B53E-F2C6-40EA-A928-A5B67B0F24CE}" type="presParOf" srcId="{71EE428D-886F-40F9-8FAC-EE6063AB4ED5}" destId="{4B60B13F-5695-4506-8668-AD3FBB14F794}" srcOrd="1" destOrd="0" presId="urn:microsoft.com/office/officeart/2005/8/layout/chevron1"/>
    <dgm:cxn modelId="{A405A2EF-15A9-45C4-8BE1-63C4C78B8F07}" type="presParOf" srcId="{71EE428D-886F-40F9-8FAC-EE6063AB4ED5}" destId="{2EE21C95-C8C4-4970-8E2F-5235107B62EB}" srcOrd="2" destOrd="0" presId="urn:microsoft.com/office/officeart/2005/8/layout/chevron1"/>
    <dgm:cxn modelId="{986CD7A7-D5F6-4EA4-8CB4-D987FA841F9A}" type="presParOf" srcId="{71EE428D-886F-40F9-8FAC-EE6063AB4ED5}" destId="{69D1B7D1-F074-405F-8834-E28F962C61FF}" srcOrd="3" destOrd="0" presId="urn:microsoft.com/office/officeart/2005/8/layout/chevron1"/>
    <dgm:cxn modelId="{8C04F77A-ED6E-4DCC-B287-21CC7E0C6C68}" type="presParOf" srcId="{71EE428D-886F-40F9-8FAC-EE6063AB4ED5}" destId="{F6B349D6-242E-4DA3-8290-13E56EC332FB}" srcOrd="4" destOrd="0" presId="urn:microsoft.com/office/officeart/2005/8/layout/chevron1"/>
    <dgm:cxn modelId="{4281A45A-1093-452F-B641-0CFF81261A77}" type="presParOf" srcId="{71EE428D-886F-40F9-8FAC-EE6063AB4ED5}" destId="{0C5506CD-15F6-44AF-9802-195F1CB9AE90}" srcOrd="5" destOrd="0" presId="urn:microsoft.com/office/officeart/2005/8/layout/chevron1"/>
    <dgm:cxn modelId="{E4FCA876-0856-40A6-BF91-BFC3E2700A54}" type="presParOf" srcId="{71EE428D-886F-40F9-8FAC-EE6063AB4ED5}" destId="{37BF469B-4136-40B4-91BC-374BFCCB5C8B}"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A71C5-2A54-40BD-9CB0-063A92945D57}">
      <dsp:nvSpPr>
        <dsp:cNvPr id="0" name=""/>
        <dsp:cNvSpPr/>
      </dsp:nvSpPr>
      <dsp:spPr>
        <a:xfrm>
          <a:off x="27110" y="343058"/>
          <a:ext cx="2425171" cy="97006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de-DE" sz="1400" kern="1200" dirty="0"/>
            <a:t>Checkliste zur Agenturgründung</a:t>
          </a:r>
        </a:p>
      </dsp:txBody>
      <dsp:txXfrm>
        <a:off x="512144" y="343058"/>
        <a:ext cx="1455103" cy="970068"/>
      </dsp:txXfrm>
    </dsp:sp>
    <dsp:sp modelId="{C2776FFC-D981-4517-B73F-F418DF8590F4}">
      <dsp:nvSpPr>
        <dsp:cNvPr id="0" name=""/>
        <dsp:cNvSpPr/>
      </dsp:nvSpPr>
      <dsp:spPr>
        <a:xfrm>
          <a:off x="2185379" y="343058"/>
          <a:ext cx="2425171" cy="97006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de-DE" sz="1400" kern="1200" dirty="0"/>
            <a:t>Festlegung Aufgabenportfolio</a:t>
          </a:r>
        </a:p>
      </dsp:txBody>
      <dsp:txXfrm>
        <a:off x="2670413" y="343058"/>
        <a:ext cx="1455103" cy="970068"/>
      </dsp:txXfrm>
    </dsp:sp>
    <dsp:sp modelId="{805A1141-D7EC-47C2-A636-D58071392D8A}">
      <dsp:nvSpPr>
        <dsp:cNvPr id="0" name=""/>
        <dsp:cNvSpPr/>
      </dsp:nvSpPr>
      <dsp:spPr>
        <a:xfrm>
          <a:off x="4368034" y="343058"/>
          <a:ext cx="2425171" cy="97006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de-DE" sz="1400" kern="1200" dirty="0"/>
            <a:t>GND-Kooperations-vereinbarung	</a:t>
          </a:r>
        </a:p>
      </dsp:txBody>
      <dsp:txXfrm>
        <a:off x="4853068" y="343058"/>
        <a:ext cx="1455103" cy="970068"/>
      </dsp:txXfrm>
    </dsp:sp>
    <dsp:sp modelId="{EE28D330-F293-4CE6-ADE1-C1FBB968AF3A}">
      <dsp:nvSpPr>
        <dsp:cNvPr id="0" name=""/>
        <dsp:cNvSpPr/>
      </dsp:nvSpPr>
      <dsp:spPr>
        <a:xfrm>
          <a:off x="6550688" y="343058"/>
          <a:ext cx="2425171" cy="97006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de-DE" sz="1400" kern="1200" dirty="0"/>
            <a:t>Aufnahme in die Kooperative</a:t>
          </a:r>
        </a:p>
      </dsp:txBody>
      <dsp:txXfrm>
        <a:off x="7035722" y="343058"/>
        <a:ext cx="1455103" cy="970068"/>
      </dsp:txXfrm>
    </dsp:sp>
    <dsp:sp modelId="{3E98EE4E-BC08-4373-B49A-D480D5C5F954}">
      <dsp:nvSpPr>
        <dsp:cNvPr id="0" name=""/>
        <dsp:cNvSpPr/>
      </dsp:nvSpPr>
      <dsp:spPr>
        <a:xfrm>
          <a:off x="8733343" y="343058"/>
          <a:ext cx="2425171" cy="97006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de-DE" sz="1400" kern="1200" dirty="0" err="1"/>
            <a:t>Mentorenagentur</a:t>
          </a:r>
          <a:r>
            <a:rPr lang="de-DE" sz="1400" kern="1200" dirty="0"/>
            <a:t> finden</a:t>
          </a:r>
        </a:p>
      </dsp:txBody>
      <dsp:txXfrm>
        <a:off x="9218377" y="343058"/>
        <a:ext cx="1455103" cy="970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CB7E1-F365-4538-A1D5-F18BF0B27EE5}">
      <dsp:nvSpPr>
        <dsp:cNvPr id="0" name=""/>
        <dsp:cNvSpPr/>
      </dsp:nvSpPr>
      <dsp:spPr>
        <a:xfrm>
          <a:off x="5177" y="225341"/>
          <a:ext cx="3013752" cy="12055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de-DE" sz="1900" b="1" kern="1200" dirty="0">
              <a:solidFill>
                <a:schemeClr val="tx1"/>
              </a:solidFill>
            </a:rPr>
            <a:t>Pilotagentur gründen</a:t>
          </a:r>
        </a:p>
      </dsp:txBody>
      <dsp:txXfrm>
        <a:off x="607928" y="225341"/>
        <a:ext cx="1808251" cy="1205501"/>
      </dsp:txXfrm>
    </dsp:sp>
    <dsp:sp modelId="{2EE21C95-C8C4-4970-8E2F-5235107B62EB}">
      <dsp:nvSpPr>
        <dsp:cNvPr id="0" name=""/>
        <dsp:cNvSpPr/>
      </dsp:nvSpPr>
      <dsp:spPr>
        <a:xfrm>
          <a:off x="2717554" y="225341"/>
          <a:ext cx="3013752" cy="12055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de-DE" sz="1900" kern="1200" dirty="0"/>
            <a:t>Teilredaktionen finden/schulen</a:t>
          </a:r>
        </a:p>
      </dsp:txBody>
      <dsp:txXfrm>
        <a:off x="3320305" y="225341"/>
        <a:ext cx="1808251" cy="1205501"/>
      </dsp:txXfrm>
    </dsp:sp>
    <dsp:sp modelId="{F6B349D6-242E-4DA3-8290-13E56EC332FB}">
      <dsp:nvSpPr>
        <dsp:cNvPr id="0" name=""/>
        <dsp:cNvSpPr/>
      </dsp:nvSpPr>
      <dsp:spPr>
        <a:xfrm>
          <a:off x="5429932" y="225341"/>
          <a:ext cx="3013752" cy="12055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de-DE" sz="1900" kern="1200" dirty="0"/>
            <a:t>Produktivnahme der Aufgaben</a:t>
          </a:r>
        </a:p>
      </dsp:txBody>
      <dsp:txXfrm>
        <a:off x="6032683" y="225341"/>
        <a:ext cx="1808251" cy="1205501"/>
      </dsp:txXfrm>
    </dsp:sp>
    <dsp:sp modelId="{37BF469B-4136-40B4-91BC-374BFCCB5C8B}">
      <dsp:nvSpPr>
        <dsp:cNvPr id="0" name=""/>
        <dsp:cNvSpPr/>
      </dsp:nvSpPr>
      <dsp:spPr>
        <a:xfrm>
          <a:off x="8142309" y="225341"/>
          <a:ext cx="3013752" cy="12055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de-DE" sz="1900" b="1" kern="1200" dirty="0">
              <a:solidFill>
                <a:schemeClr val="tx1"/>
              </a:solidFill>
            </a:rPr>
            <a:t>Verstetigung GND-Agentur Bauwerke</a:t>
          </a:r>
        </a:p>
      </dsp:txBody>
      <dsp:txXfrm>
        <a:off x="8745060" y="225341"/>
        <a:ext cx="1808251" cy="120550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5"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861E93A4-91EE-44F1-BF6E-4C189BD3D0F7}" type="datetimeFigureOut">
              <a:rPr lang="de-DE"/>
              <a:t>11.06.2021</a:t>
            </a:fld>
            <a:endParaRPr lang="de-DE"/>
          </a:p>
        </p:txBody>
      </p:sp>
      <p:sp>
        <p:nvSpPr>
          <p:cNvPr id="6"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7"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9"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5121F4BC-1100-4B0E-BC1B-90E2408254AF}"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lang="de-DE" dirty="0"/>
              <a:t>(PATRICK/ MARTHA): Herzlich Willkommen // NEXT</a:t>
            </a:r>
            <a:endParaRPr dirty="0"/>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smtClean="0">
                <a:solidFill>
                  <a:schemeClr val="tx1"/>
                </a:solidFill>
                <a:effectLst/>
                <a:latin typeface="+mn-lt"/>
                <a:ea typeface="+mn-ea"/>
                <a:cs typeface="+mn-cs"/>
              </a:rPr>
              <a:t>Wie wird man Agentur und welche Gründe kann es dafür geben?</a:t>
            </a:r>
          </a:p>
          <a:p>
            <a:endParaRPr lang="de-DE" sz="1200" dirty="0" smtClean="0">
              <a:solidFill>
                <a:schemeClr val="tx1"/>
              </a:solidFill>
              <a:effectLst/>
              <a:latin typeface="+mn-lt"/>
              <a:ea typeface="+mn-ea"/>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dirty="0" smtClean="0">
                <a:solidFill>
                  <a:schemeClr val="tx1"/>
                </a:solidFill>
                <a:effectLst/>
                <a:latin typeface="+mn-lt"/>
                <a:ea typeface="+mn-ea"/>
                <a:cs typeface="+mn-cs"/>
              </a:rPr>
              <a:t>Unser Weg hin zur Gründung von GND-Agenturen für die Belange von Kultur- und wissenschaftlichen Institutionen wie Museen, Archive, Universitätssammlungen, Denkmalbehörden usw. ist als Ziel ja vom Projekt „GND für Kulturdaten“ vorgegeben – nicht unbedingt, was die inhaltliche Ausgestaltung anbelangt (da werden wir Ihnen ja gleich zwei unterschiedliche Ansätze vorstellen), aber eben, dass sich aus dem Kreis der Projektpartner Pilotagenturen formieren, um dann in der 2. Projektphase v.a. auch die Aufwände, den Ressourcenbedarf, mögliche Finanzierungsmodelle oder das Zusammenspiel mit anderen Funktionsträgern im </a:t>
            </a:r>
            <a:r>
              <a:rPr lang="de-DE" sz="1200" dirty="0" err="1" smtClean="0">
                <a:solidFill>
                  <a:schemeClr val="tx1"/>
                </a:solidFill>
                <a:effectLst/>
                <a:latin typeface="+mn-lt"/>
                <a:ea typeface="+mn-ea"/>
                <a:cs typeface="+mn-cs"/>
              </a:rPr>
              <a:t>GND.network</a:t>
            </a:r>
            <a:r>
              <a:rPr lang="de-DE" sz="1200" dirty="0" smtClean="0">
                <a:solidFill>
                  <a:schemeClr val="tx1"/>
                </a:solidFill>
                <a:effectLst/>
                <a:latin typeface="+mn-lt"/>
                <a:ea typeface="+mn-ea"/>
                <a:cs typeface="+mn-cs"/>
              </a:rPr>
              <a:t> beurteilen zu können.</a:t>
            </a:r>
          </a:p>
          <a:p>
            <a:pPr marL="0" marR="0" lvl="0" indent="0" algn="l" defTabSz="914400" eaLnBrk="1" fontAlgn="auto" latinLnBrk="0" hangingPunct="1">
              <a:lnSpc>
                <a:spcPct val="100000"/>
              </a:lnSpc>
              <a:spcBef>
                <a:spcPts val="0"/>
              </a:spcBef>
              <a:spcAft>
                <a:spcPts val="0"/>
              </a:spcAft>
              <a:buClrTx/>
              <a:buSzTx/>
              <a:buFontTx/>
              <a:buNone/>
              <a:tabLst/>
              <a:defRPr/>
            </a:pPr>
            <a:r>
              <a:rPr lang="de-DE" sz="1200" dirty="0" smtClean="0">
                <a:solidFill>
                  <a:schemeClr val="tx1"/>
                </a:solidFill>
                <a:effectLst/>
                <a:latin typeface="+mn-lt"/>
                <a:ea typeface="+mn-ea"/>
                <a:cs typeface="+mn-cs"/>
              </a:rPr>
              <a:t>Die Entscheidung selbst Agentur werden zu wollen, mag von ganz unterschiedlichen Fragestellungen oder Anlässen geprägt sein:</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Dass z.B. Einrichtungen einer bestimmen Fachcommunity oder Sparte bislang keine Möglichkeit haben, Normdaten aus ihrem fachlichen Kontext einzubringen oder gar neue Entitätstypen modelliert und abgestimmt werden müssten;</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Dass Sie als Einrichtung Entwicklungspotenzial in einem bestimmten Bereich der GND sehen und diesen durch langjährige Erfahrung im Umgang mit Normdaten, Standards, Regelwerken, Datenmodellen gegenüber anderen Einrichtungen vertreten können &amp; wollen;</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Oder dass Sie als Einrichtung sowieso schon eine ähnliche koordinierende Funktion wie bisherige Agenturen einnehmen und einen Teilnehmerkreis vertreten, der neue Datenbestände in die GND einbringen möchte</a:t>
            </a:r>
          </a:p>
          <a:p>
            <a:pPr marL="0" lvl="0" indent="0">
              <a:buFont typeface="Arial" panose="020B0604020202020204" pitchFamily="34" charset="0"/>
              <a:buNone/>
            </a:pPr>
            <a:endParaRPr lang="de-DE" sz="1200" dirty="0" smtClean="0">
              <a:solidFill>
                <a:schemeClr val="tx1"/>
              </a:solidFill>
              <a:effectLst/>
              <a:latin typeface="+mn-lt"/>
              <a:ea typeface="+mn-ea"/>
              <a:cs typeface="+mn-cs"/>
            </a:endParaRPr>
          </a:p>
          <a:p>
            <a:r>
              <a:rPr lang="de-DE" sz="1200" dirty="0" smtClean="0">
                <a:solidFill>
                  <a:schemeClr val="tx1"/>
                </a:solidFill>
                <a:effectLst/>
                <a:latin typeface="+mn-lt"/>
                <a:ea typeface="+mn-ea"/>
                <a:cs typeface="+mn-cs"/>
              </a:rPr>
              <a:t>Der hier im Schaubild skizzierte Weg mag auf den ersten Blick vielleicht abschreckend, bürokratisch und langwierig anmuten, aber als neue GND-Agentur fällt man ja nicht vom Himmel, ist es nicht allein mit der Zeichnung der Kooperationsvereinbarung getan, geht dem ja auch eine gewisse Genese voraus.</a:t>
            </a:r>
          </a:p>
          <a:p>
            <a:r>
              <a:rPr lang="de-DE" sz="1200" dirty="0" smtClean="0">
                <a:solidFill>
                  <a:schemeClr val="tx1"/>
                </a:solidFill>
                <a:effectLst/>
                <a:latin typeface="+mn-lt"/>
                <a:ea typeface="+mn-ea"/>
                <a:cs typeface="+mn-cs"/>
              </a:rPr>
              <a:t>Zuvor hat man innerhalb einer fachlichen oder spartenbezogenen Community Bedarfe in der GND identifiziert, die sich bislang nicht oder nicht ausreichend genug darin wiederfinden; das Thema wird bislang auch von keiner bestehenden Agentur abgedeckt, an die man sich wenden könnte. Nach Rücksprache mit der GND-Zentrale gründet sich eine Interessengruppe und kann sich fortan bereits als Gast mit seinem Anliegen in den GND-Ausschuss einbringen und in Arbeitsgruppen mitwirken.</a:t>
            </a:r>
          </a:p>
          <a:p>
            <a:pPr marL="0" marR="0" lvl="0" indent="0" algn="l" defTabSz="914400" eaLnBrk="1" fontAlgn="auto" latinLnBrk="0" hangingPunct="1">
              <a:lnSpc>
                <a:spcPct val="100000"/>
              </a:lnSpc>
              <a:spcBef>
                <a:spcPts val="0"/>
              </a:spcBef>
              <a:spcAft>
                <a:spcPts val="0"/>
              </a:spcAft>
              <a:buClrTx/>
              <a:buSzTx/>
              <a:buFontTx/>
              <a:buNone/>
              <a:tabLst/>
              <a:defRPr/>
            </a:pPr>
            <a:r>
              <a:rPr lang="de-DE" sz="1200" dirty="0" smtClean="0">
                <a:solidFill>
                  <a:schemeClr val="tx1"/>
                </a:solidFill>
                <a:effectLst/>
                <a:latin typeface="+mn-lt"/>
                <a:ea typeface="+mn-ea"/>
                <a:cs typeface="+mn-cs"/>
              </a:rPr>
              <a:t>Das mag für Viele vielleicht schon ausreichend sein. Die Neugründung einer Agentur bedarf dagegen auch noch einer Prüfung des Konzepts im Standardisierungsausschuss. Verlässlichkeit, Qualitätssicherung, Regelkonformität, Verantwortung für Datenpflege sind nur einige Schlagworte, die es als Agentur zu erfüllen gilt. Damit einher gehen Anforderungen an einen nachhaltigen Personaleinsatz, Kenntnisse der Regeln &amp; Standards sowie des Datenmodells. //NEXT</a:t>
            </a:r>
          </a:p>
          <a:p>
            <a:endParaRPr lang="de-DE" sz="1200" dirty="0" smtClean="0">
              <a:solidFill>
                <a:schemeClr val="tx1"/>
              </a:solidFill>
              <a:effectLst/>
              <a:latin typeface="+mn-lt"/>
              <a:ea typeface="+mn-ea"/>
              <a:cs typeface="+mn-cs"/>
            </a:endParaRPr>
          </a:p>
          <a:p>
            <a:pPr marL="0" lvl="0" indent="0">
              <a:buFont typeface="Arial" panose="020B0604020202020204" pitchFamily="34" charset="0"/>
              <a:buNone/>
            </a:pPr>
            <a:endParaRPr lang="de-DE" sz="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11</a:t>
            </a:fld>
            <a:endParaRPr lang="de-DE"/>
          </a:p>
        </p:txBody>
      </p:sp>
    </p:spTree>
    <p:extLst>
      <p:ext uri="{BB962C8B-B14F-4D97-AF65-F5344CB8AC3E}">
        <p14:creationId xmlns:p14="http://schemas.microsoft.com/office/powerpoint/2010/main" val="4068370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sz="1200" dirty="0" smtClean="0">
                <a:solidFill>
                  <a:schemeClr val="tx1"/>
                </a:solidFill>
                <a:effectLst/>
                <a:latin typeface="+mn-lt"/>
                <a:ea typeface="+mn-ea"/>
                <a:cs typeface="+mn-cs"/>
              </a:rPr>
              <a:t>Was die Ausgestaltung des Service-Portfolios als Agentur anbelangt, so wird dies im Wesentlichen von ihren Trägern abhängen. Das Schaubild hier zeigt nur eine idealtypische Darstellung, die GND-Agenturen ihren Sparten und Communities anbieten können. Gerade als neue Agentur wird man anfangs nur eine Teilmenge dieser Dienste und diese in sehr unterschiedlicher Ausprägung anbieten können. Es muss jedoch stets sichergestellt sein, dass neu eingebrachte Normdatensätze den Qualitätsstandards der GND genügen.</a:t>
            </a:r>
          </a:p>
          <a:p>
            <a:endParaRPr lang="de-DE" dirty="0" smtClean="0"/>
          </a:p>
          <a:p>
            <a:r>
              <a:rPr lang="de-DE" dirty="0" smtClean="0"/>
              <a:t>//NEXT</a:t>
            </a:r>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12</a:t>
            </a:fld>
            <a:endParaRPr lang="de-DE"/>
          </a:p>
        </p:txBody>
      </p:sp>
    </p:spTree>
    <p:extLst>
      <p:ext uri="{BB962C8B-B14F-4D97-AF65-F5344CB8AC3E}">
        <p14:creationId xmlns:p14="http://schemas.microsoft.com/office/powerpoint/2010/main" val="3617850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Und damit überleitend auch gleich auf den Part der Agenturvorstellungen.</a:t>
            </a:r>
          </a:p>
          <a:p>
            <a:r>
              <a:rPr lang="de-DE" dirty="0" smtClean="0"/>
              <a:t>Ich werde</a:t>
            </a:r>
            <a:r>
              <a:rPr lang="de-DE" baseline="0" dirty="0" smtClean="0"/>
              <a:t> zunächst die Agentur „LEO-BW-Regional“ vorstellen, danach folgt meine Kollegin Martha Rosenkötter mit der GND-Agentur Bauwerke.</a:t>
            </a:r>
          </a:p>
          <a:p>
            <a:r>
              <a:rPr lang="de-DE" baseline="0" dirty="0" smtClean="0"/>
              <a:t>Und gleich im Anschluss daran gibt‘s dann auch schon die erste Fragerunde aus dem Chatverlauf… //NEXT</a:t>
            </a:r>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13</a:t>
            </a:fld>
            <a:endParaRPr lang="de-DE"/>
          </a:p>
        </p:txBody>
      </p:sp>
    </p:spTree>
    <p:extLst>
      <p:ext uri="{BB962C8B-B14F-4D97-AF65-F5344CB8AC3E}">
        <p14:creationId xmlns:p14="http://schemas.microsoft.com/office/powerpoint/2010/main" val="2257273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Folie hier:</a:t>
            </a:r>
          </a:p>
          <a:p>
            <a:pPr marL="171450" indent="-171450" algn="l" defTabSz="914400">
              <a:buFontTx/>
              <a:buChar char="-"/>
            </a:pPr>
            <a:r>
              <a:rPr lang="de-DE" sz="1200" dirty="0" smtClean="0">
                <a:solidFill>
                  <a:schemeClr val="tx1"/>
                </a:solidFill>
                <a:latin typeface="+mn-lt"/>
                <a:ea typeface="+mn-ea"/>
                <a:cs typeface="+mn-cs"/>
              </a:rPr>
              <a:t>Agenturkooperation zweier Landeseinrichtungen in BW</a:t>
            </a:r>
          </a:p>
          <a:p>
            <a:pPr marL="171450" indent="-171450" algn="l" defTabSz="914400">
              <a:buFontTx/>
              <a:buChar char="-"/>
            </a:pPr>
            <a:r>
              <a:rPr lang="de-DE" sz="1200" dirty="0" smtClean="0">
                <a:solidFill>
                  <a:schemeClr val="tx1"/>
                </a:solidFill>
                <a:latin typeface="+mn-lt"/>
                <a:ea typeface="+mn-ea"/>
                <a:cs typeface="+mn-cs"/>
              </a:rPr>
              <a:t>seit Ende letzten Jahres heimlich, still und leise an den Start gegangen</a:t>
            </a:r>
          </a:p>
          <a:p>
            <a:pPr marL="171450" indent="-171450">
              <a:buFontTx/>
              <a:buChar char="-"/>
            </a:pPr>
            <a:r>
              <a:rPr lang="de-DE" dirty="0" smtClean="0">
                <a:sym typeface="Wingdings" panose="05000000000000000000" pitchFamily="2" charset="2"/>
              </a:rPr>
              <a:t>Agentur</a:t>
            </a:r>
            <a:r>
              <a:rPr lang="de-DE" baseline="0" dirty="0" smtClean="0">
                <a:sym typeface="Wingdings" panose="05000000000000000000" pitchFamily="2" charset="2"/>
              </a:rPr>
              <a:t> angedockt an das landeskundliche Informationssystem für Baden-Württemberg LEO-BW</a:t>
            </a:r>
          </a:p>
          <a:p>
            <a:pPr marL="171450" indent="-171450">
              <a:buFontTx/>
              <a:buChar char="-"/>
            </a:pPr>
            <a:r>
              <a:rPr lang="de-DE" baseline="0" dirty="0" smtClean="0">
                <a:sym typeface="Wingdings" panose="05000000000000000000" pitchFamily="2" charset="2"/>
              </a:rPr>
              <a:t>Rückgriff auf organisatorische, technische Infrastruktur des BSZ</a:t>
            </a:r>
          </a:p>
          <a:p>
            <a:pPr marL="0" indent="0">
              <a:buFontTx/>
              <a:buNone/>
            </a:pPr>
            <a:endParaRPr lang="de-DE" baseline="0" dirty="0" smtClean="0">
              <a:sym typeface="Wingdings" panose="05000000000000000000" pitchFamily="2" charset="2"/>
            </a:endParaRPr>
          </a:p>
          <a:p>
            <a:pPr lvl="0"/>
            <a:r>
              <a:rPr lang="de-DE" sz="1200" dirty="0" smtClean="0">
                <a:solidFill>
                  <a:schemeClr val="tx1"/>
                </a:solidFill>
                <a:effectLst/>
                <a:latin typeface="+mn-lt"/>
                <a:ea typeface="+mn-ea"/>
                <a:cs typeface="+mn-cs"/>
              </a:rPr>
              <a:t>Die Ausgestaltung der GND-Agentur „LEO-BW-Regional“ als Agenturkooperation beruht auf einer langjährigen, erfolgreichen Partnerschaft und Zusammenarbeit der beiden Landeseinrichtungen Landesarchiv BW und Bibliotheksservice-Zentrum BW – und war somit naheliegend. Beide Einrichtungen bringen ihre </a:t>
            </a:r>
            <a:r>
              <a:rPr lang="de-DE" sz="1200" dirty="0" err="1" smtClean="0">
                <a:solidFill>
                  <a:schemeClr val="tx1"/>
                </a:solidFill>
                <a:effectLst/>
                <a:latin typeface="+mn-lt"/>
                <a:ea typeface="+mn-ea"/>
                <a:cs typeface="+mn-cs"/>
              </a:rPr>
              <a:t>community</a:t>
            </a:r>
            <a:r>
              <a:rPr lang="de-DE" sz="1200" dirty="0" smtClean="0">
                <a:solidFill>
                  <a:schemeClr val="tx1"/>
                </a:solidFill>
                <a:effectLst/>
                <a:latin typeface="+mn-lt"/>
                <a:ea typeface="+mn-ea"/>
                <a:cs typeface="+mn-cs"/>
              </a:rPr>
              <a:t>- und projektspezifische Sicht in die GND-Agentur ein:</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Das LABW ist Koordinationsstelle für die spartenübergreifende Kulturgut-Plattform LEO-BW, die einschließlich des Netzwerks aus aktuell 38 Einrichtungen, den Ausgangspunkt und Bezugsrahmen für die Pilotagentur bildet.</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Darüber hinaus kann auf die Datenexpertise der am LABW angesiedelten DDB-Fachstelle Archiv bzw. auf relevante Erkenntnisse aus der fachlichen Verantwortung für das Archivportal-D zurückgegriffen werden.</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Das BSZ ist ein Dienstleister für wissenschaftliche Bibliotheken, Archive und Museen und seit langem bereits Partner der GND-Kooperative. Es bringt seine Erfahrungen als GND-Agentur für die Teilnehmer am Südwestdeutschen Bibliotheksverbund bzw. in der K10plus-Kooperation ein sowie die Datenexpertise aus dem </a:t>
            </a:r>
            <a:r>
              <a:rPr lang="de-DE" sz="1200" dirty="0" err="1" smtClean="0">
                <a:solidFill>
                  <a:schemeClr val="tx1"/>
                </a:solidFill>
                <a:effectLst/>
                <a:latin typeface="+mn-lt"/>
                <a:ea typeface="+mn-ea"/>
                <a:cs typeface="+mn-cs"/>
              </a:rPr>
              <a:t>MusIS</a:t>
            </a:r>
            <a:r>
              <a:rPr lang="de-DE" sz="1200" dirty="0" smtClean="0">
                <a:solidFill>
                  <a:schemeClr val="tx1"/>
                </a:solidFill>
                <a:effectLst/>
                <a:latin typeface="+mn-lt"/>
                <a:ea typeface="+mn-ea"/>
                <a:cs typeface="+mn-cs"/>
              </a:rPr>
              <a:t>-Verbund.</a:t>
            </a:r>
          </a:p>
          <a:p>
            <a:pPr marL="171450" lvl="0" indent="-171450">
              <a:buFont typeface="Arial" panose="020B0604020202020204" pitchFamily="34" charset="0"/>
              <a:buChar char="•"/>
            </a:pPr>
            <a:endParaRPr lang="de-DE" sz="1200" dirty="0" smtClean="0">
              <a:solidFill>
                <a:schemeClr val="tx1"/>
              </a:solidFill>
              <a:effectLst/>
              <a:latin typeface="+mn-lt"/>
              <a:ea typeface="+mn-ea"/>
              <a:cs typeface="+mn-cs"/>
            </a:endParaRP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dirty="0" smtClean="0">
                <a:solidFill>
                  <a:schemeClr val="tx1"/>
                </a:solidFill>
                <a:effectLst/>
                <a:latin typeface="+mn-lt"/>
                <a:ea typeface="+mn-ea"/>
                <a:cs typeface="+mn-cs"/>
              </a:rPr>
              <a:t>Das Motto bestand von Anfang an darin, bestehende Strukturen </a:t>
            </a:r>
            <a:r>
              <a:rPr lang="de-DE" sz="1200" dirty="0" err="1" smtClean="0">
                <a:solidFill>
                  <a:schemeClr val="tx1"/>
                </a:solidFill>
                <a:effectLst/>
                <a:latin typeface="+mn-lt"/>
                <a:ea typeface="+mn-ea"/>
                <a:cs typeface="+mn-cs"/>
              </a:rPr>
              <a:t>nachzunutzen</a:t>
            </a:r>
            <a:r>
              <a:rPr lang="de-DE" sz="1200" dirty="0" smtClean="0">
                <a:solidFill>
                  <a:schemeClr val="tx1"/>
                </a:solidFill>
                <a:effectLst/>
                <a:latin typeface="+mn-lt"/>
                <a:ea typeface="+mn-ea"/>
                <a:cs typeface="+mn-cs"/>
              </a:rPr>
              <a:t>, weshalb auf der folgenden Folie näher auf LEO-BW eingegangen werden soll. //NEXT</a:t>
            </a:r>
          </a:p>
          <a:p>
            <a:pPr marL="0" lvl="0" indent="0">
              <a:buFont typeface="Arial" panose="020B0604020202020204" pitchFamily="34" charset="0"/>
              <a:buNone/>
            </a:pPr>
            <a:endParaRPr lang="de-DE" sz="1200" dirty="0" smtClean="0">
              <a:solidFill>
                <a:schemeClr val="tx1"/>
              </a:solidFill>
              <a:effectLst/>
              <a:latin typeface="+mn-lt"/>
              <a:ea typeface="+mn-ea"/>
              <a:cs typeface="+mn-cs"/>
            </a:endParaRPr>
          </a:p>
          <a:p>
            <a:pPr marL="0" indent="0">
              <a:buFontTx/>
              <a:buNone/>
            </a:pPr>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14</a:t>
            </a:fld>
            <a:endParaRPr lang="de-DE"/>
          </a:p>
        </p:txBody>
      </p:sp>
    </p:spTree>
    <p:extLst>
      <p:ext uri="{BB962C8B-B14F-4D97-AF65-F5344CB8AC3E}">
        <p14:creationId xmlns:p14="http://schemas.microsoft.com/office/powerpoint/2010/main" val="430092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smtClean="0">
                <a:solidFill>
                  <a:schemeClr val="tx1"/>
                </a:solidFill>
                <a:effectLst/>
                <a:latin typeface="+mn-lt"/>
                <a:ea typeface="+mn-ea"/>
                <a:cs typeface="+mn-cs"/>
              </a:rPr>
              <a:t>LEO-BW ist das landeskundliche Informationssystem für Baden-Württemberg und zugleich das zentrale Kulturgutportal des Landes.</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Federführend bei der Umsetzung und Steuerung von LEO-BW ist das LABW</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Es handelt sich um eine etablierte Infrastruktur, die sich das Land BW 2012 zum 60. Jubiläum der Landesgründung selbst geschenkt hat</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Ist offen für alle Einrichtungen mit relevanten, landeskundlichen Inhalten – worin dann auch die regionale, dafür aber spartenübergreifende Ausrichtung unserer Agentur begründet ist</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Hervorzuheben ist noch die Normierung von Orts- und Personenbezügen mit GND, so dass hierauf auch ein gewisser Fokus bei der Datenredaktion bei uns liegt</a:t>
            </a:r>
          </a:p>
          <a:p>
            <a:endParaRPr lang="de-DE" i="0" dirty="0" smtClean="0"/>
          </a:p>
          <a:p>
            <a:r>
              <a:rPr lang="de-DE" i="0" dirty="0" smtClean="0"/>
              <a:t>//NEXT</a:t>
            </a:r>
            <a:endParaRPr lang="de-DE" i="0"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15</a:t>
            </a:fld>
            <a:endParaRPr lang="de-DE"/>
          </a:p>
        </p:txBody>
      </p:sp>
    </p:spTree>
    <p:extLst>
      <p:ext uri="{BB962C8B-B14F-4D97-AF65-F5344CB8AC3E}">
        <p14:creationId xmlns:p14="http://schemas.microsoft.com/office/powerpoint/2010/main" val="1150327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smtClean="0">
                <a:solidFill>
                  <a:schemeClr val="tx1"/>
                </a:solidFill>
                <a:effectLst/>
                <a:latin typeface="+mn-lt"/>
                <a:ea typeface="+mn-ea"/>
                <a:cs typeface="+mn-cs"/>
              </a:rPr>
              <a:t>Motivation ist es uns,</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die Metadatenqualität der Partnereinrichtungen zu verbessern,</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Grundlagen für eine bessere Vernetzung von Datenbeständen zu schaffen</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Die voneinander abgeschirmten Datensilos zu vermeiden, wie Harald Sack in seiner </a:t>
            </a:r>
            <a:r>
              <a:rPr lang="de-DE" sz="1200" dirty="0" err="1" smtClean="0">
                <a:solidFill>
                  <a:schemeClr val="tx1"/>
                </a:solidFill>
                <a:effectLst/>
                <a:latin typeface="+mn-lt"/>
                <a:ea typeface="+mn-ea"/>
                <a:cs typeface="+mn-cs"/>
              </a:rPr>
              <a:t>Keynote</a:t>
            </a:r>
            <a:r>
              <a:rPr lang="de-DE" sz="1200" dirty="0" smtClean="0">
                <a:solidFill>
                  <a:schemeClr val="tx1"/>
                </a:solidFill>
                <a:effectLst/>
                <a:latin typeface="+mn-lt"/>
                <a:ea typeface="+mn-ea"/>
                <a:cs typeface="+mn-cs"/>
              </a:rPr>
              <a:t> am Montag erwähnt hat,</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Brücken im Netzwerk der Kultur und Wissenschaft zu bauen</a:t>
            </a:r>
          </a:p>
          <a:p>
            <a:pPr marL="171450" lvl="0" indent="-171450">
              <a:buFont typeface="Arial" panose="020B0604020202020204" pitchFamily="34" charset="0"/>
              <a:buChar char="•"/>
            </a:pPr>
            <a:r>
              <a:rPr lang="de-DE" sz="1200" dirty="0" smtClean="0">
                <a:solidFill>
                  <a:schemeClr val="tx1"/>
                </a:solidFill>
                <a:effectLst/>
                <a:latin typeface="+mn-lt"/>
                <a:ea typeface="+mn-ea"/>
                <a:cs typeface="+mn-cs"/>
              </a:rPr>
              <a:t>Und dafür die Normdatenbedarfe der Partnereinrichtungen im Rahmen unserer Möglichkeiten als Agentur auszubauen.</a:t>
            </a:r>
          </a:p>
          <a:p>
            <a:pPr marL="171450" lvl="0" indent="-171450">
              <a:buFont typeface="Arial" panose="020B0604020202020204" pitchFamily="34" charset="0"/>
              <a:buChar char="•"/>
            </a:pPr>
            <a:endParaRPr lang="de-DE" sz="1200" dirty="0" smtClean="0">
              <a:solidFill>
                <a:schemeClr val="tx1"/>
              </a:solidFill>
              <a:effectLst/>
              <a:latin typeface="+mn-lt"/>
              <a:ea typeface="+mn-ea"/>
              <a:cs typeface="+mn-cs"/>
            </a:endParaRPr>
          </a:p>
          <a:p>
            <a:pPr marL="0" lvl="0" indent="0">
              <a:buFont typeface="Arial" panose="020B0604020202020204" pitchFamily="34" charset="0"/>
              <a:buNone/>
            </a:pPr>
            <a:r>
              <a:rPr lang="de-DE" sz="1200" dirty="0" smtClean="0">
                <a:solidFill>
                  <a:schemeClr val="tx1"/>
                </a:solidFill>
                <a:effectLst/>
                <a:latin typeface="+mn-lt"/>
                <a:ea typeface="+mn-ea"/>
                <a:cs typeface="+mn-cs"/>
              </a:rPr>
              <a:t>//NEXT</a:t>
            </a:r>
            <a:endParaRPr lang="de-DE" sz="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16</a:t>
            </a:fld>
            <a:endParaRPr lang="de-DE"/>
          </a:p>
        </p:txBody>
      </p:sp>
    </p:spTree>
    <p:extLst>
      <p:ext uri="{BB962C8B-B14F-4D97-AF65-F5344CB8AC3E}">
        <p14:creationId xmlns:p14="http://schemas.microsoft.com/office/powerpoint/2010/main" val="2167650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baseline="0" dirty="0" smtClean="0"/>
              <a:t>Ziele der Agentur:</a:t>
            </a:r>
          </a:p>
          <a:p>
            <a:pPr marL="171450" indent="-171450">
              <a:buFontTx/>
              <a:buChar char="-"/>
            </a:pPr>
            <a:r>
              <a:rPr lang="de-DE" baseline="0" dirty="0" smtClean="0"/>
              <a:t>Etablierung der Agentur als GND-Kompetenzzentrum in Baden-Württemberg für GLAM- und Forschungsinstitutionen (die Gemeinschaft der nicht-bibliothekarischen Sparten)</a:t>
            </a:r>
            <a:br>
              <a:rPr lang="de-DE" baseline="0" dirty="0" smtClean="0"/>
            </a:br>
            <a:r>
              <a:rPr lang="de-DE" baseline="0" dirty="0" smtClean="0">
                <a:sym typeface="Wingdings" panose="05000000000000000000" pitchFamily="2" charset="2"/>
              </a:rPr>
              <a:t> wobei der Bibliothekspart weiterhin bei den </a:t>
            </a:r>
            <a:r>
              <a:rPr lang="de-DE" baseline="0" dirty="0" err="1" smtClean="0">
                <a:sym typeface="Wingdings" panose="05000000000000000000" pitchFamily="2" charset="2"/>
              </a:rPr>
              <a:t>Kolleg:innen</a:t>
            </a:r>
            <a:r>
              <a:rPr lang="de-DE" baseline="0" dirty="0" smtClean="0">
                <a:sym typeface="Wingdings" panose="05000000000000000000" pitchFamily="2" charset="2"/>
              </a:rPr>
              <a:t> am BSZ verbleibt</a:t>
            </a:r>
            <a:endParaRPr lang="de-DE" baseline="0" dirty="0" smtClean="0"/>
          </a:p>
          <a:p>
            <a:pPr marL="171450" indent="-171450">
              <a:buFontTx/>
              <a:buChar char="-"/>
            </a:pPr>
            <a:r>
              <a:rPr lang="de-DE" baseline="0" dirty="0" smtClean="0"/>
              <a:t>Verbesserung der Metadatenqualität der Partnereinrichtungen</a:t>
            </a:r>
          </a:p>
          <a:p>
            <a:pPr marL="628650" lvl="1" indent="-171450">
              <a:buFontTx/>
              <a:buChar char="-"/>
            </a:pPr>
            <a:r>
              <a:rPr lang="de-DE" baseline="0" dirty="0" smtClean="0"/>
              <a:t>Dreh- und Angelpunkt stellen dabei die GND-Webformulare dar </a:t>
            </a:r>
            <a:r>
              <a:rPr lang="de-DE" baseline="0" dirty="0" smtClean="0">
                <a:sym typeface="Wingdings" panose="05000000000000000000" pitchFamily="2" charset="2"/>
              </a:rPr>
              <a:t> niedrigschwellige Partizipationsmöglichkeit, keine Regelwerkkenntnisse vonnöten</a:t>
            </a:r>
          </a:p>
          <a:p>
            <a:pPr marL="628650" lvl="1" indent="-171450">
              <a:buFontTx/>
              <a:buChar char="-"/>
            </a:pPr>
            <a:r>
              <a:rPr lang="de-DE" sz="1200" dirty="0" smtClean="0"/>
              <a:t>Abgleich von Datenlieferungen (</a:t>
            </a:r>
            <a:r>
              <a:rPr lang="de-DE" dirty="0" smtClean="0"/>
              <a:t>Zurückspielen von Matches</a:t>
            </a:r>
            <a:r>
              <a:rPr lang="de-DE" baseline="0" dirty="0" smtClean="0"/>
              <a:t> an Datenlieferant oder Kandidatenliste für neue GND-Sätze an DNB) noch im Aufbau</a:t>
            </a:r>
          </a:p>
          <a:p>
            <a:pPr marL="171450" indent="-171450">
              <a:buFontTx/>
              <a:buChar char="-"/>
            </a:pPr>
            <a:r>
              <a:rPr lang="de-DE" baseline="0" dirty="0" smtClean="0"/>
              <a:t>Fokussierung auf regionale Normdatenbedarfe</a:t>
            </a:r>
          </a:p>
          <a:p>
            <a:pPr marL="171450" indent="-171450">
              <a:buFontTx/>
              <a:buChar char="-"/>
            </a:pPr>
            <a:r>
              <a:rPr lang="de-DE" baseline="0" dirty="0" smtClean="0"/>
              <a:t>Gremien- &amp; Regelwerksarbeit in GND-Kooperative aus Sicht der Archive &amp; Museen</a:t>
            </a:r>
          </a:p>
          <a:p>
            <a:pPr marL="171450" indent="-171450">
              <a:buFontTx/>
              <a:buChar char="-"/>
            </a:pPr>
            <a:endParaRPr lang="de-DE" dirty="0" smtClean="0"/>
          </a:p>
          <a:p>
            <a:pPr marL="0" marR="0" lvl="0" indent="0" algn="l" defTabSz="914400" eaLnBrk="1" fontAlgn="auto" latinLnBrk="0" hangingPunct="1">
              <a:lnSpc>
                <a:spcPct val="100000"/>
              </a:lnSpc>
              <a:spcBef>
                <a:spcPts val="0"/>
              </a:spcBef>
              <a:spcAft>
                <a:spcPts val="0"/>
              </a:spcAft>
              <a:buClrTx/>
              <a:buSzTx/>
              <a:buFontTx/>
              <a:buNone/>
              <a:tabLst/>
              <a:defRPr/>
            </a:pPr>
            <a:r>
              <a:rPr lang="de-DE" sz="1200" b="1" dirty="0" smtClean="0"/>
              <a:t>Herausforderung</a:t>
            </a:r>
            <a:r>
              <a:rPr lang="de-DE" sz="1200" b="0" dirty="0" smtClean="0"/>
              <a:t> wird es sein, </a:t>
            </a:r>
            <a:r>
              <a:rPr lang="de-DE" sz="1200" dirty="0" smtClean="0"/>
              <a:t>Finanzierungsmodelle für einen nachhaltigen Agenturbetrieb zu erarbeiten - bzw. generell im Projekt - </a:t>
            </a:r>
          </a:p>
          <a:p>
            <a:pPr marL="0" marR="0" lvl="0" indent="0" algn="l" defTabSz="914400" eaLnBrk="1" fontAlgn="auto" latinLnBrk="0" hangingPunct="1">
              <a:lnSpc>
                <a:spcPct val="100000"/>
              </a:lnSpc>
              <a:spcBef>
                <a:spcPts val="0"/>
              </a:spcBef>
              <a:spcAft>
                <a:spcPts val="0"/>
              </a:spcAft>
              <a:buClrTx/>
              <a:buSzTx/>
              <a:buFontTx/>
              <a:buNone/>
              <a:tabLst/>
              <a:defRPr/>
            </a:pPr>
            <a:r>
              <a:rPr lang="de-DE" sz="1200" dirty="0" smtClean="0"/>
              <a:t>bei den Verwaltungsträgern der Partnereinrichtungen das Bewusstsein für eine grundlegende und dauerhafte Förderung der Arbeit an oder mit Normdaten zu bilden. //NEXT</a:t>
            </a:r>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17</a:t>
            </a:fld>
            <a:endParaRPr lang="de-DE"/>
          </a:p>
        </p:txBody>
      </p:sp>
    </p:spTree>
    <p:extLst>
      <p:ext uri="{BB962C8B-B14F-4D97-AF65-F5344CB8AC3E}">
        <p14:creationId xmlns:p14="http://schemas.microsoft.com/office/powerpoint/2010/main" val="618741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Hauptmerkmale unserer Agentur gegenüber </a:t>
            </a:r>
            <a:r>
              <a:rPr lang="de-DE" dirty="0"/>
              <a:t>der </a:t>
            </a:r>
            <a:r>
              <a:rPr lang="de-DE" dirty="0" smtClean="0"/>
              <a:t>nachfolgenden Agentur Bauwerke</a:t>
            </a:r>
            <a:r>
              <a:rPr lang="de-DE" baseline="0" dirty="0" smtClean="0"/>
              <a:t> aufgelistet</a:t>
            </a:r>
            <a:r>
              <a:rPr lang="de-DE" dirty="0" smtClean="0"/>
              <a:t>: </a:t>
            </a:r>
            <a:endParaRPr lang="de-DE" dirty="0"/>
          </a:p>
          <a:p>
            <a:pPr marL="171450" indent="-171450">
              <a:buFontTx/>
              <a:buChar char="-"/>
            </a:pPr>
            <a:r>
              <a:rPr lang="de-DE" dirty="0" smtClean="0"/>
              <a:t>Es handelt sich um eine Agenturkooperation,</a:t>
            </a:r>
            <a:endParaRPr lang="de-DE" dirty="0"/>
          </a:p>
          <a:p>
            <a:pPr marL="171450" indent="-171450">
              <a:buFontTx/>
              <a:buChar char="-"/>
            </a:pPr>
            <a:r>
              <a:rPr lang="de-DE" dirty="0" smtClean="0"/>
              <a:t>Die regional ausgerichtet ist, dafür aber spartenübergreifend agiert.</a:t>
            </a:r>
          </a:p>
          <a:p>
            <a:pPr marL="171450" indent="-171450">
              <a:buFontTx/>
              <a:buChar char="-"/>
            </a:pPr>
            <a:r>
              <a:rPr lang="de-DE" dirty="0" smtClean="0"/>
              <a:t>Mit den LABW-Standorten und dem</a:t>
            </a:r>
            <a:r>
              <a:rPr lang="de-DE" baseline="0" dirty="0" smtClean="0"/>
              <a:t> </a:t>
            </a:r>
            <a:r>
              <a:rPr lang="de-DE" baseline="0" dirty="0" err="1" smtClean="0"/>
              <a:t>MusIS</a:t>
            </a:r>
            <a:r>
              <a:rPr lang="de-DE" baseline="0" dirty="0" smtClean="0"/>
              <a:t>-Verbund bilden wir momentan sozusagen noch unseren eigenen Kundenkreis – haben aber in puncto Redaktionsarbeit schon ganz schön viel zu tun… ;-)</a:t>
            </a:r>
            <a:endParaRPr lang="de-DE" dirty="0"/>
          </a:p>
          <a:p>
            <a:pPr marL="171450" indent="-171450">
              <a:buFontTx/>
              <a:buChar char="-"/>
            </a:pPr>
            <a:r>
              <a:rPr lang="de-DE" dirty="0" smtClean="0"/>
              <a:t>Als wichtigster</a:t>
            </a:r>
            <a:r>
              <a:rPr lang="de-DE" baseline="0" dirty="0" smtClean="0"/>
              <a:t> </a:t>
            </a:r>
            <a:r>
              <a:rPr lang="de-DE" dirty="0" smtClean="0"/>
              <a:t>Punkt sei aber hervorgehoben, dass es</a:t>
            </a:r>
            <a:r>
              <a:rPr lang="de-DE" baseline="0" dirty="0" smtClean="0"/>
              <a:t> aus unserer Sicht – im Werden und Sein als Agentur – absolut hilfreich &amp; notwendig ist, eine erfahrene Agentur aus dem Bibliotheksbereich an seiner Seite oder als Rückhalt zu wissen. Dafür mal an dieser Stelle ein großes </a:t>
            </a:r>
            <a:r>
              <a:rPr lang="de-DE" b="1" baseline="0" dirty="0" smtClean="0"/>
              <a:t>Dankeschön</a:t>
            </a:r>
            <a:r>
              <a:rPr lang="de-DE" baseline="0" dirty="0" smtClean="0"/>
              <a:t> an die </a:t>
            </a:r>
            <a:r>
              <a:rPr lang="de-DE" baseline="0" dirty="0" err="1" smtClean="0"/>
              <a:t>Kolleg:innen</a:t>
            </a:r>
            <a:r>
              <a:rPr lang="de-DE" baseline="0" dirty="0" smtClean="0"/>
              <a:t> im BSZ!!</a:t>
            </a:r>
          </a:p>
          <a:p>
            <a:pPr marL="171450" indent="-171450">
              <a:buFontTx/>
              <a:buChar char="-"/>
            </a:pPr>
            <a:endParaRPr lang="de-DE" baseline="0" dirty="0" smtClean="0"/>
          </a:p>
          <a:p>
            <a:pPr marL="0" indent="0">
              <a:buFontTx/>
              <a:buNone/>
            </a:pPr>
            <a:r>
              <a:rPr lang="de-DE" baseline="0" dirty="0" smtClean="0"/>
              <a:t>Darüber hinaus spielt natürlich auch die Zusammenarbeit oder Kooperation mit weiteren Stakeholdern eine Rolle, wie z.B. den Fachstellen der DDB oder weiteren neuen GND-Agenturen, die uns hoffentlich recht zahlreich folgen werden… //NEXT</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18</a:t>
            </a:fld>
            <a:endParaRPr lang="de-DE"/>
          </a:p>
        </p:txBody>
      </p:sp>
    </p:spTree>
    <p:extLst>
      <p:ext uri="{BB962C8B-B14F-4D97-AF65-F5344CB8AC3E}">
        <p14:creationId xmlns:p14="http://schemas.microsoft.com/office/powerpoint/2010/main" val="3396546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dirty="0" smtClean="0"/>
              <a:t>Sandwich-Schaubild</a:t>
            </a:r>
            <a:r>
              <a:rPr lang="de-DE" baseline="0" dirty="0" smtClean="0"/>
              <a:t> kurz erläutern:</a:t>
            </a:r>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p>
          <a:p>
            <a:r>
              <a:rPr lang="de-DE" sz="1200" dirty="0" smtClean="0">
                <a:solidFill>
                  <a:schemeClr val="tx1"/>
                </a:solidFill>
                <a:effectLst/>
                <a:latin typeface="+mn-lt"/>
                <a:ea typeface="+mn-ea"/>
                <a:cs typeface="+mn-cs"/>
              </a:rPr>
              <a:t>Mit diesem Schaubild möchten wir keinesfalls Werbung für eine bestimmte </a:t>
            </a:r>
            <a:r>
              <a:rPr lang="de-DE" sz="1200" dirty="0" err="1" smtClean="0">
                <a:solidFill>
                  <a:schemeClr val="tx1"/>
                </a:solidFill>
                <a:effectLst/>
                <a:latin typeface="+mn-lt"/>
                <a:ea typeface="+mn-ea"/>
                <a:cs typeface="+mn-cs"/>
              </a:rPr>
              <a:t>Burgerkette</a:t>
            </a:r>
            <a:r>
              <a:rPr lang="de-DE" sz="1200" dirty="0" smtClean="0">
                <a:solidFill>
                  <a:schemeClr val="tx1"/>
                </a:solidFill>
                <a:effectLst/>
                <a:latin typeface="+mn-lt"/>
                <a:ea typeface="+mn-ea"/>
                <a:cs typeface="+mn-cs"/>
              </a:rPr>
              <a:t> machen – diesen Pfundskerl nennen wir intern übrigens nur noch „den Mittler“ –, gleichwohl passt das Bild aus dem unteren und mittleren Management ganz gut in die anbrechende Mittagszeit und illustriert treffend die „Lage zwischen den Brötchenhälften“, auf deren Ausgestaltung es im Rahmen der Agenturarbeit besonders ankommt und sich je nach Agenturprofil auch unterschiedlich gestaltet.</a:t>
            </a:r>
          </a:p>
          <a:p>
            <a:r>
              <a:rPr lang="de-DE" sz="1200" dirty="0" smtClean="0">
                <a:solidFill>
                  <a:schemeClr val="tx1"/>
                </a:solidFill>
                <a:effectLst/>
                <a:latin typeface="+mn-lt"/>
                <a:ea typeface="+mn-ea"/>
                <a:cs typeface="+mn-cs"/>
              </a:rPr>
              <a:t>Eingefasst einerseits durch die Stakeholder und Trägerschaft unserer Agenturkooperation, andererseits durch den heterogenen, spartenübergreifenden Kundenkreis ergibt sich das in Auszügen</a:t>
            </a:r>
            <a:r>
              <a:rPr lang="de-DE" sz="1200" baseline="0" dirty="0" smtClean="0">
                <a:solidFill>
                  <a:schemeClr val="tx1"/>
                </a:solidFill>
                <a:effectLst/>
                <a:latin typeface="+mn-lt"/>
                <a:ea typeface="+mn-ea"/>
                <a:cs typeface="+mn-cs"/>
              </a:rPr>
              <a:t> </a:t>
            </a:r>
            <a:r>
              <a:rPr lang="de-DE" sz="1200" dirty="0" smtClean="0">
                <a:solidFill>
                  <a:schemeClr val="tx1"/>
                </a:solidFill>
                <a:effectLst/>
                <a:latin typeface="+mn-lt"/>
                <a:ea typeface="+mn-ea"/>
                <a:cs typeface="+mn-cs"/>
              </a:rPr>
              <a:t>dargestellte Service-Portfolio, das für den Anfang schon recht umfangreich angelegt ist. Die Fokussierung liegt im ersten halben Jahr bislang in den Bereichen „Beratung &amp; Information“ sowie v.a. „Redaktion &amp; Schulung“.</a:t>
            </a:r>
          </a:p>
          <a:p>
            <a:endParaRPr lang="de-DE" sz="1200" dirty="0" smtClean="0">
              <a:solidFill>
                <a:schemeClr val="tx1"/>
              </a:solidFill>
              <a:effectLst/>
              <a:latin typeface="+mn-lt"/>
              <a:ea typeface="+mn-ea"/>
              <a:cs typeface="+mn-cs"/>
            </a:endParaRPr>
          </a:p>
          <a:p>
            <a:r>
              <a:rPr lang="de-DE" sz="1200" dirty="0" smtClean="0">
                <a:solidFill>
                  <a:schemeClr val="tx1"/>
                </a:solidFill>
                <a:effectLst/>
                <a:latin typeface="+mn-lt"/>
                <a:ea typeface="+mn-ea"/>
                <a:cs typeface="+mn-cs"/>
              </a:rPr>
              <a:t>Und damit übergebe ich erst mal an Martha Rosenkötter für die Vorstellung der GND-Agentur Bauwerke…</a:t>
            </a:r>
          </a:p>
          <a:p>
            <a:r>
              <a:rPr lang="de-DE" sz="1200" dirty="0" smtClean="0">
                <a:solidFill>
                  <a:schemeClr val="tx1"/>
                </a:solidFill>
                <a:effectLst/>
                <a:latin typeface="+mn-lt"/>
                <a:ea typeface="+mn-ea"/>
                <a:cs typeface="+mn-cs"/>
              </a:rPr>
              <a:t>//NEXT//</a:t>
            </a:r>
            <a:r>
              <a:rPr lang="de-DE" sz="1200" dirty="0" err="1" smtClean="0">
                <a:solidFill>
                  <a:schemeClr val="tx1"/>
                </a:solidFill>
                <a:effectLst/>
                <a:latin typeface="+mn-lt"/>
                <a:ea typeface="+mn-ea"/>
                <a:cs typeface="+mn-cs"/>
              </a:rPr>
              <a:t>Your</a:t>
            </a:r>
            <a:r>
              <a:rPr lang="de-DE" sz="1200" dirty="0" smtClean="0">
                <a:solidFill>
                  <a:schemeClr val="tx1"/>
                </a:solidFill>
                <a:effectLst/>
                <a:latin typeface="+mn-lt"/>
                <a:ea typeface="+mn-ea"/>
                <a:cs typeface="+mn-cs"/>
              </a:rPr>
              <a:t> turn</a:t>
            </a:r>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19</a:t>
            </a:fld>
            <a:endParaRPr lang="de-DE"/>
          </a:p>
        </p:txBody>
      </p:sp>
    </p:spTree>
    <p:extLst>
      <p:ext uri="{BB962C8B-B14F-4D97-AF65-F5344CB8AC3E}">
        <p14:creationId xmlns:p14="http://schemas.microsoft.com/office/powerpoint/2010/main" val="3159790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Agentur Bauwerke speist sich projektbedingt aus dem Portfolio des Deutschen Dokumentationszentrums für Kunstgeschichte – Bildarchiv Foto Marburg als Partner in GND4C für das Fallbeispiel Bauwerke.</a:t>
            </a:r>
          </a:p>
          <a:p>
            <a:r>
              <a:rPr lang="de-DE" dirty="0"/>
              <a:t>Hier nun ein paar Worte zu den wichtigsten Basisbausteinen, die wir aus der reichen Erfahrungsfundus des DDK für unserer Arbeit in GND4C und der Agenturgründung ziehen können, damit Sie ein besseres Verständnis von unserem </a:t>
            </a:r>
            <a:r>
              <a:rPr lang="de-DE" dirty="0" err="1"/>
              <a:t>Aufgabenporfolio</a:t>
            </a:r>
            <a:r>
              <a:rPr lang="de-DE" dirty="0"/>
              <a:t> haben //NEXT</a:t>
            </a:r>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20</a:t>
            </a:fld>
            <a:endParaRPr lang="de-DE"/>
          </a:p>
        </p:txBody>
      </p:sp>
    </p:spTree>
    <p:extLst>
      <p:ext uri="{BB962C8B-B14F-4D97-AF65-F5344CB8AC3E}">
        <p14:creationId xmlns:p14="http://schemas.microsoft.com/office/powerpoint/2010/main" val="2206568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dirty="0"/>
              <a:t>zu unserem Teil 1 (2) der Session Neue Schnittstellen zwischen </a:t>
            </a:r>
            <a:r>
              <a:rPr lang="de-DE" dirty="0" smtClean="0"/>
              <a:t>GLAM und </a:t>
            </a:r>
            <a:r>
              <a:rPr lang="de-DE" dirty="0"/>
              <a:t>GND: Die GND-Agenturen als Mittler. Bevor wir Ihnen die Crew vorstellen hier ein paar Hinweise zum technischen Ablauf //NEXT</a:t>
            </a:r>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2</a:t>
            </a:fld>
            <a:endParaRPr lang="de-DE"/>
          </a:p>
        </p:txBody>
      </p:sp>
    </p:spTree>
    <p:extLst>
      <p:ext uri="{BB962C8B-B14F-4D97-AF65-F5344CB8AC3E}">
        <p14:creationId xmlns:p14="http://schemas.microsoft.com/office/powerpoint/2010/main" val="2881308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sz="1200" dirty="0"/>
              <a:t>Das DDK hat den Auftrag Fotografien zur </a:t>
            </a:r>
            <a:r>
              <a:rPr lang="de-DE" sz="1200" dirty="0" err="1"/>
              <a:t>eurpäischen</a:t>
            </a:r>
            <a:r>
              <a:rPr lang="de-DE" sz="1200" dirty="0"/>
              <a:t> Kunst und Architektur zu Sammeln, Erschließen und zu Vermitteln</a:t>
            </a:r>
          </a:p>
          <a:p>
            <a:pPr marL="228600" indent="-228600">
              <a:buFont typeface="Arial" panose="020B0604020202020204" pitchFamily="34" charset="0"/>
              <a:buAutoNum type="arabicParenBoth"/>
            </a:pPr>
            <a:endParaRPr lang="de-DE" sz="1200" dirty="0"/>
          </a:p>
          <a:p>
            <a:pPr marL="0" indent="0">
              <a:buFont typeface="Arial" panose="020B0604020202020204" pitchFamily="34" charset="0"/>
              <a:buNone/>
            </a:pPr>
            <a:r>
              <a:rPr lang="de-DE" dirty="0"/>
              <a:t>(1) Es ist eine </a:t>
            </a:r>
            <a:r>
              <a:rPr lang="de-DE" sz="1200" b="1" dirty="0"/>
              <a:t>International</a:t>
            </a:r>
            <a:r>
              <a:rPr lang="de-DE" sz="1200" dirty="0"/>
              <a:t> agierende Forschungs- und Serviceeinrichtung mit über 80 </a:t>
            </a:r>
            <a:r>
              <a:rPr lang="de-DE" sz="1200" dirty="0" err="1"/>
              <a:t>Partnerisnstitutionen</a:t>
            </a:r>
            <a:endParaRPr lang="de-DE" sz="1200" dirty="0"/>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dirty="0"/>
              <a:t>(2) Das DDK betreibt Forschung am visuellen Kulturgut und seiner medialen Transformationsprozesse und (3) wird getragen von </a:t>
            </a:r>
            <a:r>
              <a:rPr lang="de-DE" dirty="0"/>
              <a:t>der Philipps-Universität Marburg</a:t>
            </a:r>
          </a:p>
          <a:p>
            <a:pPr marL="0" indent="0">
              <a:buFont typeface="Arial" panose="020B0604020202020204" pitchFamily="34" charset="0"/>
              <a:buNone/>
            </a:pPr>
            <a:r>
              <a:rPr lang="de-DE" sz="1200" dirty="0"/>
              <a:t>Mit ihrem dezidierten Schwerpunkt in Forschung und Vermittlung</a:t>
            </a:r>
          </a:p>
          <a:p>
            <a:pPr marL="0" indent="0">
              <a:buFont typeface="Arial" panose="020B0604020202020204" pitchFamily="34" charset="0"/>
              <a:buNone/>
            </a:pPr>
            <a:r>
              <a:rPr lang="de-DE" sz="1200" dirty="0"/>
              <a:t>(4) Ist aber auch selbst DDK Aggregator für kleine Museen und </a:t>
            </a:r>
            <a:r>
              <a:rPr lang="de-DE" sz="1200" dirty="0" err="1"/>
              <a:t>Forschu</a:t>
            </a:r>
            <a:r>
              <a:rPr lang="de-DE" sz="1200" dirty="0"/>
              <a:t>. Einrichtungen für die Deutsche digitale Bibliothek und</a:t>
            </a:r>
          </a:p>
          <a:p>
            <a:pPr marL="0" indent="0">
              <a:buFont typeface="Arial" panose="020B0604020202020204" pitchFamily="34" charset="0"/>
              <a:buNone/>
            </a:pPr>
            <a:r>
              <a:rPr lang="de-DE" sz="1200" dirty="0"/>
              <a:t>(5) Unterstützt die </a:t>
            </a:r>
            <a:r>
              <a:rPr lang="de-DE" sz="1200" dirty="0" err="1"/>
              <a:t>dokumentationsarbeit</a:t>
            </a:r>
            <a:r>
              <a:rPr lang="de-DE" sz="1200" dirty="0"/>
              <a:t> an Museen, Denkmalämtern, </a:t>
            </a:r>
            <a:r>
              <a:rPr lang="de-DE" sz="1200" dirty="0" err="1"/>
              <a:t>Biblotheken</a:t>
            </a:r>
            <a:r>
              <a:rPr lang="de-DE" sz="1200" dirty="0"/>
              <a:t> und </a:t>
            </a:r>
            <a:r>
              <a:rPr lang="de-DE" sz="1200" dirty="0" err="1"/>
              <a:t>Forschungseirichtugnen</a:t>
            </a:r>
            <a:endParaRPr lang="de-DE" sz="1200" dirty="0"/>
          </a:p>
          <a:p>
            <a:pPr marL="0" indent="0">
              <a:buFont typeface="Arial" panose="020B0604020202020204" pitchFamily="34" charset="0"/>
              <a:buNone/>
            </a:pPr>
            <a:r>
              <a:rPr lang="de-DE" sz="1200" dirty="0"/>
              <a:t>(6) Nicht zuletzt ist das Bildarchiv bekannt für seien </a:t>
            </a:r>
            <a:r>
              <a:rPr lang="de-DE" sz="1200" dirty="0" err="1"/>
              <a:t>Datenkuration</a:t>
            </a:r>
            <a:r>
              <a:rPr lang="de-DE" sz="1200" dirty="0"/>
              <a:t>, -dokumentation und </a:t>
            </a:r>
            <a:r>
              <a:rPr lang="de-DE" sz="1200" dirty="0" err="1"/>
              <a:t>publikation</a:t>
            </a:r>
            <a:r>
              <a:rPr lang="de-DE" sz="1200" dirty="0"/>
              <a:t> von Kunst und </a:t>
            </a:r>
            <a:r>
              <a:rPr lang="de-DE" sz="1200" dirty="0" err="1"/>
              <a:t>Architetur</a:t>
            </a:r>
            <a:r>
              <a:rPr lang="de-DE" sz="1200" dirty="0"/>
              <a:t> Europas im Verbundprotal Bildindex.de</a:t>
            </a:r>
          </a:p>
          <a:p>
            <a:pPr marL="0" indent="0">
              <a:buFontTx/>
              <a:buNone/>
            </a:pPr>
            <a:endParaRPr lang="de-DE" dirty="0"/>
          </a:p>
          <a:p>
            <a:pPr marL="0" indent="0">
              <a:buFontTx/>
              <a:buNone/>
            </a:pPr>
            <a:r>
              <a:rPr lang="de-DE" dirty="0"/>
              <a:t>Dieses reiche Portfolio an Erfahrungen,  besonders im Bereich der Kunst und Architektur Europas, bildet die Basis und gleichzeitig auch unsere Motivation innerhalb des Projektes GND4C und somit der GND-Agentur Bauwerke.</a:t>
            </a:r>
          </a:p>
          <a:p>
            <a:pPr marL="0" indent="0">
              <a:buFontTx/>
              <a:buNone/>
            </a:pPr>
            <a:endParaRPr lang="de-DE" dirty="0"/>
          </a:p>
          <a:p>
            <a:pPr marL="0" indent="0">
              <a:buFontTx/>
              <a:buNone/>
            </a:pPr>
            <a:r>
              <a:rPr lang="de-DE" dirty="0"/>
              <a:t>-  Denn durch das DDK-Netzwerk, der Expertise im Bereich Bau- und Kunstwerke und den mittlerweile 108 Jahre an Praxiserfahrungen im Bereich Sammlung, Erschließung und Vermittlung, entstehen auch die Anforderungen an den Ausbau der GND insbesondere im Bereich der Bauwerke /NEXT</a:t>
            </a:r>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21</a:t>
            </a:fld>
            <a:endParaRPr lang="de-DE"/>
          </a:p>
        </p:txBody>
      </p:sp>
    </p:spTree>
    <p:extLst>
      <p:ext uri="{BB962C8B-B14F-4D97-AF65-F5344CB8AC3E}">
        <p14:creationId xmlns:p14="http://schemas.microsoft.com/office/powerpoint/2010/main" val="519403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dirty="0"/>
              <a:t>Dieses Netzwerk speist sich durch die Teilhabe an Projekten, die auch für die Agentur von großer Bedeutung sind,  wie</a:t>
            </a:r>
          </a:p>
          <a:p>
            <a:pPr marL="171450" indent="-171450">
              <a:buFontTx/>
              <a:buChar char="-"/>
            </a:pPr>
            <a:r>
              <a:rPr lang="de-DE" dirty="0"/>
              <a:t>NFDI4C</a:t>
            </a:r>
          </a:p>
          <a:p>
            <a:pPr marL="171450" indent="-171450">
              <a:buFontTx/>
              <a:buChar char="-"/>
            </a:pPr>
            <a:r>
              <a:rPr lang="de-DE" dirty="0" err="1"/>
              <a:t>CbDD</a:t>
            </a:r>
            <a:endParaRPr lang="de-DE" dirty="0"/>
          </a:p>
          <a:p>
            <a:pPr marL="171450" marR="0" lvl="0" indent="-171450" algn="l" defTabSz="914400" eaLnBrk="1" fontAlgn="auto" latinLnBrk="0" hangingPunct="1">
              <a:lnSpc>
                <a:spcPct val="100000"/>
              </a:lnSpc>
              <a:spcBef>
                <a:spcPts val="0"/>
              </a:spcBef>
              <a:spcAft>
                <a:spcPts val="0"/>
              </a:spcAft>
              <a:buClrTx/>
              <a:buSzTx/>
              <a:buFontTx/>
              <a:buChar char="-"/>
              <a:tabLst/>
              <a:defRPr/>
            </a:pPr>
            <a:r>
              <a:rPr lang="de-DE" dirty="0"/>
              <a:t>KONDA </a:t>
            </a:r>
            <a:r>
              <a:rPr lang="de-DE" sz="1200" dirty="0"/>
              <a:t>(Kontinuierliches Qualitätsmanagement von dynamischen Forschungsdaten zu Objekten der materiellen Kultur unter Nutzung des </a:t>
            </a:r>
            <a:r>
              <a:rPr lang="de-DE" sz="1200" b="1" dirty="0"/>
              <a:t>LIDO</a:t>
            </a:r>
            <a:r>
              <a:rPr lang="de-DE" sz="1200" dirty="0"/>
              <a:t>*-Standards) </a:t>
            </a:r>
          </a:p>
          <a:p>
            <a:pPr marL="628650" marR="0" lvl="1" indent="-171450" algn="l" defTabSz="914400" eaLnBrk="1" fontAlgn="auto" latinLnBrk="0" hangingPunct="1">
              <a:lnSpc>
                <a:spcPct val="100000"/>
              </a:lnSpc>
              <a:spcBef>
                <a:spcPts val="0"/>
              </a:spcBef>
              <a:spcAft>
                <a:spcPts val="0"/>
              </a:spcAft>
              <a:buClrTx/>
              <a:buSzTx/>
              <a:buFontTx/>
              <a:buChar char="-"/>
              <a:tabLst/>
              <a:defRPr/>
            </a:pPr>
            <a:r>
              <a:rPr lang="de-DE" dirty="0"/>
              <a:t> </a:t>
            </a:r>
            <a:r>
              <a:rPr lang="de-DE" sz="1200" dirty="0"/>
              <a:t>*</a:t>
            </a:r>
            <a:r>
              <a:rPr lang="de-DE" sz="1200" b="1" dirty="0"/>
              <a:t>L</a:t>
            </a:r>
            <a:r>
              <a:rPr lang="de-DE" sz="1200" dirty="0"/>
              <a:t>ightweight </a:t>
            </a:r>
            <a:r>
              <a:rPr lang="de-DE" sz="1200" b="1" dirty="0"/>
              <a:t>I</a:t>
            </a:r>
            <a:r>
              <a:rPr lang="de-DE" sz="1200" dirty="0"/>
              <a:t>nformation </a:t>
            </a:r>
            <a:r>
              <a:rPr lang="de-DE" sz="1200" b="1" dirty="0" err="1"/>
              <a:t>D</a:t>
            </a:r>
            <a:r>
              <a:rPr lang="de-DE" sz="1200" dirty="0" err="1"/>
              <a:t>escriping</a:t>
            </a:r>
            <a:r>
              <a:rPr lang="de-DE" sz="1200" dirty="0"/>
              <a:t> </a:t>
            </a:r>
            <a:r>
              <a:rPr lang="de-DE" sz="1200" b="1" dirty="0"/>
              <a:t>O</a:t>
            </a:r>
            <a:r>
              <a:rPr lang="de-DE" sz="1200" dirty="0"/>
              <a:t>bjects, </a:t>
            </a:r>
            <a:r>
              <a:rPr lang="de-DE" sz="1200" dirty="0" err="1"/>
              <a:t>xml</a:t>
            </a:r>
            <a:r>
              <a:rPr lang="de-DE" sz="1200" dirty="0"/>
              <a:t>-Schema zum Austausch und </a:t>
            </a:r>
            <a:r>
              <a:rPr lang="de-DE" sz="1200" dirty="0" err="1"/>
              <a:t>Harvesten</a:t>
            </a:r>
            <a:r>
              <a:rPr lang="de-DE" sz="1200" dirty="0"/>
              <a:t> von Metadaten für </a:t>
            </a:r>
            <a:r>
              <a:rPr lang="de-DE" sz="1200" dirty="0" err="1"/>
              <a:t>Museums-und</a:t>
            </a:r>
            <a:r>
              <a:rPr lang="de-DE" sz="1200" dirty="0"/>
              <a:t> Sammlungsobjekte </a:t>
            </a:r>
          </a:p>
          <a:p>
            <a:pPr marL="171450" indent="-171450">
              <a:buFontTx/>
              <a:buChar char="-"/>
            </a:pPr>
            <a:r>
              <a:rPr lang="de-DE" dirty="0"/>
              <a:t>Die Datenpublikation </a:t>
            </a:r>
            <a:r>
              <a:rPr lang="de-DE" dirty="0" err="1"/>
              <a:t>manifestitiert</a:t>
            </a:r>
            <a:r>
              <a:rPr lang="de-DE" dirty="0"/>
              <a:t> sich in Portalen wie z.B. in der fotobezogenen Sicht im Bildindex.de, dem Graphikportal und dem digitalen </a:t>
            </a:r>
            <a:r>
              <a:rPr lang="de-DE" dirty="0" err="1"/>
              <a:t>Portraiindex</a:t>
            </a:r>
            <a:endParaRPr lang="de-DE" dirty="0"/>
          </a:p>
          <a:p>
            <a:pPr marL="171450" marR="0" lvl="0" indent="-171450" algn="l" defTabSz="914400" eaLnBrk="1" fontAlgn="auto" latinLnBrk="0" hangingPunct="1">
              <a:lnSpc>
                <a:spcPct val="100000"/>
              </a:lnSpc>
              <a:spcBef>
                <a:spcPts val="0"/>
              </a:spcBef>
              <a:spcAft>
                <a:spcPts val="0"/>
              </a:spcAft>
              <a:buClrTx/>
              <a:buSzTx/>
              <a:buFontTx/>
              <a:buChar char="-"/>
              <a:tabLst/>
              <a:defRPr/>
            </a:pPr>
            <a:r>
              <a:rPr lang="de-DE" dirty="0"/>
              <a:t>über Projekte, wie dem Dehio digital, fördern wir nicht nur den Zugang sondern auch den damit verbundenen Ausbau </a:t>
            </a:r>
            <a:r>
              <a:rPr lang="de-DE" dirty="0" err="1"/>
              <a:t>verlinkbaren</a:t>
            </a:r>
            <a:r>
              <a:rPr lang="de-DE" dirty="0"/>
              <a:t> etablierten Informationsgut deutschlandweit</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de-DE" dirty="0"/>
              <a:t>Das Bildarchiv ist nicht nur Aggregator, sondern arbeiten auch innerhalb der AG Daten zusammen mit den DDB-Fachstellen und daran die DDB Fachstelle Denkmalpflege am DDK zu etablieren. </a:t>
            </a:r>
          </a:p>
          <a:p>
            <a:pPr marL="171450" indent="-171450">
              <a:buFontTx/>
              <a:buChar char="-"/>
            </a:pPr>
            <a:endParaRPr lang="de-DE" dirty="0"/>
          </a:p>
          <a:p>
            <a:pPr marL="0" indent="0">
              <a:buFontTx/>
              <a:buNone/>
            </a:pPr>
            <a:r>
              <a:rPr lang="de-DE" dirty="0"/>
              <a:t>So speist sich die Basis der Agentur Bauwerke und wird </a:t>
            </a:r>
            <a:r>
              <a:rPr lang="de-DE" dirty="0" err="1"/>
              <a:t>erweiteret</a:t>
            </a:r>
            <a:r>
              <a:rPr lang="de-DE" dirty="0"/>
              <a:t> durch die Bedarfe und Aufträge aus GND4C .//</a:t>
            </a:r>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22</a:t>
            </a:fld>
            <a:endParaRPr lang="de-DE"/>
          </a:p>
        </p:txBody>
      </p:sp>
    </p:spTree>
    <p:extLst>
      <p:ext uri="{BB962C8B-B14F-4D97-AF65-F5344CB8AC3E}">
        <p14:creationId xmlns:p14="http://schemas.microsoft.com/office/powerpoint/2010/main" val="707842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marR="0" lvl="0" indent="-228600" algn="l" defTabSz="914400" eaLnBrk="1" fontAlgn="auto" latinLnBrk="0" hangingPunct="1">
              <a:lnSpc>
                <a:spcPct val="100000"/>
              </a:lnSpc>
              <a:spcBef>
                <a:spcPts val="0"/>
              </a:spcBef>
              <a:spcAft>
                <a:spcPts val="0"/>
              </a:spcAft>
              <a:buClrTx/>
              <a:buSzTx/>
              <a:buFontTx/>
              <a:buAutoNum type="arabicParenBoth"/>
              <a:tabLst/>
              <a:defRPr/>
            </a:pPr>
            <a:r>
              <a:rPr lang="de-DE" dirty="0"/>
              <a:t>Retrospektiv betrachtet (hier ein Ausschnitt aus der Präsentation mit Angela </a:t>
            </a:r>
            <a:r>
              <a:rPr lang="de-DE" dirty="0" err="1"/>
              <a:t>Kailus</a:t>
            </a:r>
            <a:r>
              <a:rPr lang="de-DE" dirty="0"/>
              <a:t> auf der </a:t>
            </a:r>
            <a:r>
              <a:rPr lang="de-DE" dirty="0" err="1"/>
              <a:t>GNDCon</a:t>
            </a:r>
            <a:r>
              <a:rPr lang="de-DE" dirty="0"/>
              <a:t> 2018): der Ausbau der GND für Bauwerke zum Knotenpunkt im semantischen </a:t>
            </a:r>
            <a:r>
              <a:rPr lang="de-DE" dirty="0" err="1"/>
              <a:t>Kulturdatenetz</a:t>
            </a:r>
            <a:r>
              <a:rPr lang="de-DE" dirty="0"/>
              <a:t>. </a:t>
            </a:r>
          </a:p>
          <a:p>
            <a:pPr marL="0" marR="0" lvl="0" indent="0" algn="l" defTabSz="914400" eaLnBrk="1" fontAlgn="auto" latinLnBrk="0" hangingPunct="1">
              <a:lnSpc>
                <a:spcPct val="100000"/>
              </a:lnSpc>
              <a:spcBef>
                <a:spcPts val="0"/>
              </a:spcBef>
              <a:spcAft>
                <a:spcPts val="0"/>
              </a:spcAft>
              <a:buClrTx/>
              <a:buSzTx/>
              <a:buFontTx/>
              <a:buNone/>
              <a:tabLst/>
              <a:defRPr/>
            </a:pPr>
            <a:r>
              <a:rPr lang="de-DE" dirty="0"/>
              <a:t>Vor 3 Jahren am Beispiel der Elisabethkirche und ihrer Beziehungen innerhalb von Forschung und Wissenschaft visualisiert, ergab sich ein </a:t>
            </a:r>
            <a:r>
              <a:rPr lang="de-DE" dirty="0" err="1"/>
              <a:t>manigfaltiges</a:t>
            </a:r>
            <a:r>
              <a:rPr lang="de-DE" dirty="0"/>
              <a:t> Netzwerk das Forschungsprojekte, Museumssammlungen, Archivalischem Gut oder Denkmalpflegerisches Fachwissen verknüpfen. </a:t>
            </a:r>
          </a:p>
          <a:p>
            <a:pPr marL="685800" marR="0" lvl="1" indent="-228600" algn="l" defTabSz="914400" eaLnBrk="1" fontAlgn="auto" latinLnBrk="0" hangingPunct="1">
              <a:lnSpc>
                <a:spcPct val="100000"/>
              </a:lnSpc>
              <a:spcBef>
                <a:spcPts val="0"/>
              </a:spcBef>
              <a:spcAft>
                <a:spcPts val="0"/>
              </a:spcAft>
              <a:buClrTx/>
              <a:buSzTx/>
              <a:buFontTx/>
              <a:buAutoNum type="arabicParenBoth"/>
              <a:tabLst/>
              <a:defRPr/>
            </a:pPr>
            <a:r>
              <a:rPr lang="de-DE" dirty="0"/>
              <a:t>All diese Institute und Forschungsprojekte haben gemeinsam, dass ihr fachliches Wissen oft, wie Herr Harald Sack in der Keynote beschrieben hat, in lokalen Silos liegt. Um aus diesen Wissenssilos zugängliche und verknüpfbare Informationen zu machen, braucht es einen gleichen Nenner und zusätzliche Anlaufstellen Hilfestellungen um dieses Netzwerk untereinander zu verknüpfen</a:t>
            </a:r>
          </a:p>
          <a:p>
            <a:pPr marL="228600" marR="0" lvl="0" indent="-228600" algn="l" defTabSz="914400" eaLnBrk="1" fontAlgn="auto" latinLnBrk="0" hangingPunct="1">
              <a:lnSpc>
                <a:spcPct val="100000"/>
              </a:lnSpc>
              <a:spcBef>
                <a:spcPts val="0"/>
              </a:spcBef>
              <a:spcAft>
                <a:spcPts val="0"/>
              </a:spcAft>
              <a:buClrTx/>
              <a:buSzTx/>
              <a:buFontTx/>
              <a:buAutoNum type="arabicParenBoth"/>
              <a:tabLst/>
              <a:defRPr/>
            </a:pPr>
            <a:r>
              <a:rPr lang="de-DE" dirty="0"/>
              <a:t>Daraus ergibt sich ein übergeordneter Auftrag,</a:t>
            </a:r>
            <a:r>
              <a:rPr lang="de-DE" sz="1200" kern="1200" dirty="0">
                <a:solidFill>
                  <a:schemeClr val="tx1"/>
                </a:solidFill>
                <a:effectLst/>
                <a:latin typeface="+mn-lt"/>
                <a:ea typeface="+mn-ea"/>
                <a:cs typeface="+mn-cs"/>
              </a:rPr>
              <a:t> den ich kurz in einem kleine Ritt durch GND4C und seinen Bausteinen zeigen möchte </a:t>
            </a:r>
            <a:r>
              <a:rPr lang="de-DE" dirty="0"/>
              <a:t> //NEXT</a:t>
            </a:r>
          </a:p>
          <a:p>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23</a:t>
            </a:fld>
            <a:endParaRPr lang="de-DE"/>
          </a:p>
        </p:txBody>
      </p:sp>
    </p:spTree>
    <p:extLst>
      <p:ext uri="{BB962C8B-B14F-4D97-AF65-F5344CB8AC3E}">
        <p14:creationId xmlns:p14="http://schemas.microsoft.com/office/powerpoint/2010/main" val="1290770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de-DE" sz="1200" kern="1200" dirty="0">
                <a:solidFill>
                  <a:schemeClr val="tx1"/>
                </a:solidFill>
                <a:effectLst/>
                <a:latin typeface="+mn-lt"/>
                <a:ea typeface="+mn-ea"/>
                <a:cs typeface="+mn-cs"/>
              </a:rPr>
              <a:t>Hauptziel des Projektes ist die Öffnung der GND für die Kultur- und Forschungseinrichtungen.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Basierend auf den bisherigen etablierten Organisationsstrukturen, abgestimmten Regeln und Workflows sowie speziellen technischen Formaten und Umgebungen im Bereich der Bibliotheken sowie der bisherigen Teilhabe von </a:t>
            </a:r>
            <a:r>
              <a:rPr lang="de-DE" sz="1200" kern="1200" dirty="0" err="1">
                <a:solidFill>
                  <a:schemeClr val="tx1"/>
                </a:solidFill>
                <a:effectLst/>
                <a:latin typeface="+mn-lt"/>
                <a:ea typeface="+mn-ea"/>
                <a:cs typeface="+mn-cs"/>
              </a:rPr>
              <a:t>Communites</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entstanden im Projekt neue Ansätze zum Ausbau </a:t>
            </a:r>
            <a:r>
              <a:rPr lang="de-DE" sz="1200" kern="1200" dirty="0">
                <a:solidFill>
                  <a:schemeClr val="tx1"/>
                </a:solidFill>
                <a:effectLst/>
                <a:latin typeface="+mn-lt"/>
                <a:ea typeface="+mn-ea"/>
                <a:cs typeface="+mn-cs"/>
              </a:rPr>
              <a:t>und </a:t>
            </a:r>
            <a:r>
              <a:rPr lang="de-DE" sz="1200" b="1" kern="1200" dirty="0">
                <a:solidFill>
                  <a:schemeClr val="tx1"/>
                </a:solidFill>
                <a:effectLst/>
                <a:latin typeface="+mn-lt"/>
                <a:ea typeface="+mn-ea"/>
                <a:cs typeface="+mn-cs"/>
              </a:rPr>
              <a:t>zur Pflege </a:t>
            </a:r>
            <a:r>
              <a:rPr lang="de-DE" sz="1200" kern="1200" dirty="0">
                <a:solidFill>
                  <a:schemeClr val="tx1"/>
                </a:solidFill>
                <a:effectLst/>
                <a:latin typeface="+mn-lt"/>
                <a:ea typeface="+mn-ea"/>
                <a:cs typeface="+mn-cs"/>
              </a:rPr>
              <a:t>der Normdatei, um ihre Nutzbarkeit zu erhöhen.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(2) Dies Betrifft insbesondere den Ausbau interdisziplinäre Kommunikation, den Ausbau von Kooperationsmodellen und der Entwicklung des Datenmodells, sowie der Schnittstellen und Werkzeuge</a:t>
            </a:r>
          </a:p>
          <a:p>
            <a:r>
              <a:rPr lang="de-DE" dirty="0"/>
              <a:t>(3) Für das Fallbeispiel der Bauwerke heißt das zunächst: ein quantitativer und qualitativer Ausbau hochwertiger Bauwerke-Normdaten für die Forschung als Knotenpunkt im semantischen Kulturdatennetz </a:t>
            </a:r>
            <a:r>
              <a:rPr lang="de-DE" dirty="0">
                <a:sym typeface="Wingdings" panose="05000000000000000000" pitchFamily="2" charset="2"/>
              </a:rPr>
              <a:t> //NEXT</a:t>
            </a:r>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sym typeface="Wingdings" panose="05000000000000000000" pitchFamily="2" charset="2"/>
            </a:endParaRPr>
          </a:p>
          <a:p>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24</a:t>
            </a:fld>
            <a:endParaRPr lang="de-DE"/>
          </a:p>
        </p:txBody>
      </p:sp>
    </p:spTree>
    <p:extLst>
      <p:ext uri="{BB962C8B-B14F-4D97-AF65-F5344CB8AC3E}">
        <p14:creationId xmlns:p14="http://schemas.microsoft.com/office/powerpoint/2010/main" val="290461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dirty="0">
                <a:sym typeface="Wingdings" panose="05000000000000000000" pitchFamily="2" charset="2"/>
              </a:rPr>
              <a:t>Dazu konkretisieren wir in der zweiten Projektphase anhand der Agenturen in Hinblick auf die Schnittstellenfunktion </a:t>
            </a:r>
            <a:r>
              <a:rPr lang="de-DE" dirty="0"/>
              <a:t>der Agentur Bauwerke zwischen </a:t>
            </a:r>
            <a:r>
              <a:rPr lang="de-DE" dirty="0" err="1"/>
              <a:t>Aquise</a:t>
            </a:r>
            <a:r>
              <a:rPr lang="de-DE" dirty="0"/>
              <a:t>, Umsetzung und Entwicklung. </a:t>
            </a:r>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eaLnBrk="1" fontAlgn="auto" latinLnBrk="0" hangingPunct="1">
              <a:lnSpc>
                <a:spcPct val="100000"/>
              </a:lnSpc>
              <a:spcBef>
                <a:spcPts val="0"/>
              </a:spcBef>
              <a:spcAft>
                <a:spcPts val="0"/>
              </a:spcAft>
              <a:buClrTx/>
              <a:buSzTx/>
              <a:buFontTx/>
              <a:buNone/>
              <a:tabLst/>
              <a:defRPr/>
            </a:pPr>
            <a:r>
              <a:rPr lang="de-DE" dirty="0"/>
              <a:t>Zusammengefasst kann man sagen, dass die Agentur wie auch schon von Jens Lill vermerkt eine Sandwichposition einnimmt und sich aus seiner Umgebung </a:t>
            </a:r>
            <a:r>
              <a:rPr lang="de-DE" dirty="0" err="1"/>
              <a:t>speißt</a:t>
            </a:r>
            <a:r>
              <a:rPr lang="de-DE" dirty="0"/>
              <a:t>. </a:t>
            </a:r>
          </a:p>
          <a:p>
            <a:pPr marL="0" marR="0" lvl="0" indent="0" algn="l" defTabSz="914400" eaLnBrk="1" fontAlgn="auto" latinLnBrk="0" hangingPunct="1">
              <a:lnSpc>
                <a:spcPct val="100000"/>
              </a:lnSpc>
              <a:spcBef>
                <a:spcPts val="0"/>
              </a:spcBef>
              <a:spcAft>
                <a:spcPts val="0"/>
              </a:spcAft>
              <a:buClrTx/>
              <a:buSzTx/>
              <a:buFontTx/>
              <a:buNone/>
              <a:tabLst/>
              <a:defRPr/>
            </a:pPr>
            <a:r>
              <a:rPr lang="de-DE" dirty="0"/>
              <a:t>//NEXT</a:t>
            </a:r>
          </a:p>
          <a:p>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25</a:t>
            </a:fld>
            <a:endParaRPr lang="de-DE"/>
          </a:p>
        </p:txBody>
      </p:sp>
    </p:spTree>
    <p:extLst>
      <p:ext uri="{BB962C8B-B14F-4D97-AF65-F5344CB8AC3E}">
        <p14:creationId xmlns:p14="http://schemas.microsoft.com/office/powerpoint/2010/main" val="713098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lvl="0" indent="-228600">
              <a:buAutoNum type="arabicParenBoth"/>
            </a:pPr>
            <a:r>
              <a:rPr lang="de-DE" dirty="0"/>
              <a:t>Wir haben eine gewisse Stakeholder und dienen </a:t>
            </a:r>
          </a:p>
          <a:p>
            <a:pPr marL="228600" lvl="0" indent="-228600">
              <a:buAutoNum type="arabicParenBoth"/>
            </a:pPr>
            <a:r>
              <a:rPr lang="de-DE" dirty="0"/>
              <a:t>einem gewissen Kundenkreis</a:t>
            </a:r>
          </a:p>
          <a:p>
            <a:pPr marL="0" lvl="0" indent="0">
              <a:buNone/>
            </a:pPr>
            <a:r>
              <a:rPr lang="de-DE" dirty="0"/>
              <a:t>Unser Portfolio (hier nur ein Auszug) besteht aus </a:t>
            </a:r>
          </a:p>
          <a:p>
            <a:pPr marL="0" lvl="0" indent="0">
              <a:buNone/>
            </a:pPr>
            <a:r>
              <a:rPr lang="de-DE" dirty="0"/>
              <a:t>(3) GND-Redaktionsarbeit: Dazu zählt die </a:t>
            </a:r>
            <a:r>
              <a:rPr lang="de-DE" dirty="0" err="1"/>
              <a:t>Lvl</a:t>
            </a:r>
            <a:r>
              <a:rPr lang="de-DE" dirty="0"/>
              <a:t> 1 Redaktion für Bauwerke; und die Förderung von weiteren GND-Bauwerksredaktionen. Dazu haben wir ein Konzept für den Eigenbedarf des DDK unter Leitung der Agentur entworfen, das wir derzeit prüfen. </a:t>
            </a:r>
          </a:p>
          <a:p>
            <a:pPr marL="0" lvl="0" indent="0">
              <a:buNone/>
            </a:pPr>
            <a:r>
              <a:rPr lang="de-DE" dirty="0"/>
              <a:t>Wir übernehmen also die Verantwortung und beginnen mit der Sacherschließung von Bauwerken und </a:t>
            </a:r>
            <a:r>
              <a:rPr lang="de-DE" dirty="0" err="1"/>
              <a:t>bauwerksbezuogenen</a:t>
            </a:r>
            <a:r>
              <a:rPr lang="de-DE" dirty="0"/>
              <a:t> Objekten am DDK probeweise selbst. </a:t>
            </a:r>
          </a:p>
          <a:p>
            <a:pPr marL="0" lvl="0" indent="0">
              <a:buNone/>
            </a:pPr>
            <a:r>
              <a:rPr lang="de-DE" dirty="0"/>
              <a:t>(4) Im Bereich Standardentwicklung setzen wir auf LIDO und die bisherige GNDO und wollen diese in einem GND-Anwendungsprofil Bauwerke zur Verfügung stellen. </a:t>
            </a:r>
          </a:p>
          <a:p>
            <a:pPr marL="0" lvl="0" indent="0">
              <a:buNone/>
            </a:pPr>
            <a:r>
              <a:rPr lang="de-DE" dirty="0"/>
              <a:t>(5) Unsere Gremienarbeit bezieht sich unter anderem auf das frisch gegründete Expertenteam Bauwerke und die Ausschüsse der GND, sowie Teilhabe an der AG Daten – vorerst!  Wir wollen mithilfe eines internationalen Netzwerkes von Experten auch die Prozesslandkarte zur Teilhabe an der GND bald bereit gestellt, damit auch Sie die Wege und zur Agenturgründung nachgehen können, trotzt individueller Anforderungen. </a:t>
            </a:r>
          </a:p>
          <a:p>
            <a:pPr marL="0" lvl="0" indent="0">
              <a:buNone/>
            </a:pPr>
            <a:r>
              <a:rPr lang="de-DE" dirty="0"/>
              <a:t>(6) Im Bereich technische Infrastruktur entwickeln wir ein </a:t>
            </a:r>
            <a:r>
              <a:rPr lang="de-DE" dirty="0" err="1"/>
              <a:t>Matching</a:t>
            </a:r>
            <a:r>
              <a:rPr lang="de-DE" dirty="0"/>
              <a:t> Format für Bauwerke mit der Unterstützung von Projekten wie KONDA und Dehio Digital um das </a:t>
            </a:r>
            <a:r>
              <a:rPr lang="de-DE" dirty="0" err="1"/>
              <a:t>Matching</a:t>
            </a:r>
            <a:r>
              <a:rPr lang="de-DE" dirty="0"/>
              <a:t> und Mapping zukünftig besser maschinenlesbar zu machen in der GND-Toolbox</a:t>
            </a:r>
          </a:p>
          <a:p>
            <a:pPr marL="0" lvl="0" indent="0">
              <a:buNone/>
            </a:pPr>
            <a:r>
              <a:rPr lang="de-DE" dirty="0"/>
              <a:t>(7) Dazu bereiten wir derzeit anhand der Daten aus unserem Fallbeispiel vom Landedenkmalamt Bremen die lokale Begriffsliste in ein Basisvokabular zur Identifizierung von Bauwerken nach RSWK auf. Dies ist zunächst ein extra Support für das LAD Bremen. Die Liste soll jedoch anhand neuer Datengeber stetig erweitert.</a:t>
            </a:r>
          </a:p>
          <a:p>
            <a:pPr marL="0" lvl="0" indent="0">
              <a:buNone/>
            </a:pPr>
            <a:endParaRPr lang="de-DE" dirty="0"/>
          </a:p>
          <a:p>
            <a:pPr marL="0" lvl="0" indent="0">
              <a:buNone/>
            </a:pPr>
            <a:r>
              <a:rPr lang="de-DE" dirty="0"/>
              <a:t>Zusätzlich die Beratung &amp; Informationsleistungen in form einer GND-Kontaktstelle für Einrichtungen bundesweit.</a:t>
            </a:r>
          </a:p>
          <a:p>
            <a:pPr marL="0" lvl="0" indent="0">
              <a:buNone/>
            </a:pPr>
            <a:endParaRPr lang="de-DE" dirty="0"/>
          </a:p>
          <a:p>
            <a:pPr marL="0" lvl="0" indent="0">
              <a:buNone/>
            </a:pPr>
            <a:r>
              <a:rPr lang="de-DE" dirty="0"/>
              <a:t>Doch der Weg ist noch weit. Denn wir brauchen//</a:t>
            </a:r>
          </a:p>
          <a:p>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26</a:t>
            </a:fld>
            <a:endParaRPr lang="de-DE"/>
          </a:p>
        </p:txBody>
      </p:sp>
    </p:spTree>
    <p:extLst>
      <p:ext uri="{BB962C8B-B14F-4D97-AF65-F5344CB8AC3E}">
        <p14:creationId xmlns:p14="http://schemas.microsoft.com/office/powerpoint/2010/main" val="3613585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arenBoth"/>
            </a:pPr>
            <a:r>
              <a:rPr lang="de-DE" dirty="0"/>
              <a:t>Die Hilfe von der GND-Kooperative – also eine konkrete </a:t>
            </a:r>
            <a:r>
              <a:rPr lang="de-DE" dirty="0" err="1"/>
              <a:t>Mentorenredaktion</a:t>
            </a:r>
            <a:r>
              <a:rPr lang="de-DE" dirty="0"/>
              <a:t> die uns bei den ersten Schritten in Richtung Pilotbetrieb unter die Arme greift und bestimmte </a:t>
            </a:r>
            <a:r>
              <a:rPr lang="de-DE" dirty="0" err="1"/>
              <a:t>Redadktionsschritte</a:t>
            </a:r>
            <a:r>
              <a:rPr lang="de-DE" dirty="0"/>
              <a:t> übernimmt. </a:t>
            </a:r>
          </a:p>
          <a:p>
            <a:pPr marL="0" indent="0">
              <a:buNone/>
            </a:pPr>
            <a:r>
              <a:rPr lang="de-DE" dirty="0"/>
              <a:t>Muss das eine Verbundbibliothek sein, oder geht es auch ohne?</a:t>
            </a:r>
          </a:p>
          <a:p>
            <a:pPr marL="0" indent="0">
              <a:buNone/>
            </a:pPr>
            <a:r>
              <a:rPr lang="de-DE" dirty="0"/>
              <a:t>(2) Wir brauchen die Anerkennung der Fachexpertise durch die Bibliothekswelt und damit die Bereitschaft für gemeinsame Veränderungen </a:t>
            </a:r>
          </a:p>
          <a:p>
            <a:pPr marL="0" indent="0">
              <a:buNone/>
            </a:pPr>
            <a:r>
              <a:rPr lang="de-DE" dirty="0"/>
              <a:t>das bedeutet mehr Teilhabe, mehr Geduld aber auch einen</a:t>
            </a:r>
          </a:p>
          <a:p>
            <a:pPr marL="0" indent="0">
              <a:buNone/>
            </a:pPr>
            <a:r>
              <a:rPr lang="de-DE" dirty="0"/>
              <a:t>(3) Engeren Austausch mit internationalen Experten - um die Transparenz zu steigern und die Diversität auch in den Gremien abzubilden. </a:t>
            </a:r>
          </a:p>
          <a:p>
            <a:pPr marL="0" indent="0">
              <a:buNone/>
            </a:pPr>
            <a:r>
              <a:rPr lang="de-DE" dirty="0"/>
              <a:t>(4) Transformationsprozesse sind kostspielig und aufwändig - Wer finanziert das und ist das eine Serviceleistung von den Agenturen, oder muss das nicht jeder Kunde für sich verbessern?</a:t>
            </a:r>
          </a:p>
          <a:p>
            <a:pPr marL="228600" indent="-228600">
              <a:buAutoNum type="arabicParenBoth"/>
            </a:pPr>
            <a:endParaRPr lang="de-DE" dirty="0"/>
          </a:p>
          <a:p>
            <a:pPr marL="0" indent="0">
              <a:buNone/>
            </a:pPr>
            <a:r>
              <a:rPr lang="de-DE" dirty="0"/>
              <a:t>Wir haben bisher viel erreicht und wir stellen die richtigen Fragen, dank Ihrer Teilhabe, doch der Weg ist noch weit ///</a:t>
            </a:r>
          </a:p>
          <a:p>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27</a:t>
            </a:fld>
            <a:endParaRPr lang="de-DE"/>
          </a:p>
        </p:txBody>
      </p:sp>
    </p:spTree>
    <p:extLst>
      <p:ext uri="{BB962C8B-B14F-4D97-AF65-F5344CB8AC3E}">
        <p14:creationId xmlns:p14="http://schemas.microsoft.com/office/powerpoint/2010/main" val="2875347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stehen erst an der Schwelle zur Aufnahme in die </a:t>
            </a:r>
            <a:r>
              <a:rPr lang="de-DE" dirty="0" err="1"/>
              <a:t>Gnd</a:t>
            </a:r>
            <a:r>
              <a:rPr lang="de-DE" dirty="0"/>
              <a:t>-Kooperative (1) - unser Tor auch mehr auf die Hilfe und Mitwirkung der Teilnehmenden Bibliotheksverbünde zu hoffen und vielleicht sogar eine </a:t>
            </a:r>
            <a:r>
              <a:rPr lang="de-DE" dirty="0" err="1"/>
              <a:t>Mentorenagentur</a:t>
            </a:r>
            <a:r>
              <a:rPr lang="de-DE" dirty="0"/>
              <a:t> zu finden. </a:t>
            </a:r>
          </a:p>
          <a:p>
            <a:r>
              <a:rPr lang="de-DE" dirty="0"/>
              <a:t>Doch das ist nur ein weiterer Schritt in der Kette eines komplexen Prozesses. Wir hoffen ihn für sie mit </a:t>
            </a:r>
          </a:p>
          <a:p>
            <a:pPr marL="171450" indent="-171450">
              <a:buFontTx/>
              <a:buChar char="-"/>
            </a:pPr>
            <a:r>
              <a:rPr lang="de-DE" dirty="0"/>
              <a:t>genügend Rückfragen immer wieder auf den Prüfstand zu stellen, </a:t>
            </a:r>
          </a:p>
          <a:p>
            <a:pPr marL="171450" indent="-171450">
              <a:buFontTx/>
              <a:buChar char="-"/>
            </a:pPr>
            <a:r>
              <a:rPr lang="de-DE" dirty="0"/>
              <a:t>ihnen bald eine Landkarte an die Hand geben zu können, dass Sie selbst Agentur oder Redaktion werden können. </a:t>
            </a:r>
          </a:p>
          <a:p>
            <a:pPr marL="171450" indent="-171450">
              <a:buFontTx/>
              <a:buChar char="-"/>
            </a:pPr>
            <a:endParaRPr lang="de-DE" dirty="0"/>
          </a:p>
          <a:p>
            <a:pPr marL="171450" indent="-171450">
              <a:buFontTx/>
              <a:buChar char="-"/>
            </a:pPr>
            <a:endParaRPr lang="de-DE" dirty="0"/>
          </a:p>
          <a:p>
            <a:pPr marL="171450" indent="-171450">
              <a:buFontTx/>
              <a:buChar char="-"/>
            </a:pPr>
            <a:endParaRPr lang="de-DE" dirty="0"/>
          </a:p>
          <a:p>
            <a:pPr marL="0" indent="0">
              <a:buFontTx/>
              <a:buNone/>
            </a:pPr>
            <a:r>
              <a:rPr lang="de-DE" dirty="0"/>
              <a:t>Bis dahin bitten wir um ihre Teilhabe und Geduld!</a:t>
            </a:r>
          </a:p>
          <a:p>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28</a:t>
            </a:fld>
            <a:endParaRPr lang="de-DE"/>
          </a:p>
        </p:txBody>
      </p:sp>
    </p:spTree>
    <p:extLst>
      <p:ext uri="{BB962C8B-B14F-4D97-AF65-F5344CB8AC3E}">
        <p14:creationId xmlns:p14="http://schemas.microsoft.com/office/powerpoint/2010/main" val="2921308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r>
              <a:rPr lang="de-DE" dirty="0"/>
              <a:t>Gegenüberstellung LEO-BW-Regional und GND-Agentur Bauwerke</a:t>
            </a:r>
          </a:p>
          <a:p>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29</a:t>
            </a:fld>
            <a:endParaRPr lang="de-DE"/>
          </a:p>
        </p:txBody>
      </p:sp>
    </p:spTree>
    <p:extLst>
      <p:ext uri="{BB962C8B-B14F-4D97-AF65-F5344CB8AC3E}">
        <p14:creationId xmlns:p14="http://schemas.microsoft.com/office/powerpoint/2010/main" val="2735325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welche </a:t>
            </a:r>
            <a:r>
              <a:rPr lang="de-DE" dirty="0" err="1"/>
              <a:t>Beila</a:t>
            </a:r>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30</a:t>
            </a:fld>
            <a:endParaRPr lang="de-DE"/>
          </a:p>
        </p:txBody>
      </p:sp>
    </p:spTree>
    <p:extLst>
      <p:ext uri="{BB962C8B-B14F-4D97-AF65-F5344CB8AC3E}">
        <p14:creationId xmlns:p14="http://schemas.microsoft.com/office/powerpoint/2010/main" val="2152589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dirty="0"/>
              <a:t>Sie befinden Sich in einem </a:t>
            </a:r>
            <a:r>
              <a:rPr lang="de-DE" dirty="0" err="1"/>
              <a:t>GoToWebinar</a:t>
            </a:r>
            <a:r>
              <a:rPr lang="de-DE" dirty="0"/>
              <a:t>. Die Hinweise zur </a:t>
            </a:r>
            <a:r>
              <a:rPr lang="de-DE" dirty="0" err="1"/>
              <a:t>Datenverabeitung</a:t>
            </a:r>
            <a:r>
              <a:rPr lang="de-DE" dirty="0"/>
              <a:t> finden Sie insoweit unter dem Link auch im </a:t>
            </a:r>
            <a:r>
              <a:rPr lang="de-DE" dirty="0" err="1"/>
              <a:t>GNDConWiki</a:t>
            </a:r>
            <a:r>
              <a:rPr lang="de-DE" dirty="0"/>
              <a:t>//NEXT</a:t>
            </a:r>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4</a:t>
            </a:fld>
            <a:endParaRPr lang="de-DE"/>
          </a:p>
        </p:txBody>
      </p:sp>
    </p:spTree>
    <p:extLst>
      <p:ext uri="{BB962C8B-B14F-4D97-AF65-F5344CB8AC3E}">
        <p14:creationId xmlns:p14="http://schemas.microsoft.com/office/powerpoint/2010/main" val="3178927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sz="1200" dirty="0">
                <a:solidFill>
                  <a:srgbClr val="424242"/>
                </a:solidFill>
                <a:latin typeface="Arial"/>
                <a:ea typeface="+mn-ea"/>
                <a:cs typeface="+mn-cs"/>
              </a:rPr>
              <a:t>Wie in jedem Projektmanagement, haben auch wir Meilensteine gesetzt, über einige sind wir auch eher gestolpert. </a:t>
            </a:r>
          </a:p>
          <a:p>
            <a:pPr marL="0" marR="0" lvl="0" indent="0" algn="l" defTabSz="914400" eaLnBrk="1" fontAlgn="auto" latinLnBrk="0" hangingPunct="1">
              <a:lnSpc>
                <a:spcPct val="100000"/>
              </a:lnSpc>
              <a:spcBef>
                <a:spcPts val="0"/>
              </a:spcBef>
              <a:spcAft>
                <a:spcPts val="0"/>
              </a:spcAft>
              <a:buClrTx/>
              <a:buSzTx/>
              <a:buFontTx/>
              <a:buNone/>
              <a:tabLst/>
              <a:defRPr/>
            </a:pPr>
            <a:r>
              <a:rPr lang="de-DE" dirty="0"/>
              <a:t>Wir verstehen uns als Mittler zweier recht unterschiedlicher Welten – als Bindeglied in einem dynamischen Prozess der Weiterentwicklung für die Öffnung der GND.</a:t>
            </a:r>
          </a:p>
          <a:p>
            <a:pPr marL="0" marR="0" lvl="0" indent="0" algn="l" defTabSz="914400" eaLnBrk="1" fontAlgn="auto" latinLnBrk="0" hangingPunct="1">
              <a:lnSpc>
                <a:spcPct val="100000"/>
              </a:lnSpc>
              <a:spcBef>
                <a:spcPts val="0"/>
              </a:spcBef>
              <a:spcAft>
                <a:spcPts val="0"/>
              </a:spcAft>
              <a:buClrTx/>
              <a:buSzTx/>
              <a:buFontTx/>
              <a:buNone/>
              <a:tabLst/>
              <a:defRPr/>
            </a:pPr>
            <a:r>
              <a:rPr lang="de-DE" dirty="0"/>
              <a:t>Doch dies beinhaltet auch eine Veränderung die im bestehenden und neu zu gründendem sozialen Gefüge stattfinden muss – wir müssen diese Gemeinschaft erst bilden. </a:t>
            </a:r>
          </a:p>
          <a:p>
            <a:pPr marL="0" marR="0" lvl="0" indent="0" algn="l" defTabSz="914400" eaLnBrk="1" fontAlgn="auto" latinLnBrk="0" hangingPunct="1">
              <a:lnSpc>
                <a:spcPct val="100000"/>
              </a:lnSpc>
              <a:spcBef>
                <a:spcPts val="0"/>
              </a:spcBef>
              <a:spcAft>
                <a:spcPts val="0"/>
              </a:spcAft>
              <a:buClrTx/>
              <a:buSzTx/>
              <a:buFontTx/>
              <a:buNone/>
              <a:tabLst/>
              <a:defRPr/>
            </a:pPr>
            <a:r>
              <a:rPr lang="de-DE" dirty="0"/>
              <a:t>Als solche, durchlaufen wir gemeinsam einen Prozess, der typisch für ein </a:t>
            </a:r>
            <a:r>
              <a:rPr lang="de-DE" dirty="0" smtClean="0"/>
              <a:t>Changemanagement</a:t>
            </a:r>
            <a:r>
              <a:rPr lang="de-DE" dirty="0"/>
              <a:t>, mit all seinen Höhen und Tiefen. Wir alle wollen in diesem Prozess gesehen, gehört und akzeptiert werden, so divers, dezentral, wie wir sind. </a:t>
            </a:r>
          </a:p>
          <a:p>
            <a:pPr marL="0" marR="0" lvl="0" indent="0" algn="l" defTabSz="914400" eaLnBrk="1" fontAlgn="auto" latinLnBrk="0" hangingPunct="1">
              <a:lnSpc>
                <a:spcPct val="100000"/>
              </a:lnSpc>
              <a:spcBef>
                <a:spcPts val="0"/>
              </a:spcBef>
              <a:spcAft>
                <a:spcPts val="0"/>
              </a:spcAft>
              <a:buClrTx/>
              <a:buSzTx/>
              <a:buFontTx/>
              <a:buNone/>
              <a:tabLst/>
              <a:defRPr/>
            </a:pPr>
            <a:r>
              <a:rPr lang="de-DE" dirty="0"/>
              <a:t>Als zukünftige Gemeinschaft sind wir mehr als Zahlen einer digitale Managementkurve. Aus diesem Grund werde ich Sie anhand einer eher unkonventionellen Veranschaulichung durch unseren Lernprozess führen. </a:t>
            </a:r>
          </a:p>
          <a:p>
            <a:pPr marL="0" marR="0" lvl="0" indent="0" algn="l" defTabSz="914400" eaLnBrk="1" fontAlgn="auto" latinLnBrk="0" hangingPunct="1">
              <a:lnSpc>
                <a:spcPct val="100000"/>
              </a:lnSpc>
              <a:spcBef>
                <a:spcPts val="0"/>
              </a:spcBef>
              <a:spcAft>
                <a:spcPts val="0"/>
              </a:spcAft>
              <a:buClrTx/>
              <a:buSzTx/>
              <a:buFontTx/>
              <a:buNone/>
              <a:tabLst/>
              <a:defRPr/>
            </a:pPr>
            <a:r>
              <a:rPr lang="de-DE" dirty="0"/>
              <a:t>Das sozialpädagogischen Konzept von Inklusion hin zu einer erfolgreichen Integration mit dem Ziel einer Inklusion wird sie wie ein roter Faden die nächsten Minuten begleiten.</a:t>
            </a:r>
          </a:p>
          <a:p>
            <a:pPr marL="0" marR="0" lvl="0" indent="0" algn="l" defTabSz="914400" eaLnBrk="1" fontAlgn="auto" latinLnBrk="0" hangingPunct="1">
              <a:lnSpc>
                <a:spcPct val="100000"/>
              </a:lnSpc>
              <a:spcBef>
                <a:spcPts val="0"/>
              </a:spcBef>
              <a:spcAft>
                <a:spcPts val="0"/>
              </a:spcAft>
              <a:buClrTx/>
              <a:buSzTx/>
              <a:buFontTx/>
              <a:buNone/>
              <a:tabLst/>
              <a:defRPr/>
            </a:pPr>
            <a:r>
              <a:rPr lang="de-DE" dirty="0"/>
              <a:t> Bevor ich das tue, hier ein kurzer Rückblick auf unsere Basis: </a:t>
            </a:r>
          </a:p>
          <a:p>
            <a:pPr marL="228600" indent="-228600">
              <a:buAutoNum type="arabicParenBoth"/>
              <a:defRPr/>
            </a:pPr>
            <a:r>
              <a:rPr lang="de-DE" sz="1200" b="0" i="0" u="none" dirty="0">
                <a:solidFill>
                  <a:srgbClr val="424242"/>
                </a:solidFill>
                <a:latin typeface="Arial"/>
                <a:ea typeface="+mn-ea"/>
                <a:cs typeface="+mn-cs"/>
              </a:rPr>
              <a:t>GND4C ist eines von vielen Projekten im GND-Entwicklungsprogramm 2017-2021 </a:t>
            </a:r>
          </a:p>
          <a:p>
            <a:pPr>
              <a:defRPr/>
            </a:pPr>
            <a:r>
              <a:rPr lang="de-DE" sz="1200" dirty="0">
                <a:solidFill>
                  <a:srgbClr val="424242"/>
                </a:solidFill>
                <a:latin typeface="Arial"/>
                <a:ea typeface="+mn-ea"/>
                <a:cs typeface="+mn-cs"/>
              </a:rPr>
              <a:t>(</a:t>
            </a:r>
            <a:r>
              <a:rPr lang="de-DE" sz="1200" dirty="0" smtClean="0">
                <a:solidFill>
                  <a:srgbClr val="424242"/>
                </a:solidFill>
                <a:latin typeface="Arial"/>
                <a:ea typeface="+mn-ea"/>
                <a:cs typeface="+mn-cs"/>
              </a:rPr>
              <a:t>2)</a:t>
            </a:r>
            <a:r>
              <a:rPr lang="de-DE" sz="1200" baseline="0" dirty="0" smtClean="0">
                <a:solidFill>
                  <a:srgbClr val="424242"/>
                </a:solidFill>
                <a:latin typeface="Arial"/>
                <a:ea typeface="+mn-ea"/>
                <a:cs typeface="+mn-cs"/>
              </a:rPr>
              <a:t>  </a:t>
            </a:r>
            <a:r>
              <a:rPr lang="de-DE" sz="1200" dirty="0" smtClean="0">
                <a:solidFill>
                  <a:srgbClr val="424242"/>
                </a:solidFill>
                <a:latin typeface="Arial"/>
                <a:ea typeface="+mn-ea"/>
                <a:cs typeface="+mn-cs"/>
              </a:rPr>
              <a:t>unser </a:t>
            </a:r>
            <a:r>
              <a:rPr lang="de-DE" sz="1200" dirty="0">
                <a:solidFill>
                  <a:srgbClr val="424242"/>
                </a:solidFill>
                <a:latin typeface="Arial"/>
                <a:ea typeface="+mn-ea"/>
                <a:cs typeface="+mn-cs"/>
              </a:rPr>
              <a:t>Projektziel ist die Erweiterung der GND für die umfassende Mitwirkung durch nicht-bibliothekarische Einrichtungen des Kulturerbe-Sektors</a:t>
            </a:r>
          </a:p>
          <a:p>
            <a:endParaRPr lang="de-DE" dirty="0"/>
          </a:p>
          <a:p>
            <a:r>
              <a:rPr lang="de-DE" dirty="0"/>
              <a:t>Was sind also unsere bisherigen verinnerlichten Lektionen? //NEXT</a:t>
            </a:r>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32</a:t>
            </a:fld>
            <a:endParaRPr lang="de-DE"/>
          </a:p>
        </p:txBody>
      </p:sp>
    </p:spTree>
    <p:extLst>
      <p:ext uri="{BB962C8B-B14F-4D97-AF65-F5344CB8AC3E}">
        <p14:creationId xmlns:p14="http://schemas.microsoft.com/office/powerpoint/2010/main" val="1567354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wir zunächst zu dem Offensichtlichen: </a:t>
            </a:r>
            <a:r>
              <a:rPr lang="de-DE" dirty="0">
                <a:solidFill>
                  <a:srgbClr val="424242"/>
                </a:solidFill>
                <a:latin typeface="Carlito"/>
                <a:ea typeface="Carlito"/>
                <a:cs typeface="Carlito"/>
              </a:rPr>
              <a:t>Diversität</a:t>
            </a:r>
            <a:endParaRPr lang="de-DE" dirty="0"/>
          </a:p>
          <a:p>
            <a:pPr marL="228600" indent="-228600">
              <a:buAutoNum type="arabicPeriod"/>
            </a:pPr>
            <a:r>
              <a:rPr lang="de-DE" dirty="0" smtClean="0">
                <a:solidFill>
                  <a:srgbClr val="424242"/>
                </a:solidFill>
                <a:latin typeface="Carlito"/>
                <a:ea typeface="Carlito"/>
                <a:cs typeface="Carlito"/>
              </a:rPr>
              <a:t>es </a:t>
            </a:r>
            <a:r>
              <a:rPr lang="de-DE" dirty="0">
                <a:solidFill>
                  <a:srgbClr val="424242"/>
                </a:solidFill>
                <a:latin typeface="Carlito"/>
                <a:ea typeface="Carlito"/>
                <a:cs typeface="Carlito"/>
              </a:rPr>
              <a:t>gibt Lokalredaktionen</a:t>
            </a:r>
          </a:p>
          <a:p>
            <a:pPr marL="228600" indent="-228600">
              <a:buAutoNum type="arabicPeriod"/>
            </a:pPr>
            <a:r>
              <a:rPr lang="de-DE" dirty="0">
                <a:solidFill>
                  <a:srgbClr val="424242"/>
                </a:solidFill>
                <a:latin typeface="Carlito"/>
                <a:ea typeface="Carlito"/>
                <a:cs typeface="Carlito"/>
              </a:rPr>
              <a:t>Verbundredaktionen</a:t>
            </a:r>
          </a:p>
          <a:p>
            <a:pPr marL="228600" indent="-228600">
              <a:buAutoNum type="arabicPeriod"/>
            </a:pPr>
            <a:r>
              <a:rPr lang="de-DE" dirty="0">
                <a:solidFill>
                  <a:srgbClr val="424242"/>
                </a:solidFill>
                <a:latin typeface="Carlito"/>
                <a:ea typeface="Carlito"/>
                <a:cs typeface="Carlito"/>
              </a:rPr>
              <a:t>Andere Partnerredaktionen</a:t>
            </a:r>
          </a:p>
          <a:p>
            <a:pPr marL="228600" indent="-228600">
              <a:buAutoNum type="arabicPeriod"/>
            </a:pPr>
            <a:r>
              <a:rPr lang="de-DE" dirty="0" smtClean="0">
                <a:solidFill>
                  <a:srgbClr val="424242"/>
                </a:solidFill>
                <a:latin typeface="Carlito"/>
                <a:ea typeface="Carlito"/>
                <a:cs typeface="Carlito"/>
              </a:rPr>
              <a:t>Museen</a:t>
            </a:r>
            <a:endParaRPr lang="de-DE" dirty="0">
              <a:solidFill>
                <a:srgbClr val="424242"/>
              </a:solidFill>
              <a:latin typeface="Carlito"/>
              <a:ea typeface="Carlito"/>
              <a:cs typeface="Carlito"/>
            </a:endParaRPr>
          </a:p>
          <a:p>
            <a:pPr marL="228600" indent="-228600">
              <a:buAutoNum type="arabicPeriod"/>
            </a:pPr>
            <a:r>
              <a:rPr lang="de-DE" dirty="0">
                <a:solidFill>
                  <a:srgbClr val="424242"/>
                </a:solidFill>
                <a:latin typeface="Carlito"/>
                <a:ea typeface="Carlito"/>
                <a:cs typeface="Carlito"/>
              </a:rPr>
              <a:t>Archive</a:t>
            </a:r>
          </a:p>
          <a:p>
            <a:pPr marL="228600" indent="-228600">
              <a:buAutoNum type="arabicPeriod"/>
            </a:pPr>
            <a:r>
              <a:rPr lang="de-DE" dirty="0" err="1" smtClean="0">
                <a:solidFill>
                  <a:srgbClr val="424242"/>
                </a:solidFill>
                <a:latin typeface="Carlito"/>
                <a:ea typeface="Carlito"/>
                <a:cs typeface="Carlito"/>
              </a:rPr>
              <a:t>Dokumentationsinsitute</a:t>
            </a:r>
            <a:endParaRPr lang="de-DE" dirty="0">
              <a:solidFill>
                <a:srgbClr val="424242"/>
              </a:solidFill>
              <a:latin typeface="Carlito"/>
              <a:ea typeface="Carlito"/>
              <a:cs typeface="Carlito"/>
            </a:endParaRPr>
          </a:p>
          <a:p>
            <a:pPr marL="0" indent="0">
              <a:buNone/>
            </a:pPr>
            <a:r>
              <a:rPr lang="de-DE" dirty="0">
                <a:solidFill>
                  <a:srgbClr val="424242"/>
                </a:solidFill>
                <a:latin typeface="Carlito"/>
                <a:ea typeface="Carlito"/>
                <a:cs typeface="Carlito"/>
              </a:rPr>
              <a:t>Und viele Mehr</a:t>
            </a:r>
          </a:p>
          <a:p>
            <a:pPr marL="0" indent="0">
              <a:buNone/>
            </a:pPr>
            <a:endParaRPr lang="de-DE" dirty="0">
              <a:solidFill>
                <a:srgbClr val="424242"/>
              </a:solidFill>
              <a:latin typeface="Carlito"/>
              <a:ea typeface="Carlito"/>
              <a:cs typeface="Carlito"/>
            </a:endParaRPr>
          </a:p>
          <a:p>
            <a:pPr marL="0" indent="0">
              <a:buNone/>
            </a:pPr>
            <a:r>
              <a:rPr lang="de-DE" dirty="0">
                <a:solidFill>
                  <a:srgbClr val="424242"/>
                </a:solidFill>
                <a:latin typeface="Carlito"/>
                <a:ea typeface="Carlito"/>
                <a:cs typeface="Carlito"/>
              </a:rPr>
              <a:t>Sie unterscheiden sich in//</a:t>
            </a:r>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33</a:t>
            </a:fld>
            <a:endParaRPr lang="de-DE"/>
          </a:p>
        </p:txBody>
      </p:sp>
    </p:spTree>
    <p:extLst>
      <p:ext uri="{BB962C8B-B14F-4D97-AF65-F5344CB8AC3E}">
        <p14:creationId xmlns:p14="http://schemas.microsoft.com/office/powerpoint/2010/main" val="1617945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DE" dirty="0"/>
              <a:t>Diversität in Hinblick auf die </a:t>
            </a:r>
          </a:p>
          <a:p>
            <a:pPr marL="685800" lvl="1" indent="-228600">
              <a:buAutoNum type="arabicPeriod"/>
            </a:pPr>
            <a:r>
              <a:rPr lang="de-DE" dirty="0"/>
              <a:t>Datenstruktur – und 2. Qualität</a:t>
            </a:r>
          </a:p>
          <a:p>
            <a:pPr marL="457200" lvl="1" indent="0">
              <a:buNone/>
            </a:pPr>
            <a:r>
              <a:rPr lang="de-DE" dirty="0"/>
              <a:t>3. Infrastruktur</a:t>
            </a:r>
          </a:p>
          <a:p>
            <a:pPr marL="0" marR="0" lvl="0" indent="0" algn="l" defTabSz="914400" eaLnBrk="1" fontAlgn="auto" latinLnBrk="0" hangingPunct="1">
              <a:lnSpc>
                <a:spcPct val="100000"/>
              </a:lnSpc>
              <a:spcBef>
                <a:spcPts val="0"/>
              </a:spcBef>
              <a:spcAft>
                <a:spcPts val="0"/>
              </a:spcAft>
              <a:buClrTx/>
              <a:buSzTx/>
              <a:buFontTx/>
              <a:buNone/>
              <a:tabLst/>
              <a:defRPr/>
            </a:pPr>
            <a:r>
              <a:rPr lang="de-DE" dirty="0">
                <a:solidFill>
                  <a:srgbClr val="424242"/>
                </a:solidFill>
                <a:latin typeface="Carlito"/>
                <a:ea typeface="Carlito"/>
                <a:cs typeface="Carlito"/>
              </a:rPr>
              <a:t>In einem solch komplexen Gefüge ist es nicht </a:t>
            </a:r>
            <a:r>
              <a:rPr lang="de-DE" dirty="0" err="1">
                <a:solidFill>
                  <a:srgbClr val="424242"/>
                </a:solidFill>
                <a:latin typeface="Carlito"/>
                <a:ea typeface="Carlito"/>
                <a:cs typeface="Carlito"/>
              </a:rPr>
              <a:t>ungewönlich</a:t>
            </a:r>
            <a:r>
              <a:rPr lang="de-DE" dirty="0">
                <a:solidFill>
                  <a:srgbClr val="424242"/>
                </a:solidFill>
                <a:latin typeface="Carlito"/>
                <a:ea typeface="Carlito"/>
                <a:cs typeface="Carlito"/>
              </a:rPr>
              <a:t> diese Diversität zu sortieren um weitere Gemeinsamkeiten fest zu stellen.//NEXT</a:t>
            </a:r>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34</a:t>
            </a:fld>
            <a:endParaRPr lang="de-DE"/>
          </a:p>
        </p:txBody>
      </p:sp>
    </p:spTree>
    <p:extLst>
      <p:ext uri="{BB962C8B-B14F-4D97-AF65-F5344CB8AC3E}">
        <p14:creationId xmlns:p14="http://schemas.microsoft.com/office/powerpoint/2010/main" val="924625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dirty="0"/>
              <a:t>Der Begriff der Exklusion ist laut Duden negativ konnotiert: Ausschließung. Doch trifft es auf unser </a:t>
            </a:r>
            <a:r>
              <a:rPr lang="de-DE" dirty="0" err="1"/>
              <a:t>lesson</a:t>
            </a:r>
            <a:r>
              <a:rPr lang="de-DE" dirty="0"/>
              <a:t> </a:t>
            </a:r>
            <a:r>
              <a:rPr lang="de-DE" dirty="0" err="1"/>
              <a:t>learned</a:t>
            </a:r>
            <a:r>
              <a:rPr lang="de-DE" dirty="0"/>
              <a:t> zu. Denn sonst würden wir ja auch nicht von der Öffnung als Gegenpol sprechen. </a:t>
            </a:r>
          </a:p>
          <a:p>
            <a:pPr marL="228600" marR="0" lvl="0" indent="-228600" algn="l" defTabSz="914400" eaLnBrk="1" fontAlgn="auto" latinLnBrk="0" hangingPunct="1">
              <a:lnSpc>
                <a:spcPct val="100000"/>
              </a:lnSpc>
              <a:spcBef>
                <a:spcPts val="0"/>
              </a:spcBef>
              <a:spcAft>
                <a:spcPts val="0"/>
              </a:spcAft>
              <a:buClrTx/>
              <a:buSzTx/>
              <a:buFontTx/>
              <a:buAutoNum type="arabicParenBoth"/>
              <a:tabLst/>
              <a:defRPr/>
            </a:pPr>
            <a:r>
              <a:rPr lang="de-DE" dirty="0"/>
              <a:t>Die Bibliotheken und Kultureinrichtungen können einen gemeinsamen Nenner identifizieren und er ist auch trotzt diverser Ungereimtheiten sofort einsetzbar. </a:t>
            </a:r>
          </a:p>
          <a:p>
            <a:pPr marL="228600" marR="0" lvl="0" indent="-228600" algn="l" defTabSz="914400" eaLnBrk="1" fontAlgn="auto" latinLnBrk="0" hangingPunct="1">
              <a:lnSpc>
                <a:spcPct val="100000"/>
              </a:lnSpc>
              <a:spcBef>
                <a:spcPts val="0"/>
              </a:spcBef>
              <a:spcAft>
                <a:spcPts val="0"/>
              </a:spcAft>
              <a:buClrTx/>
              <a:buSzTx/>
              <a:buFontTx/>
              <a:buAutoNum type="arabicParenBoth"/>
              <a:tabLst/>
              <a:defRPr/>
            </a:pPr>
            <a:r>
              <a:rPr lang="de-DE" dirty="0"/>
              <a:t>Voraussetzung ist, das die Kultureinrichtungen teil nehmen können. Ohne Mühe wird’s zunächst nicht gehen, aber zumindest mit der Aussicht auf Hilfestellung durch Leitfäden, die wir entwickeln.</a:t>
            </a:r>
          </a:p>
          <a:p>
            <a:pPr marL="0" marR="0" lvl="0" indent="0" algn="l" defTabSz="914400" eaLnBrk="1" fontAlgn="auto" latinLnBrk="0" hangingPunct="1">
              <a:lnSpc>
                <a:spcPct val="100000"/>
              </a:lnSpc>
              <a:spcBef>
                <a:spcPts val="0"/>
              </a:spcBef>
              <a:spcAft>
                <a:spcPts val="0"/>
              </a:spcAft>
              <a:buClrTx/>
              <a:buSzTx/>
              <a:buFontTx/>
              <a:buNone/>
              <a:tabLst/>
              <a:defRPr/>
            </a:pPr>
            <a:r>
              <a:rPr lang="de-DE" dirty="0"/>
              <a:t>(3)</a:t>
            </a:r>
            <a:r>
              <a:rPr lang="de-DE" dirty="0">
                <a:solidFill>
                  <a:srgbClr val="424242"/>
                </a:solidFill>
                <a:latin typeface="Carlito"/>
                <a:ea typeface="Carlito"/>
                <a:cs typeface="Carlito"/>
              </a:rPr>
              <a:t> Die gewünschte Datenqualität ist nicht immer auch die selbst umgesetzte Realität – Leichen hat nicht nur die GND im Keller, jede Kulturguteinrichtung mit Repositorien würde mir zustimmen. Die GND kann sich dies jedoch, als erhofftes Rückgrat im semantischen Netz, nicht wirklich leisten – Sie braucht (4) unsere Hilfe damit sie nicht nur den Ansprüchen der Communities, sondern auch ihren eigenen entsprechen kann. </a:t>
            </a:r>
            <a:endParaRPr lang="de-DE" dirty="0"/>
          </a:p>
          <a:p>
            <a:pPr marL="0" marR="0" lvl="0" indent="0" algn="l" defTabSz="914400" eaLnBrk="1" fontAlgn="auto" latinLnBrk="0" hangingPunct="1">
              <a:lnSpc>
                <a:spcPct val="100000"/>
              </a:lnSpc>
              <a:spcBef>
                <a:spcPts val="0"/>
              </a:spcBef>
              <a:spcAft>
                <a:spcPts val="0"/>
              </a:spcAft>
              <a:buClrTx/>
              <a:buSzTx/>
              <a:buFontTx/>
              <a:buNone/>
              <a:tabLst/>
              <a:defRPr/>
            </a:pPr>
            <a:r>
              <a:rPr lang="de-DE" dirty="0"/>
              <a:t>(5) In Bereich der Infrastruktur haben</a:t>
            </a:r>
            <a:r>
              <a:rPr lang="de-DE" dirty="0">
                <a:solidFill>
                  <a:srgbClr val="424242"/>
                </a:solidFill>
                <a:latin typeface="Carlito"/>
                <a:ea typeface="Carlito"/>
                <a:cs typeface="Carlito"/>
              </a:rPr>
              <a:t> Bibliotheken haben einen alten und gewachsenen Vorteil, den sie Teilen lernen müssen. (6) Die Kultureinrichtungen können nur von gemeinsamen Standards und Organisationsstrukturen im Ausmaß der Kooperative träumen. Wir brauchen ein verstärktes Hilfeangebot. </a:t>
            </a:r>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solidFill>
                <a:srgbClr val="424242"/>
              </a:solidFill>
              <a:latin typeface="Carlito"/>
              <a:ea typeface="Carlito"/>
              <a:cs typeface="Carlito"/>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dirty="0">
                <a:solidFill>
                  <a:srgbClr val="424242"/>
                </a:solidFill>
                <a:latin typeface="Carlito"/>
                <a:ea typeface="Carlito"/>
                <a:cs typeface="Carlito"/>
              </a:rPr>
              <a:t>Wir müssen also nicht nur die Wege der Partizipation kennen, sondern Sie auch aktiv aus intrinsischer Motivation beschreiten, das alles ist mit (7) Kosten verbunden.</a:t>
            </a:r>
          </a:p>
          <a:p>
            <a:pPr marL="0" marR="0" lvl="0" indent="0" algn="l" defTabSz="914400" eaLnBrk="1" fontAlgn="auto" latinLnBrk="0" hangingPunct="1">
              <a:lnSpc>
                <a:spcPct val="100000"/>
              </a:lnSpc>
              <a:spcBef>
                <a:spcPts val="0"/>
              </a:spcBef>
              <a:spcAft>
                <a:spcPts val="0"/>
              </a:spcAft>
              <a:buClrTx/>
              <a:buSzTx/>
              <a:buFontTx/>
              <a:buNone/>
              <a:tabLst/>
              <a:defRPr/>
            </a:pPr>
            <a:r>
              <a:rPr lang="de-DE" dirty="0">
                <a:solidFill>
                  <a:srgbClr val="424242"/>
                </a:solidFill>
                <a:latin typeface="Carlito"/>
                <a:ea typeface="Carlito"/>
                <a:cs typeface="Carlito"/>
              </a:rPr>
              <a:t>Das bedeutet mehr Verantwortung die auf die Kooperative zukommt und mehr Initiative die von der Community ausgeht. </a:t>
            </a:r>
          </a:p>
          <a:p>
            <a:pPr marL="0" marR="0" lvl="0" indent="0" algn="l" defTabSz="914400" eaLnBrk="1" fontAlgn="auto" latinLnBrk="0" hangingPunct="1">
              <a:lnSpc>
                <a:spcPct val="100000"/>
              </a:lnSpc>
              <a:spcBef>
                <a:spcPts val="0"/>
              </a:spcBef>
              <a:spcAft>
                <a:spcPts val="0"/>
              </a:spcAft>
              <a:buClrTx/>
              <a:buSzTx/>
              <a:buFontTx/>
              <a:buNone/>
              <a:tabLst/>
              <a:defRPr/>
            </a:pPr>
            <a:r>
              <a:rPr lang="de-DE" dirty="0">
                <a:solidFill>
                  <a:srgbClr val="424242"/>
                </a:solidFill>
                <a:latin typeface="Carlito"/>
                <a:ea typeface="Carlito"/>
                <a:cs typeface="Carlito"/>
              </a:rPr>
              <a:t>Was heißt das im Einzelnen? //NEXT</a:t>
            </a:r>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35</a:t>
            </a:fld>
            <a:endParaRPr lang="de-DE"/>
          </a:p>
        </p:txBody>
      </p:sp>
    </p:spTree>
    <p:extLst>
      <p:ext uri="{BB962C8B-B14F-4D97-AF65-F5344CB8AC3E}">
        <p14:creationId xmlns:p14="http://schemas.microsoft.com/office/powerpoint/2010/main" val="2100746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dirty="0">
                <a:solidFill>
                  <a:srgbClr val="424242"/>
                </a:solidFill>
                <a:latin typeface="Carlito"/>
                <a:cs typeface="Carlito"/>
              </a:rPr>
              <a:t>Das Projekt zeigt anhand von Analysen </a:t>
            </a:r>
          </a:p>
          <a:p>
            <a:pPr marL="228600" marR="0" lvl="0" indent="-228600" algn="l" defTabSz="914400" eaLnBrk="1" fontAlgn="auto" latinLnBrk="0" hangingPunct="1">
              <a:lnSpc>
                <a:spcPct val="100000"/>
              </a:lnSpc>
              <a:spcBef>
                <a:spcPts val="0"/>
              </a:spcBef>
              <a:spcAft>
                <a:spcPts val="0"/>
              </a:spcAft>
              <a:buClrTx/>
              <a:buSzTx/>
              <a:buFontTx/>
              <a:buAutoNum type="arabicParenR"/>
              <a:tabLst/>
              <a:defRPr/>
            </a:pPr>
            <a:r>
              <a:rPr lang="de-DE" sz="1200" b="0" i="0" u="none" dirty="0">
                <a:solidFill>
                  <a:srgbClr val="424242"/>
                </a:solidFill>
                <a:latin typeface="Carlito"/>
                <a:cs typeface="Carlito"/>
              </a:rPr>
              <a:t>Wie die Bestandsaufnahme ist: </a:t>
            </a:r>
            <a:r>
              <a:rPr lang="de-DE" dirty="0">
                <a:solidFill>
                  <a:srgbClr val="424242"/>
                </a:solidFill>
                <a:latin typeface="Carlito"/>
                <a:ea typeface="Carlito"/>
                <a:cs typeface="Carlito"/>
              </a:rPr>
              <a:t>Viele Wege führen zur GND, aber es gibt bislang kaum Beschilderungen, die die Kulturschaffenden verstehen. Wie bereits erwähnt wurde der  Ausbau von Transparenz und Dokumentation bereits als wichtiger Faktor aufgespürt, aber es wird Zeit brauchen, bis die Masse an neuen Information verarbeitet und veröffentlich ist. GND4C wird das nicht alleine Tragen können. Insbesondere die Kulturschaffenden sind hier gefordert, diese Chance als solche zu erkenne und war zu nehmen</a:t>
            </a:r>
          </a:p>
          <a:p>
            <a:pPr marL="228600" indent="-228600">
              <a:buAutoNum type="arabicParenR"/>
            </a:pPr>
            <a:endParaRPr lang="de-DE" sz="1200" b="0" i="0" u="none" dirty="0">
              <a:solidFill>
                <a:srgbClr val="424242"/>
              </a:solidFill>
              <a:latin typeface="Carlito"/>
              <a:cs typeface="Carlito"/>
            </a:endParaRPr>
          </a:p>
          <a:p>
            <a:pPr marL="228600" marR="0" lvl="0" indent="-228600" algn="l" defTabSz="914400" eaLnBrk="1" fontAlgn="auto" latinLnBrk="0" hangingPunct="1">
              <a:lnSpc>
                <a:spcPct val="100000"/>
              </a:lnSpc>
              <a:spcBef>
                <a:spcPts val="0"/>
              </a:spcBef>
              <a:spcAft>
                <a:spcPts val="0"/>
              </a:spcAft>
              <a:buClrTx/>
              <a:buSzTx/>
              <a:buFontTx/>
              <a:buAutoNum type="arabicParenR"/>
              <a:tabLst/>
              <a:defRPr/>
            </a:pPr>
            <a:r>
              <a:rPr lang="de-DE" sz="1200" b="0" i="0" u="none" dirty="0">
                <a:solidFill>
                  <a:srgbClr val="424242"/>
                </a:solidFill>
                <a:latin typeface="Carlito"/>
                <a:cs typeface="Carlito"/>
              </a:rPr>
              <a:t>Wo es in Bezug auf Begriffe </a:t>
            </a:r>
            <a:r>
              <a:rPr lang="de-DE" sz="1200" b="0" i="0" u="none" dirty="0" smtClean="0">
                <a:solidFill>
                  <a:srgbClr val="424242"/>
                </a:solidFill>
                <a:latin typeface="Carlito"/>
                <a:cs typeface="Carlito"/>
              </a:rPr>
              <a:t>Klärungsbedarf </a:t>
            </a:r>
            <a:r>
              <a:rPr lang="de-DE" sz="1200" b="0" i="0" u="none" dirty="0">
                <a:solidFill>
                  <a:srgbClr val="424242"/>
                </a:solidFill>
                <a:latin typeface="Carlito"/>
                <a:cs typeface="Carlito"/>
              </a:rPr>
              <a:t>gibt, da müssen die</a:t>
            </a:r>
            <a:r>
              <a:rPr lang="de-DE" dirty="0">
                <a:solidFill>
                  <a:srgbClr val="424242"/>
                </a:solidFill>
                <a:latin typeface="Carlito"/>
                <a:ea typeface="Carlito"/>
                <a:cs typeface="Carlito"/>
              </a:rPr>
              <a:t> unterschiedlichen Bedeutungszuweisungen geklärt und eine eindeutige Definition vorgelegt werden. Nicht nur in der GND!</a:t>
            </a:r>
          </a:p>
          <a:p>
            <a:pPr marL="228600" indent="-228600">
              <a:buAutoNum type="arabicParenR"/>
            </a:pPr>
            <a:endParaRPr lang="de-DE" sz="1200" b="0" i="0" u="none" dirty="0">
              <a:solidFill>
                <a:srgbClr val="424242"/>
              </a:solidFill>
              <a:latin typeface="Carlito"/>
              <a:cs typeface="Carlito"/>
            </a:endParaRPr>
          </a:p>
          <a:p>
            <a:pPr marL="228600" indent="-228600">
              <a:buAutoNum type="arabicParenR"/>
            </a:pPr>
            <a:r>
              <a:rPr lang="de-DE" sz="1200" b="0" i="0" u="none" dirty="0">
                <a:solidFill>
                  <a:srgbClr val="424242"/>
                </a:solidFill>
                <a:latin typeface="Carlito"/>
                <a:cs typeface="Carlito"/>
              </a:rPr>
              <a:t>Welche Anforderungen umsetzbar sind, zeigt sich meist erst beim Mitwirken selbst. Vieles was wir uns vorgenommen haben, wird seine Zeit brauchen, bis es Wirklichkeit wird. Es braucht also eine gute Portion Vertrauen in diesen dynamischen Prozess.</a:t>
            </a:r>
          </a:p>
          <a:p>
            <a:pPr marL="0" indent="0">
              <a:buNone/>
            </a:pPr>
            <a:endParaRPr lang="de-DE" sz="1200" b="0" i="0" u="none" dirty="0">
              <a:solidFill>
                <a:srgbClr val="424242"/>
              </a:solidFill>
              <a:latin typeface="Carlito"/>
              <a:cs typeface="Carlito"/>
            </a:endParaRPr>
          </a:p>
          <a:p>
            <a:pPr marL="0" indent="0">
              <a:buNone/>
            </a:pPr>
            <a:r>
              <a:rPr lang="de-DE" sz="1200" b="0" i="0" u="none" dirty="0">
                <a:solidFill>
                  <a:srgbClr val="424242"/>
                </a:solidFill>
                <a:latin typeface="Carlito"/>
                <a:cs typeface="Carlito"/>
              </a:rPr>
              <a:t> Die Gute Nachricht. Sie können aktiv daran mitwirken, dass es schneller voran geht. </a:t>
            </a:r>
          </a:p>
          <a:p>
            <a:pPr marL="228600" indent="-228600">
              <a:buAutoNum type="arabicParenR"/>
            </a:pPr>
            <a:endParaRPr lang="de-DE" sz="1200" b="0" i="0" u="none" dirty="0">
              <a:solidFill>
                <a:srgbClr val="424242"/>
              </a:solidFill>
              <a:latin typeface="Carlito"/>
              <a:cs typeface="Carlito"/>
            </a:endParaRPr>
          </a:p>
          <a:p>
            <a:pPr marL="0" indent="0">
              <a:buNone/>
            </a:pPr>
            <a:r>
              <a:rPr lang="de-DE" sz="1200" b="0" i="0" u="none" dirty="0">
                <a:solidFill>
                  <a:srgbClr val="424242"/>
                </a:solidFill>
                <a:latin typeface="Carlito"/>
                <a:cs typeface="Carlito"/>
              </a:rPr>
              <a:t>Wie gehen wir vor? //</a:t>
            </a:r>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36</a:t>
            </a:fld>
            <a:endParaRPr lang="de-DE"/>
          </a:p>
        </p:txBody>
      </p:sp>
    </p:spTree>
    <p:extLst>
      <p:ext uri="{BB962C8B-B14F-4D97-AF65-F5344CB8AC3E}">
        <p14:creationId xmlns:p14="http://schemas.microsoft.com/office/powerpoint/2010/main" val="3107946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sz="2200" b="0" i="0" u="none" dirty="0">
                <a:solidFill>
                  <a:srgbClr val="424242"/>
                </a:solidFill>
                <a:latin typeface="Carlito"/>
                <a:ea typeface="Carlito"/>
                <a:cs typeface="Carlito"/>
              </a:rPr>
              <a:t>Im pädagogischen Ansatz findet vor der Integration in ein neues System eine Segregation statt. Ein etwas adäquaterer Begriff für unsere Anschauung ist jedoch der Begriff des </a:t>
            </a:r>
            <a:r>
              <a:rPr lang="de-DE" sz="2200" b="0" i="0" u="none" dirty="0" err="1">
                <a:solidFill>
                  <a:srgbClr val="424242"/>
                </a:solidFill>
                <a:latin typeface="Carlito"/>
                <a:ea typeface="Carlito"/>
                <a:cs typeface="Carlito"/>
              </a:rPr>
              <a:t>Clusterings</a:t>
            </a:r>
            <a:r>
              <a:rPr lang="de-DE" sz="2200" b="0" i="0" u="none" dirty="0">
                <a:solidFill>
                  <a:srgbClr val="424242"/>
                </a:solidFill>
                <a:latin typeface="Carlito"/>
                <a:ea typeface="Carlito"/>
                <a:cs typeface="Carlito"/>
              </a:rPr>
              <a:t> aus der Informationswissenschaft. Dazu sehen wir uns zunächst  </a:t>
            </a:r>
          </a:p>
          <a:p>
            <a:pPr marL="457200" indent="-457200">
              <a:buAutoNum type="arabicParenR"/>
              <a:defRPr/>
            </a:pPr>
            <a:r>
              <a:rPr lang="de-DE" sz="2200" b="0" i="0" u="none" dirty="0">
                <a:solidFill>
                  <a:srgbClr val="424242"/>
                </a:solidFill>
                <a:latin typeface="Carlito"/>
                <a:ea typeface="Carlito"/>
                <a:cs typeface="Carlito"/>
              </a:rPr>
              <a:t>bestimmten Anwendungsfällen in Hinblick auf </a:t>
            </a:r>
            <a:r>
              <a:rPr lang="de-DE" sz="1400" b="0" i="0" u="none" dirty="0">
                <a:solidFill>
                  <a:srgbClr val="424242"/>
                </a:solidFill>
                <a:latin typeface="Carlito"/>
                <a:ea typeface="Carlito"/>
                <a:cs typeface="Carlito"/>
              </a:rPr>
              <a:t>thematischen Fähigkeiten sowie Eigenschaften die sich als Nutzbringend für beide Gruppen erweisen zunächst an. Diese werden identifiziert und strukturiert. Im Projektkontext stießen wir auch mal auf Sackgassen, so haben z.B. einige Fallbeispiele nicht zur Schärfung der Bedarfe beitragen können. Zum Glück </a:t>
            </a:r>
            <a:r>
              <a:rPr lang="de-DE" sz="1400" b="0" i="0" u="none" dirty="0" smtClean="0">
                <a:solidFill>
                  <a:srgbClr val="424242"/>
                </a:solidFill>
                <a:latin typeface="Carlito"/>
                <a:ea typeface="Carlito"/>
                <a:cs typeface="Carlito"/>
              </a:rPr>
              <a:t>gehört </a:t>
            </a:r>
            <a:r>
              <a:rPr lang="de-DE" sz="1400" b="0" i="0" u="none" dirty="0">
                <a:solidFill>
                  <a:srgbClr val="424242"/>
                </a:solidFill>
                <a:latin typeface="Carlito"/>
                <a:ea typeface="Carlito"/>
                <a:cs typeface="Carlito"/>
              </a:rPr>
              <a:t>auch solche Fehlschläge zum wissenschaftlichen Arbeiten. Durch die Exklusion einiger Fälle haben wir zumindest im Ausschlussverfahren mehr über die Bedarfe gelernt. „best-</a:t>
            </a:r>
            <a:r>
              <a:rPr lang="de-DE" sz="1400" b="0" i="0" u="none" dirty="0" err="1">
                <a:solidFill>
                  <a:srgbClr val="424242"/>
                </a:solidFill>
                <a:latin typeface="Carlito"/>
                <a:ea typeface="Carlito"/>
                <a:cs typeface="Carlito"/>
              </a:rPr>
              <a:t>or</a:t>
            </a:r>
            <a:r>
              <a:rPr lang="de-DE" sz="1400" b="0" i="0" u="none" dirty="0">
                <a:solidFill>
                  <a:srgbClr val="424242"/>
                </a:solidFill>
                <a:latin typeface="Carlito"/>
                <a:ea typeface="Carlito"/>
                <a:cs typeface="Carlito"/>
              </a:rPr>
              <a:t> </a:t>
            </a:r>
            <a:r>
              <a:rPr lang="de-DE" sz="1400" b="0" i="0" u="none" dirty="0" err="1">
                <a:solidFill>
                  <a:srgbClr val="424242"/>
                </a:solidFill>
                <a:latin typeface="Carlito"/>
                <a:ea typeface="Carlito"/>
                <a:cs typeface="Carlito"/>
              </a:rPr>
              <a:t>worst</a:t>
            </a:r>
            <a:r>
              <a:rPr lang="de-DE" sz="1400" b="0" i="0" u="none" dirty="0">
                <a:solidFill>
                  <a:srgbClr val="424242"/>
                </a:solidFill>
                <a:latin typeface="Carlito"/>
                <a:ea typeface="Carlito"/>
                <a:cs typeface="Carlito"/>
              </a:rPr>
              <a:t>-Practice _ ist </a:t>
            </a:r>
            <a:r>
              <a:rPr lang="de-DE" sz="1400" b="0" i="0" u="none" dirty="0" err="1">
                <a:solidFill>
                  <a:srgbClr val="424242"/>
                </a:solidFill>
                <a:latin typeface="Carlito"/>
                <a:ea typeface="Carlito"/>
                <a:cs typeface="Carlito"/>
              </a:rPr>
              <a:t>only</a:t>
            </a:r>
            <a:r>
              <a:rPr lang="de-DE" sz="1400" b="0" i="0" u="none" dirty="0">
                <a:solidFill>
                  <a:srgbClr val="424242"/>
                </a:solidFill>
                <a:latin typeface="Carlito"/>
                <a:ea typeface="Carlito"/>
                <a:cs typeface="Carlito"/>
              </a:rPr>
              <a:t> a </a:t>
            </a:r>
            <a:r>
              <a:rPr lang="de-DE" sz="1400" b="0" i="0" u="none" dirty="0" err="1">
                <a:solidFill>
                  <a:srgbClr val="424242"/>
                </a:solidFill>
                <a:latin typeface="Carlito"/>
                <a:ea typeface="Carlito"/>
                <a:cs typeface="Carlito"/>
              </a:rPr>
              <a:t>point</a:t>
            </a:r>
            <a:r>
              <a:rPr lang="de-DE" sz="1400" b="0" i="0" u="none" dirty="0">
                <a:solidFill>
                  <a:srgbClr val="424242"/>
                </a:solidFill>
                <a:latin typeface="Carlito"/>
                <a:ea typeface="Carlito"/>
                <a:cs typeface="Carlito"/>
              </a:rPr>
              <a:t> </a:t>
            </a:r>
            <a:r>
              <a:rPr lang="de-DE" sz="1400" b="0" i="0" u="none" dirty="0" err="1">
                <a:solidFill>
                  <a:srgbClr val="424242"/>
                </a:solidFill>
                <a:latin typeface="Carlito"/>
                <a:ea typeface="Carlito"/>
                <a:cs typeface="Carlito"/>
              </a:rPr>
              <a:t>of</a:t>
            </a:r>
            <a:r>
              <a:rPr lang="de-DE" sz="1400" b="0" i="0" u="none" dirty="0">
                <a:solidFill>
                  <a:srgbClr val="424242"/>
                </a:solidFill>
                <a:latin typeface="Carlito"/>
                <a:ea typeface="Carlito"/>
                <a:cs typeface="Carlito"/>
              </a:rPr>
              <a:t> </a:t>
            </a:r>
            <a:r>
              <a:rPr lang="de-DE" sz="1400" b="0" i="0" u="none" dirty="0" err="1">
                <a:solidFill>
                  <a:srgbClr val="424242"/>
                </a:solidFill>
                <a:latin typeface="Carlito"/>
                <a:ea typeface="Carlito"/>
                <a:cs typeface="Carlito"/>
              </a:rPr>
              <a:t>view</a:t>
            </a:r>
            <a:r>
              <a:rPr lang="de-DE" sz="1400" b="0" i="0" u="none" dirty="0">
                <a:solidFill>
                  <a:srgbClr val="424242"/>
                </a:solidFill>
                <a:latin typeface="Carlito"/>
                <a:ea typeface="Carlito"/>
                <a:cs typeface="Carlito"/>
              </a:rPr>
              <a:t>“</a:t>
            </a:r>
          </a:p>
          <a:p>
            <a:pPr marL="457200" indent="-457200">
              <a:buAutoNum type="arabicParenR"/>
              <a:defRPr/>
            </a:pPr>
            <a:endParaRPr lang="de-DE" sz="1400" b="0" i="0" u="none" dirty="0">
              <a:solidFill>
                <a:srgbClr val="424242"/>
              </a:solidFill>
              <a:latin typeface="Carlito"/>
              <a:ea typeface="Carlito"/>
              <a:cs typeface="Carlito"/>
            </a:endParaRPr>
          </a:p>
          <a:p>
            <a:pPr marL="457200" indent="-457200">
              <a:buAutoNum type="arabicParenR"/>
              <a:defRPr/>
            </a:pPr>
            <a:endParaRPr lang="de-DE" sz="1400" b="0" i="0" u="none" dirty="0">
              <a:solidFill>
                <a:srgbClr val="424242"/>
              </a:solidFill>
              <a:latin typeface="Carlito"/>
              <a:ea typeface="Carlito"/>
              <a:cs typeface="Carlito"/>
            </a:endParaRPr>
          </a:p>
          <a:p>
            <a:pPr marL="457200" indent="-457200">
              <a:buAutoNum type="arabicParenR"/>
              <a:defRPr/>
            </a:pPr>
            <a:endParaRPr lang="de-DE" sz="2200" b="0" i="0" u="none" dirty="0">
              <a:solidFill>
                <a:srgbClr val="424242"/>
              </a:solidFill>
              <a:latin typeface="Carlito"/>
              <a:ea typeface="Carlito"/>
              <a:cs typeface="Carlito"/>
            </a:endParaRPr>
          </a:p>
          <a:p>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37</a:t>
            </a:fld>
            <a:endParaRPr lang="de-DE"/>
          </a:p>
        </p:txBody>
      </p:sp>
    </p:spTree>
    <p:extLst>
      <p:ext uri="{BB962C8B-B14F-4D97-AF65-F5344CB8AC3E}">
        <p14:creationId xmlns:p14="http://schemas.microsoft.com/office/powerpoint/2010/main" val="1490297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sz="2200" b="0" i="0" u="none" dirty="0">
                <a:solidFill>
                  <a:srgbClr val="424242"/>
                </a:solidFill>
                <a:latin typeface="Carlito"/>
                <a:ea typeface="Carlito"/>
                <a:cs typeface="Carlito"/>
              </a:rPr>
              <a:t>Integration ist ein </a:t>
            </a:r>
            <a:r>
              <a:rPr lang="de-DE" sz="1400" b="0" i="0" u="none" dirty="0">
                <a:solidFill>
                  <a:srgbClr val="424242"/>
                </a:solidFill>
                <a:latin typeface="Carlito"/>
                <a:ea typeface="Carlito"/>
                <a:cs typeface="Carlito"/>
              </a:rPr>
              <a:t>gemeinsames Nebeneinander von Fähigkeiten und Eigenschaften. Sie beruht auf der Tatsache, dass es ein dominantes Umfeld gibt, dem sich andere System anschließen. </a:t>
            </a:r>
          </a:p>
          <a:p>
            <a:pPr>
              <a:defRPr/>
            </a:pPr>
            <a:r>
              <a:rPr lang="de-DE" sz="1400" b="0" i="0" u="none" dirty="0">
                <a:solidFill>
                  <a:srgbClr val="424242"/>
                </a:solidFill>
                <a:latin typeface="Carlito"/>
                <a:ea typeface="Carlito"/>
                <a:cs typeface="Carlito"/>
              </a:rPr>
              <a:t>(1) In Bezug auf die anfangs erläuterte Diversität bedeutet das in erster Linie jedoch: Integration ist also ein Geben und Nehmen. (2)Wir müssen von unserer Vielfalt gebrauch machen um kreative Lösungen für komplexe Fragen zu finden. </a:t>
            </a:r>
          </a:p>
          <a:p>
            <a:pPr>
              <a:defRPr/>
            </a:pPr>
            <a:r>
              <a:rPr lang="de-DE" sz="1400" b="0" i="0" u="none" dirty="0">
                <a:solidFill>
                  <a:srgbClr val="424242"/>
                </a:solidFill>
                <a:latin typeface="Carlito"/>
                <a:ea typeface="Carlito"/>
                <a:cs typeface="Carlito"/>
              </a:rPr>
              <a:t>(3) Es bedarf dafür einer </a:t>
            </a:r>
            <a:r>
              <a:rPr lang="de-DE" sz="1400" b="0" i="0" u="none" dirty="0" err="1">
                <a:solidFill>
                  <a:srgbClr val="424242"/>
                </a:solidFill>
                <a:latin typeface="Carlito"/>
                <a:ea typeface="Carlito"/>
                <a:cs typeface="Carlito"/>
              </a:rPr>
              <a:t>handvoll</a:t>
            </a:r>
            <a:r>
              <a:rPr lang="de-DE" sz="1400" b="0" i="0" u="none" dirty="0">
                <a:solidFill>
                  <a:srgbClr val="424242"/>
                </a:solidFill>
                <a:latin typeface="Carlito"/>
                <a:ea typeface="Carlito"/>
                <a:cs typeface="Carlito"/>
              </a:rPr>
              <a:t> Werkzeuge, : </a:t>
            </a:r>
          </a:p>
          <a:p>
            <a:pPr marL="285750" lvl="0" indent="-285750">
              <a:buFont typeface="Arial" panose="020B0604020202020204" pitchFamily="34" charset="0"/>
              <a:buChar char="•"/>
              <a:defRPr/>
            </a:pPr>
            <a:r>
              <a:rPr lang="de-DE" sz="1400" dirty="0">
                <a:solidFill>
                  <a:srgbClr val="424242"/>
                </a:solidFill>
                <a:latin typeface="Carlito"/>
                <a:ea typeface="Carlito"/>
                <a:cs typeface="Carlito"/>
              </a:rPr>
              <a:t>GND-</a:t>
            </a:r>
            <a:r>
              <a:rPr lang="de-DE" sz="1400" dirty="0" err="1">
                <a:solidFill>
                  <a:srgbClr val="424242"/>
                </a:solidFill>
                <a:latin typeface="Carlito"/>
                <a:ea typeface="Carlito"/>
                <a:cs typeface="Carlito"/>
              </a:rPr>
              <a:t>Dokuplattform</a:t>
            </a:r>
            <a:r>
              <a:rPr lang="de-DE" sz="1400" dirty="0">
                <a:solidFill>
                  <a:srgbClr val="424242"/>
                </a:solidFill>
                <a:latin typeface="Carlito"/>
                <a:ea typeface="Carlito"/>
                <a:cs typeface="Carlito"/>
              </a:rPr>
              <a:t> als gemeinsame Basis</a:t>
            </a:r>
          </a:p>
          <a:p>
            <a:pPr marL="285750" lvl="0" indent="-285750">
              <a:buFont typeface="Arial" panose="020B0604020202020204" pitchFamily="34" charset="0"/>
              <a:buChar char="•"/>
              <a:defRPr/>
            </a:pPr>
            <a:r>
              <a:rPr lang="de-DE" sz="1400" dirty="0">
                <a:solidFill>
                  <a:srgbClr val="424242"/>
                </a:solidFill>
                <a:latin typeface="Carlito"/>
                <a:ea typeface="Carlito"/>
                <a:cs typeface="Carlito"/>
              </a:rPr>
              <a:t>GND-Homepage</a:t>
            </a:r>
          </a:p>
          <a:p>
            <a:pPr marL="285750" lvl="0" indent="-285750">
              <a:buFont typeface="Arial" panose="020B0604020202020204" pitchFamily="34" charset="0"/>
              <a:buChar char="•"/>
              <a:defRPr/>
            </a:pPr>
            <a:r>
              <a:rPr lang="de-DE" sz="1400" dirty="0">
                <a:solidFill>
                  <a:srgbClr val="424242"/>
                </a:solidFill>
                <a:latin typeface="Carlito"/>
                <a:ea typeface="Carlito"/>
                <a:cs typeface="Carlito"/>
              </a:rPr>
              <a:t>Anwendungsprofile entwickeln</a:t>
            </a:r>
          </a:p>
          <a:p>
            <a:pPr marL="285750" lvl="0" indent="-285750">
              <a:buFont typeface="Arial" panose="020B0604020202020204" pitchFamily="34" charset="0"/>
              <a:buChar char="•"/>
              <a:defRPr/>
            </a:pPr>
            <a:r>
              <a:rPr lang="de-DE" sz="1400" dirty="0">
                <a:solidFill>
                  <a:srgbClr val="424242"/>
                </a:solidFill>
                <a:latin typeface="Carlito"/>
                <a:ea typeface="Carlito"/>
                <a:cs typeface="Carlito"/>
              </a:rPr>
              <a:t>(neue) Webformulare (weiter)entwickeln</a:t>
            </a:r>
          </a:p>
          <a:p>
            <a:pPr marL="285750" lvl="0" indent="-285750">
              <a:buFont typeface="Arial" panose="020B0604020202020204" pitchFamily="34" charset="0"/>
              <a:buChar char="•"/>
              <a:defRPr/>
            </a:pPr>
            <a:r>
              <a:rPr lang="de-DE" sz="1400" dirty="0">
                <a:solidFill>
                  <a:srgbClr val="424242"/>
                </a:solidFill>
                <a:latin typeface="Carlito"/>
                <a:ea typeface="Carlito"/>
                <a:cs typeface="Carlito"/>
              </a:rPr>
              <a:t>Leitfäden für eine Prozesslandkarte veröffentlichen</a:t>
            </a:r>
          </a:p>
          <a:p>
            <a:pPr marL="285750" lvl="0" indent="-285750">
              <a:buFont typeface="Arial" panose="020B0604020202020204" pitchFamily="34" charset="0"/>
              <a:buChar char="•"/>
              <a:defRPr/>
            </a:pPr>
            <a:r>
              <a:rPr lang="de-DE" sz="1400" dirty="0">
                <a:solidFill>
                  <a:srgbClr val="424242"/>
                </a:solidFill>
                <a:latin typeface="Carlito"/>
                <a:ea typeface="Carlito"/>
                <a:cs typeface="Carlito"/>
              </a:rPr>
              <a:t>GND-Toolbox Weiterentwicklung </a:t>
            </a:r>
          </a:p>
          <a:p>
            <a:pPr marL="0" lvl="0" indent="0">
              <a:buFont typeface="Arial" panose="020B0604020202020204" pitchFamily="34" charset="0"/>
              <a:buNone/>
              <a:defRPr/>
            </a:pPr>
            <a:r>
              <a:rPr lang="de-DE" sz="1400" dirty="0">
                <a:solidFill>
                  <a:srgbClr val="424242"/>
                </a:solidFill>
                <a:latin typeface="Carlito"/>
                <a:ea typeface="Carlito"/>
                <a:cs typeface="Carlito"/>
              </a:rPr>
              <a:t>(4) Diese Werkzeuge sollen helfen die Partizipation zu fördern </a:t>
            </a:r>
          </a:p>
          <a:p>
            <a:pPr marL="0" lvl="0" indent="0">
              <a:buFont typeface="Arial" panose="020B0604020202020204" pitchFamily="34" charset="0"/>
              <a:buNone/>
              <a:defRPr/>
            </a:pPr>
            <a:r>
              <a:rPr lang="de-DE" sz="1400" dirty="0">
                <a:solidFill>
                  <a:srgbClr val="424242"/>
                </a:solidFill>
                <a:latin typeface="Carlito"/>
                <a:ea typeface="Carlito"/>
                <a:cs typeface="Carlito"/>
              </a:rPr>
              <a:t>(5) Gute Ideen und Entwicklungen brauchen aber auch immer Förderer! Dies geht nicht ohne entsprechende Lobbyarbeit. Wir brauch eindeutige Signale auf politischer Ebene, die uns in unserer </a:t>
            </a:r>
            <a:r>
              <a:rPr lang="de-DE" sz="1400" dirty="0" err="1">
                <a:solidFill>
                  <a:srgbClr val="424242"/>
                </a:solidFill>
                <a:latin typeface="Carlito"/>
                <a:ea typeface="Carlito"/>
                <a:cs typeface="Carlito"/>
              </a:rPr>
              <a:t>Übezeugung</a:t>
            </a:r>
            <a:r>
              <a:rPr lang="de-DE" sz="1400" dirty="0">
                <a:solidFill>
                  <a:srgbClr val="424242"/>
                </a:solidFill>
                <a:latin typeface="Carlito"/>
                <a:ea typeface="Carlito"/>
                <a:cs typeface="Carlito"/>
              </a:rPr>
              <a:t> von diesem Prozess unterstützen und die Vision//</a:t>
            </a:r>
            <a:r>
              <a:rPr lang="de-DE" sz="1400" dirty="0" err="1">
                <a:solidFill>
                  <a:srgbClr val="424242"/>
                </a:solidFill>
                <a:latin typeface="Carlito"/>
                <a:ea typeface="Carlito"/>
                <a:cs typeface="Carlito"/>
              </a:rPr>
              <a:t>next</a:t>
            </a:r>
            <a:endParaRPr lang="de-DE" sz="1400" dirty="0">
              <a:solidFill>
                <a:srgbClr val="424242"/>
              </a:solidFill>
              <a:latin typeface="Carlito"/>
              <a:ea typeface="Carlito"/>
              <a:cs typeface="Carlito"/>
            </a:endParaRPr>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38</a:t>
            </a:fld>
            <a:endParaRPr lang="de-DE"/>
          </a:p>
        </p:txBody>
      </p:sp>
    </p:spTree>
    <p:extLst>
      <p:ext uri="{BB962C8B-B14F-4D97-AF65-F5344CB8AC3E}">
        <p14:creationId xmlns:p14="http://schemas.microsoft.com/office/powerpoint/2010/main" val="1781871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sz="2200" b="0" i="0" u="none" dirty="0">
                <a:solidFill>
                  <a:srgbClr val="424242"/>
                </a:solidFill>
                <a:latin typeface="Carlito"/>
                <a:ea typeface="Carlito"/>
                <a:cs typeface="Carlito"/>
              </a:rPr>
              <a:t>Ermöglichen. </a:t>
            </a:r>
            <a:r>
              <a:rPr lang="de-DE" sz="2200" b="0" i="0" u="none">
                <a:solidFill>
                  <a:srgbClr val="424242"/>
                </a:solidFill>
                <a:latin typeface="Carlito"/>
                <a:ea typeface="Carlito"/>
                <a:cs typeface="Carlito"/>
              </a:rPr>
              <a:t>Inklusion bedeutet die </a:t>
            </a:r>
            <a:r>
              <a:rPr lang="de-DE" sz="1400" b="0" i="0" u="none">
                <a:solidFill>
                  <a:srgbClr val="424242"/>
                </a:solidFill>
                <a:latin typeface="Carlito"/>
                <a:ea typeface="Carlito"/>
                <a:cs typeface="Carlito"/>
              </a:rPr>
              <a:t>Anpassung </a:t>
            </a:r>
            <a:r>
              <a:rPr lang="de-DE" sz="1400" b="0" i="0" u="none" dirty="0">
                <a:solidFill>
                  <a:srgbClr val="424242"/>
                </a:solidFill>
                <a:latin typeface="Carlito"/>
                <a:ea typeface="Carlito"/>
                <a:cs typeface="Carlito"/>
              </a:rPr>
              <a:t>an die neuen Bedürfnisse und die gemeinsame Weiterentwicklung. </a:t>
            </a:r>
          </a:p>
          <a:p>
            <a:pPr>
              <a:defRPr/>
            </a:pPr>
            <a:r>
              <a:rPr lang="de-DE" sz="1400" b="0" i="0" u="none" dirty="0">
                <a:solidFill>
                  <a:srgbClr val="424242"/>
                </a:solidFill>
                <a:latin typeface="Carlito"/>
                <a:ea typeface="Carlito"/>
                <a:cs typeface="Carlito"/>
              </a:rPr>
              <a:t>Es ist eine Zukunftsvision einer Gemeinschaft die finanzielle und strukturelle Hürden auf beiden Seiten überwunden hat und sich in ihrer Diversität anerkennt und diese als Vorteil zum gemeinsamen Wachstum anerkennt.</a:t>
            </a:r>
          </a:p>
          <a:p>
            <a:pPr>
              <a:defRPr/>
            </a:pPr>
            <a:r>
              <a:rPr lang="de-DE" sz="1400" b="0" i="0" u="none" dirty="0">
                <a:solidFill>
                  <a:srgbClr val="424242"/>
                </a:solidFill>
                <a:latin typeface="Carlito"/>
                <a:ea typeface="Carlito"/>
                <a:cs typeface="Carlito"/>
              </a:rPr>
              <a:t>//vielen Dank</a:t>
            </a:r>
            <a:endParaRPr lang="de-DE" sz="2200" b="0" i="0" u="none" dirty="0">
              <a:solidFill>
                <a:srgbClr val="424242"/>
              </a:solidFill>
              <a:latin typeface="Carlito"/>
              <a:ea typeface="Carlito"/>
              <a:cs typeface="Carlito"/>
            </a:endParaRPr>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39</a:t>
            </a:fld>
            <a:endParaRPr lang="de-DE"/>
          </a:p>
        </p:txBody>
      </p:sp>
    </p:spTree>
    <p:extLst>
      <p:ext uri="{BB962C8B-B14F-4D97-AF65-F5344CB8AC3E}">
        <p14:creationId xmlns:p14="http://schemas.microsoft.com/office/powerpoint/2010/main" val="1945559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40</a:t>
            </a:fld>
            <a:endParaRPr lang="de-DE"/>
          </a:p>
        </p:txBody>
      </p:sp>
    </p:spTree>
    <p:extLst>
      <p:ext uri="{BB962C8B-B14F-4D97-AF65-F5344CB8AC3E}">
        <p14:creationId xmlns:p14="http://schemas.microsoft.com/office/powerpoint/2010/main" val="1731241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dirty="0"/>
              <a:t/>
            </a:r>
            <a:br>
              <a:rPr dirty="0"/>
            </a:br>
            <a:endParaRPr dirty="0"/>
          </a:p>
          <a:p>
            <a:pPr>
              <a:defRPr/>
            </a:pPr>
            <a:r>
              <a:rPr sz="1300" b="0" i="0" u="none" dirty="0" err="1">
                <a:solidFill>
                  <a:srgbClr val="424242"/>
                </a:solidFill>
                <a:latin typeface="Arial"/>
                <a:ea typeface="Arial"/>
                <a:cs typeface="Arial"/>
              </a:rPr>
              <a:t>Nachklapp</a:t>
            </a:r>
            <a:r>
              <a:rPr sz="1300" b="0" i="0" u="none" dirty="0">
                <a:solidFill>
                  <a:srgbClr val="424242"/>
                </a:solidFill>
                <a:latin typeface="Arial"/>
                <a:ea typeface="Arial"/>
                <a:cs typeface="Arial"/>
              </a:rPr>
              <a:t>: </a:t>
            </a:r>
            <a:r>
              <a:rPr sz="1300" b="0" i="0" u="none" dirty="0" err="1">
                <a:solidFill>
                  <a:srgbClr val="424242"/>
                </a:solidFill>
                <a:latin typeface="Arial"/>
                <a:ea typeface="Arial"/>
                <a:cs typeface="Arial"/>
              </a:rPr>
              <a:t>Umfrage</a:t>
            </a:r>
            <a:r>
              <a:rPr sz="1300" b="0" i="0" u="none" dirty="0">
                <a:solidFill>
                  <a:srgbClr val="424242"/>
                </a:solidFill>
                <a:latin typeface="Arial"/>
                <a:ea typeface="Arial"/>
                <a:cs typeface="Arial"/>
              </a:rPr>
              <a:t> </a:t>
            </a:r>
            <a:r>
              <a:rPr sz="1300" b="0" i="0" u="none" dirty="0" err="1">
                <a:solidFill>
                  <a:srgbClr val="424242"/>
                </a:solidFill>
                <a:latin typeface="Arial"/>
                <a:ea typeface="Arial"/>
                <a:cs typeface="Arial"/>
              </a:rPr>
              <a:t>zu</a:t>
            </a:r>
            <a:r>
              <a:rPr sz="1300" b="0" i="0" u="none" dirty="0">
                <a:solidFill>
                  <a:srgbClr val="424242"/>
                </a:solidFill>
                <a:latin typeface="Arial"/>
                <a:ea typeface="Arial"/>
                <a:cs typeface="Arial"/>
              </a:rPr>
              <a:t> </a:t>
            </a:r>
            <a:r>
              <a:rPr sz="1300" b="0" i="0" u="none" dirty="0" err="1">
                <a:solidFill>
                  <a:srgbClr val="424242"/>
                </a:solidFill>
                <a:latin typeface="Arial"/>
                <a:ea typeface="Arial"/>
                <a:cs typeface="Arial"/>
              </a:rPr>
              <a:t>Servicevorstellungen</a:t>
            </a:r>
            <a:r>
              <a:rPr sz="1300" b="0" i="0" u="none" dirty="0">
                <a:solidFill>
                  <a:srgbClr val="424242"/>
                </a:solidFill>
                <a:latin typeface="Arial"/>
                <a:ea typeface="Arial"/>
                <a:cs typeface="Arial"/>
              </a:rPr>
              <a:t> von Seiten der </a:t>
            </a:r>
            <a:r>
              <a:rPr sz="1300" b="0" i="0" u="none" dirty="0" err="1">
                <a:solidFill>
                  <a:srgbClr val="424242"/>
                </a:solidFill>
                <a:latin typeface="Arial"/>
                <a:ea typeface="Arial"/>
                <a:cs typeface="Arial"/>
              </a:rPr>
              <a:t>Teilnehmenden</a:t>
            </a:r>
            <a:endParaRPr sz="1300" b="0" i="0" u="none" dirty="0">
              <a:solidFill>
                <a:srgbClr val="424242"/>
              </a:solidFill>
              <a:latin typeface="Arial"/>
              <a:ea typeface="Arial"/>
              <a:cs typeface="Arial"/>
            </a:endParaRPr>
          </a:p>
          <a:p>
            <a:pPr>
              <a:defRPr/>
            </a:pPr>
            <a:r>
              <a:rPr sz="900" b="0" i="0" u="none" dirty="0">
                <a:solidFill>
                  <a:srgbClr val="424242"/>
                </a:solidFill>
                <a:latin typeface="Lato"/>
                <a:ea typeface="Lato"/>
                <a:cs typeface="Lato"/>
              </a:rPr>
              <a:t>Was </a:t>
            </a:r>
            <a:r>
              <a:rPr sz="900" b="0" i="0" u="none" dirty="0" err="1">
                <a:solidFill>
                  <a:srgbClr val="424242"/>
                </a:solidFill>
                <a:latin typeface="Lato"/>
                <a:ea typeface="Lato"/>
                <a:cs typeface="Lato"/>
              </a:rPr>
              <a:t>erwarten</a:t>
            </a:r>
            <a:r>
              <a:rPr sz="900" b="0" i="0" u="none" dirty="0">
                <a:solidFill>
                  <a:srgbClr val="424242"/>
                </a:solidFill>
                <a:latin typeface="Lato"/>
                <a:ea typeface="Lato"/>
                <a:cs typeface="Lato"/>
              </a:rPr>
              <a:t> Sie </a:t>
            </a:r>
            <a:r>
              <a:rPr sz="900" b="0" i="0" u="none" dirty="0" err="1">
                <a:solidFill>
                  <a:srgbClr val="424242"/>
                </a:solidFill>
                <a:latin typeface="Lato"/>
                <a:ea typeface="Lato"/>
                <a:cs typeface="Lato"/>
              </a:rPr>
              <a:t>als</a:t>
            </a:r>
            <a:r>
              <a:rPr sz="900" b="0" i="0" u="none" dirty="0">
                <a:solidFill>
                  <a:srgbClr val="424242"/>
                </a:solidFill>
                <a:latin typeface="Lato"/>
                <a:ea typeface="Lato"/>
                <a:cs typeface="Lato"/>
              </a:rPr>
              <a:t> Services </a:t>
            </a:r>
            <a:r>
              <a:rPr sz="900" b="0" i="0" u="none" dirty="0" err="1">
                <a:solidFill>
                  <a:srgbClr val="424242"/>
                </a:solidFill>
                <a:latin typeface="Lato"/>
                <a:ea typeface="Lato"/>
                <a:cs typeface="Lato"/>
              </a:rPr>
              <a:t>einer</a:t>
            </a:r>
            <a:r>
              <a:rPr sz="900" b="0" i="0" u="none" dirty="0">
                <a:solidFill>
                  <a:srgbClr val="424242"/>
                </a:solidFill>
                <a:latin typeface="Lato"/>
                <a:ea typeface="Lato"/>
                <a:cs typeface="Lato"/>
              </a:rPr>
              <a:t> GND-Agentur?</a:t>
            </a:r>
            <a:endParaRPr lang="de-DE" sz="900" b="0" i="0" u="none" dirty="0">
              <a:solidFill>
                <a:srgbClr val="424242"/>
              </a:solidFill>
              <a:latin typeface="Lato"/>
              <a:ea typeface="Lato"/>
              <a:cs typeface="Lato"/>
            </a:endParaRPr>
          </a:p>
          <a:p>
            <a:pPr>
              <a:defRPr/>
            </a:pPr>
            <a:r>
              <a:rPr lang="de-DE" sz="900" b="0" i="0" u="none" dirty="0">
                <a:solidFill>
                  <a:srgbClr val="424242"/>
                </a:solidFill>
                <a:latin typeface="Lato"/>
                <a:ea typeface="Lato"/>
                <a:cs typeface="Lato"/>
              </a:rPr>
              <a:t>Doku im Wiki </a:t>
            </a:r>
            <a:endParaRPr sz="900" b="0" i="0" u="none" dirty="0">
              <a:solidFill>
                <a:srgbClr val="424242"/>
              </a:solidFill>
              <a:latin typeface="Lato"/>
              <a:ea typeface="Lato"/>
              <a:cs typeface="Lato"/>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DE" dirty="0"/>
              <a:t>Das Webinar verfügt über eine Funktionsleiste (ein-ausklappbar)</a:t>
            </a:r>
          </a:p>
          <a:p>
            <a:pPr marL="228600" indent="-228600">
              <a:buAutoNum type="arabicPeriod"/>
            </a:pPr>
            <a:r>
              <a:rPr lang="de-DE" dirty="0"/>
              <a:t>Ihr </a:t>
            </a:r>
            <a:r>
              <a:rPr lang="de-DE" dirty="0" smtClean="0"/>
              <a:t>Mikro </a:t>
            </a:r>
            <a:r>
              <a:rPr lang="de-DE" dirty="0"/>
              <a:t>ist stumm geschaltet und </a:t>
            </a:r>
            <a:r>
              <a:rPr lang="de-DE" dirty="0" smtClean="0"/>
              <a:t>die Webcam </a:t>
            </a:r>
            <a:r>
              <a:rPr lang="de-DE" dirty="0"/>
              <a:t>ist aus</a:t>
            </a:r>
          </a:p>
          <a:p>
            <a:pPr marL="228600" indent="-228600">
              <a:buAutoNum type="arabicPeriod"/>
            </a:pPr>
            <a:r>
              <a:rPr lang="de-DE" dirty="0"/>
              <a:t>Es gibt unter anderem ein Ausklappfenster Audio und Fragen. </a:t>
            </a:r>
          </a:p>
          <a:p>
            <a:pPr marL="685800" marR="0" lvl="1" indent="-228600" algn="l" defTabSz="914400" eaLnBrk="1" fontAlgn="auto" latinLnBrk="0" hangingPunct="1">
              <a:lnSpc>
                <a:spcPct val="100000"/>
              </a:lnSpc>
              <a:spcBef>
                <a:spcPts val="0"/>
              </a:spcBef>
              <a:spcAft>
                <a:spcPts val="0"/>
              </a:spcAft>
              <a:buClrTx/>
              <a:buSzTx/>
              <a:buFontTx/>
              <a:buAutoNum type="arabicPeriod"/>
              <a:tabLst/>
              <a:defRPr/>
            </a:pPr>
            <a:r>
              <a:rPr lang="de-DE" dirty="0"/>
              <a:t>Sie stellen die Fragen im Chat direkt an einen </a:t>
            </a:r>
            <a:r>
              <a:rPr lang="de-DE" dirty="0" smtClean="0"/>
              <a:t>Mitorganisator</a:t>
            </a:r>
            <a:r>
              <a:rPr lang="de-DE" dirty="0"/>
              <a:t>. </a:t>
            </a:r>
            <a:r>
              <a:rPr lang="de-DE" sz="1200" b="0" i="0" dirty="0">
                <a:solidFill>
                  <a:schemeClr val="tx1"/>
                </a:solidFill>
                <a:effectLst/>
                <a:latin typeface="+mn-lt"/>
                <a:ea typeface="+mn-ea"/>
                <a:cs typeface="+mn-cs"/>
              </a:rPr>
              <a:t>Aufgrund von Zeitmangel behalten wir uns </a:t>
            </a:r>
            <a:r>
              <a:rPr lang="de-DE" sz="1200" b="0" i="0" dirty="0" smtClean="0">
                <a:solidFill>
                  <a:schemeClr val="tx1"/>
                </a:solidFill>
                <a:effectLst/>
                <a:latin typeface="+mn-lt"/>
                <a:ea typeface="+mn-ea"/>
                <a:cs typeface="+mn-cs"/>
              </a:rPr>
              <a:t>vor, </a:t>
            </a:r>
            <a:r>
              <a:rPr lang="de-DE" sz="1200" b="0" i="0" dirty="0">
                <a:solidFill>
                  <a:schemeClr val="tx1"/>
                </a:solidFill>
                <a:effectLst/>
                <a:latin typeface="+mn-lt"/>
                <a:ea typeface="+mn-ea"/>
                <a:cs typeface="+mn-cs"/>
              </a:rPr>
              <a:t>nur eine Auswahl an Fragen direkt live ans Plenum zu stellen. Die restlichen werden in einem FAQ gesammelt und im Nachgang beantwortet und online zusammen mit den Folien sowie weiterem Begleitmaterial im </a:t>
            </a:r>
            <a:r>
              <a:rPr lang="de-DE" sz="1200" b="0" i="0" dirty="0" err="1" smtClean="0">
                <a:solidFill>
                  <a:schemeClr val="tx1"/>
                </a:solidFill>
                <a:effectLst/>
                <a:latin typeface="+mn-lt"/>
                <a:ea typeface="+mn-ea"/>
                <a:cs typeface="+mn-cs"/>
              </a:rPr>
              <a:t>GNDCon</a:t>
            </a:r>
            <a:r>
              <a:rPr lang="de-DE" sz="1200" b="0" i="0" dirty="0" smtClean="0">
                <a:solidFill>
                  <a:schemeClr val="tx1"/>
                </a:solidFill>
                <a:effectLst/>
                <a:latin typeface="+mn-lt"/>
                <a:ea typeface="+mn-ea"/>
                <a:cs typeface="+mn-cs"/>
              </a:rPr>
              <a:t>-Wiki </a:t>
            </a:r>
            <a:r>
              <a:rPr lang="de-DE" sz="1200" b="0" i="0" dirty="0">
                <a:solidFill>
                  <a:schemeClr val="tx1"/>
                </a:solidFill>
                <a:effectLst/>
                <a:latin typeface="+mn-lt"/>
                <a:ea typeface="+mn-ea"/>
                <a:cs typeface="+mn-cs"/>
              </a:rPr>
              <a:t>bereitgestellt. Gerne kann man sich mit Fragen auch direkt an uns per Mail wenden. Bei Rückfragen innerhalb der Session kann es sein, dass wir sie um </a:t>
            </a:r>
            <a:r>
              <a:rPr lang="de-DE" dirty="0"/>
              <a:t>Voice-Action bitten. Dazu schalten Sie bitte ihr </a:t>
            </a:r>
            <a:r>
              <a:rPr lang="de-DE" dirty="0" smtClean="0"/>
              <a:t>Mikro </a:t>
            </a:r>
            <a:r>
              <a:rPr lang="de-DE" dirty="0"/>
              <a:t>frei. </a:t>
            </a:r>
          </a:p>
          <a:p>
            <a:pPr marL="685800" marR="0" lvl="1" indent="-228600" algn="l" defTabSz="914400" eaLnBrk="1" fontAlgn="auto" latinLnBrk="0" hangingPunct="1">
              <a:lnSpc>
                <a:spcPct val="100000"/>
              </a:lnSpc>
              <a:spcBef>
                <a:spcPts val="0"/>
              </a:spcBef>
              <a:spcAft>
                <a:spcPts val="0"/>
              </a:spcAft>
              <a:buClrTx/>
              <a:buSzTx/>
              <a:buFontTx/>
              <a:buAutoNum type="arabicPeriod"/>
              <a:tabLst/>
              <a:defRPr/>
            </a:pPr>
            <a:r>
              <a:rPr lang="de-DE" dirty="0"/>
              <a:t>Sie können ins Dokument reinzoomen</a:t>
            </a:r>
          </a:p>
          <a:p>
            <a:pPr marL="0" marR="0" lvl="0" indent="0" algn="l" defTabSz="914400" eaLnBrk="1" fontAlgn="auto" latinLnBrk="0" hangingPunct="1">
              <a:lnSpc>
                <a:spcPct val="100000"/>
              </a:lnSpc>
              <a:spcBef>
                <a:spcPts val="0"/>
              </a:spcBef>
              <a:spcAft>
                <a:spcPts val="0"/>
              </a:spcAft>
              <a:buClrTx/>
              <a:buSzTx/>
              <a:buFontTx/>
              <a:buNone/>
              <a:tabLst/>
              <a:defRPr/>
            </a:pPr>
            <a:r>
              <a:rPr lang="de-DE" dirty="0"/>
              <a:t>Und nun zur Crew //NEXT</a:t>
            </a:r>
          </a:p>
          <a:p>
            <a:pPr marL="228600" indent="-228600">
              <a:buAutoNum type="arabicPeriod"/>
            </a:pPr>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5</a:t>
            </a:fld>
            <a:endParaRPr lang="de-DE"/>
          </a:p>
        </p:txBody>
      </p:sp>
    </p:spTree>
    <p:extLst>
      <p:ext uri="{BB962C8B-B14F-4D97-AF65-F5344CB8AC3E}">
        <p14:creationId xmlns:p14="http://schemas.microsoft.com/office/powerpoint/2010/main" val="810043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dirty="0"/>
              <a:t>Das war für Sie Teil 1 unserer Schnittstellen-Session zwischen </a:t>
            </a:r>
            <a:r>
              <a:rPr lang="de-DE" dirty="0" smtClean="0"/>
              <a:t>GLAM </a:t>
            </a:r>
            <a:r>
              <a:rPr lang="de-DE" dirty="0"/>
              <a:t>und GND. Wir machen jetzt eine 30 min Pause und freuen </a:t>
            </a:r>
            <a:r>
              <a:rPr lang="de-DE" dirty="0" smtClean="0"/>
              <a:t>uns, </a:t>
            </a:r>
            <a:r>
              <a:rPr lang="de-DE" dirty="0"/>
              <a:t>Sie in der umgedrehten Konstellation wieder zum Teil 2 begrüßen zu dürfen.</a:t>
            </a:r>
          </a:p>
          <a:p>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121F4BC-1100-4B0E-BC1B-90E2408254AF}"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42</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655448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Chat (Antworten: Jens und Martha; Einbringen ins Plenum: Jens)</a:t>
            </a:r>
          </a:p>
          <a:p>
            <a:r>
              <a:rPr lang="de-DE" dirty="0"/>
              <a:t>Umfrage (Patrick)</a:t>
            </a:r>
          </a:p>
          <a:p>
            <a:r>
              <a:rPr lang="de-DE" dirty="0"/>
              <a:t>Präsentation (Johannes)</a:t>
            </a:r>
          </a:p>
          <a:p>
            <a:endParaRPr lang="de-DE" dirty="0"/>
          </a:p>
          <a:p>
            <a:r>
              <a:rPr lang="de-DE" dirty="0"/>
              <a:t>Begrüßung und Vorstellung (Martha)</a:t>
            </a:r>
          </a:p>
          <a:p>
            <a:r>
              <a:rPr lang="de-DE" dirty="0"/>
              <a:t>Techn. Einweisung (Jens)</a:t>
            </a:r>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44</a:t>
            </a:fld>
            <a:endParaRPr lang="de-DE"/>
          </a:p>
        </p:txBody>
      </p:sp>
    </p:spTree>
    <p:extLst>
      <p:ext uri="{BB962C8B-B14F-4D97-AF65-F5344CB8AC3E}">
        <p14:creationId xmlns:p14="http://schemas.microsoft.com/office/powerpoint/2010/main" val="3307065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zeichnen die Veranstaltung auf. Jeglicher </a:t>
            </a:r>
            <a:r>
              <a:rPr lang="de-DE" dirty="0" smtClean="0"/>
              <a:t>Beitrag, </a:t>
            </a:r>
            <a:r>
              <a:rPr lang="de-DE" dirty="0"/>
              <a:t>ob im Chat oder per Sprachfreigabe, wird mitgeschnitten. //NEXT</a:t>
            </a:r>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6</a:t>
            </a:fld>
            <a:endParaRPr lang="de-DE"/>
          </a:p>
        </p:txBody>
      </p:sp>
    </p:spTree>
    <p:extLst>
      <p:ext uri="{BB962C8B-B14F-4D97-AF65-F5344CB8AC3E}">
        <p14:creationId xmlns:p14="http://schemas.microsoft.com/office/powerpoint/2010/main" val="398674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dirty="0"/>
              <a:t>(</a:t>
            </a:r>
            <a:r>
              <a:rPr lang="de-DE" dirty="0" smtClean="0"/>
              <a:t>JOHANNES)</a:t>
            </a:r>
            <a:endParaRPr lang="de-DE" dirty="0"/>
          </a:p>
          <a:p>
            <a:pPr marL="0" marR="0" lvl="0" indent="0" algn="l" defTabSz="914400" eaLnBrk="1" fontAlgn="auto" latinLnBrk="0" hangingPunct="1">
              <a:lnSpc>
                <a:spcPct val="100000"/>
              </a:lnSpc>
              <a:spcBef>
                <a:spcPts val="0"/>
              </a:spcBef>
              <a:spcAft>
                <a:spcPts val="0"/>
              </a:spcAft>
              <a:buClrTx/>
              <a:buSzTx/>
              <a:buFontTx/>
              <a:buNone/>
              <a:tabLst/>
              <a:defRPr/>
            </a:pPr>
            <a:r>
              <a:rPr lang="de-DE" dirty="0"/>
              <a:t>„Neue Schnittstellen zwischen GLAM und GND“ </a:t>
            </a:r>
          </a:p>
          <a:p>
            <a:pPr marL="0" marR="0" lvl="0" indent="0" algn="l" defTabSz="914400" eaLnBrk="1" fontAlgn="auto" latinLnBrk="0" hangingPunct="1">
              <a:lnSpc>
                <a:spcPct val="100000"/>
              </a:lnSpc>
              <a:spcBef>
                <a:spcPts val="0"/>
              </a:spcBef>
              <a:spcAft>
                <a:spcPts val="0"/>
              </a:spcAft>
              <a:buClrTx/>
              <a:buSzTx/>
              <a:buFontTx/>
              <a:buNone/>
              <a:tabLst/>
              <a:defRPr/>
            </a:pPr>
            <a:r>
              <a:rPr lang="de-DE" dirty="0" smtClean="0"/>
              <a:t>Jens </a:t>
            </a:r>
            <a:r>
              <a:rPr lang="de-DE" dirty="0"/>
              <a:t>Lill: </a:t>
            </a:r>
            <a:r>
              <a:rPr lang="de-DE" sz="1200" b="0" i="0" dirty="0">
                <a:solidFill>
                  <a:schemeClr val="tx1"/>
                </a:solidFill>
                <a:effectLst/>
                <a:latin typeface="+mn-lt"/>
                <a:ea typeface="+mn-ea"/>
                <a:cs typeface="+mn-cs"/>
              </a:rPr>
              <a:t>ist Diplom-Bibliothekar mit Nebenfach Museumsdokumentation. Er arbeitete zunächst als Dokumentar in der Videosammlung der </a:t>
            </a:r>
            <a:r>
              <a:rPr lang="de-DE" sz="1200" b="0" i="0" dirty="0" err="1">
                <a:solidFill>
                  <a:schemeClr val="tx1"/>
                </a:solidFill>
                <a:effectLst/>
                <a:latin typeface="+mn-lt"/>
                <a:ea typeface="+mn-ea"/>
                <a:cs typeface="+mn-cs"/>
              </a:rPr>
              <a:t>ZKM|Mediathek</a:t>
            </a:r>
            <a:r>
              <a:rPr lang="de-DE" sz="1200" b="0" i="0" dirty="0">
                <a:solidFill>
                  <a:schemeClr val="tx1"/>
                </a:solidFill>
                <a:effectLst/>
                <a:latin typeface="+mn-lt"/>
                <a:ea typeface="+mn-ea"/>
                <a:cs typeface="+mn-cs"/>
              </a:rPr>
              <a:t> in Karlsruhe, bevor es ihn 2006 ins </a:t>
            </a:r>
            <a:r>
              <a:rPr lang="de-DE" sz="1200" b="0" i="0" dirty="0" err="1">
                <a:solidFill>
                  <a:schemeClr val="tx1"/>
                </a:solidFill>
                <a:effectLst/>
                <a:latin typeface="+mn-lt"/>
                <a:ea typeface="+mn-ea"/>
                <a:cs typeface="+mn-cs"/>
              </a:rPr>
              <a:t>MusIS</a:t>
            </a:r>
            <a:r>
              <a:rPr lang="de-DE" sz="1200" b="0" i="0" dirty="0">
                <a:solidFill>
                  <a:schemeClr val="tx1"/>
                </a:solidFill>
                <a:effectLst/>
                <a:latin typeface="+mn-lt"/>
                <a:ea typeface="+mn-ea"/>
                <a:cs typeface="+mn-cs"/>
              </a:rPr>
              <a:t>-Team am Bibliotheksservice-Zentrum Baden-Württemberg (BSZ) in Konstanz zog. Neben der dokumentarischen Betreuung und Beratung von Museen bei deren Objekterfassung war u.a. die Erstellung und Pflege von Thesauri für die Objektdokumentation, auch mit SWD/GND-</a:t>
            </a:r>
            <a:r>
              <a:rPr lang="de-DE" sz="1200" b="0" i="0" dirty="0" err="1">
                <a:solidFill>
                  <a:schemeClr val="tx1"/>
                </a:solidFill>
                <a:effectLst/>
                <a:latin typeface="+mn-lt"/>
                <a:ea typeface="+mn-ea"/>
                <a:cs typeface="+mn-cs"/>
              </a:rPr>
              <a:t>Referenzierung</a:t>
            </a:r>
            <a:r>
              <a:rPr lang="de-DE" sz="1200" b="0" i="0" dirty="0">
                <a:solidFill>
                  <a:schemeClr val="tx1"/>
                </a:solidFill>
                <a:effectLst/>
                <a:latin typeface="+mn-lt"/>
                <a:ea typeface="+mn-ea"/>
                <a:cs typeface="+mn-cs"/>
              </a:rPr>
              <a:t>, eine seiner Aufgaben. Seit Mai 2018 ist er im Rahmen des GND4C-Projekts für das Fallbeispiel Personen verantwortlich. Ein besonderes Anliegen ist es ihm, die Nutzung der GND-Webformulare in Kultureinrichtungen voranzubringen.</a:t>
            </a:r>
            <a:endParaRPr lang="de-DE" dirty="0"/>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eaLnBrk="1" fontAlgn="auto" latinLnBrk="0" hangingPunct="1">
              <a:lnSpc>
                <a:spcPct val="100000"/>
              </a:lnSpc>
              <a:spcBef>
                <a:spcPts val="0"/>
              </a:spcBef>
              <a:spcAft>
                <a:spcPts val="0"/>
              </a:spcAft>
              <a:buClrTx/>
              <a:buSzTx/>
              <a:buFontTx/>
              <a:buNone/>
              <a:tabLst/>
              <a:defRPr/>
            </a:pPr>
            <a:r>
              <a:rPr lang="de-DE" dirty="0"/>
              <a:t>Martha Rosenkötter: </a:t>
            </a:r>
            <a:r>
              <a:rPr lang="de-DE" sz="1200" b="0" i="0" dirty="0">
                <a:solidFill>
                  <a:schemeClr val="tx1"/>
                </a:solidFill>
                <a:effectLst/>
                <a:latin typeface="+mn-lt"/>
                <a:ea typeface="+mn-ea"/>
                <a:cs typeface="+mn-cs"/>
              </a:rPr>
              <a:t>ist Kunsthistorikerin und Bibliotheks- und Informationswissenschaftlerin und war zuletzt im Deutschen Dokumentationszentrum für Kunstgeschichte - Bildarchiv Foto Marburg für die Datenpflege und den Ausbau fachspezifischer Terminologien und deren Anbindung an Normdaten verantwortlich. Seit August 2018 ist Sie innerhalb des GND4C-Teams für das Fallbeispiel der Bauwerke zuständig und arbeitet im kürzlich gegründeten Expertenteam Bauwerke an der Weiterentwicklung und Anpassung der Bauwerks-Entitäten an die neuen Bedürfnisse der Kultursparten insbesondere im Sektor Denkmalpflege und Bauforschung. </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b="0" i="0" dirty="0">
              <a:solidFill>
                <a:schemeClr val="tx1"/>
              </a:solidFill>
              <a:effectLst/>
              <a:latin typeface="+mn-lt"/>
              <a:ea typeface="+mn-ea"/>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dirty="0"/>
              <a:t>Patrick </a:t>
            </a:r>
            <a:r>
              <a:rPr lang="de-DE" dirty="0" err="1"/>
              <a:t>Leiske</a:t>
            </a:r>
            <a:r>
              <a:rPr lang="de-DE" dirty="0"/>
              <a:t>: </a:t>
            </a:r>
            <a:r>
              <a:rPr lang="de-DE" sz="1200" b="0" i="0" dirty="0">
                <a:solidFill>
                  <a:schemeClr val="tx1"/>
                </a:solidFill>
                <a:effectLst/>
                <a:latin typeface="+mn-lt"/>
                <a:ea typeface="+mn-ea"/>
                <a:cs typeface="+mn-cs"/>
              </a:rPr>
              <a:t>promovierte an der Uni Heidelberg in mittelalterlicher Geschichte. Nachdem er zunächst im musealen Umfeld tätig war, ist er seit 2020 am Landesarchiv Baden-Württemberg für übergreifende Informationssysteme und </a:t>
            </a:r>
            <a:r>
              <a:rPr lang="de-DE" sz="1200" b="0" i="0" dirty="0" err="1">
                <a:solidFill>
                  <a:schemeClr val="tx1"/>
                </a:solidFill>
                <a:effectLst/>
                <a:latin typeface="+mn-lt"/>
                <a:ea typeface="+mn-ea"/>
                <a:cs typeface="+mn-cs"/>
              </a:rPr>
              <a:t>Metadatenmangement</a:t>
            </a:r>
            <a:r>
              <a:rPr lang="de-DE" sz="1200" b="0" i="0" dirty="0">
                <a:solidFill>
                  <a:schemeClr val="tx1"/>
                </a:solidFill>
                <a:effectLst/>
                <a:latin typeface="+mn-lt"/>
                <a:ea typeface="+mn-ea"/>
                <a:cs typeface="+mn-cs"/>
              </a:rPr>
              <a:t> zuständig, was neben der Betreuung des Landeskunde-Informationssystems LEO-BW auch das Projekt GND4C mit einschließt.</a:t>
            </a:r>
            <a:endParaRPr lang="de-DE" dirty="0"/>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eaLnBrk="1" fontAlgn="auto" latinLnBrk="0" hangingPunct="1">
              <a:lnSpc>
                <a:spcPct val="100000"/>
              </a:lnSpc>
              <a:spcBef>
                <a:spcPts val="0"/>
              </a:spcBef>
              <a:spcAft>
                <a:spcPts val="0"/>
              </a:spcAft>
              <a:buClrTx/>
              <a:buSzTx/>
              <a:buFontTx/>
              <a:buNone/>
              <a:tabLst/>
              <a:defRPr/>
            </a:pPr>
            <a:r>
              <a:rPr lang="de-DE" dirty="0"/>
              <a:t>Johannes Bracht: </a:t>
            </a:r>
            <a:r>
              <a:rPr lang="de-DE" sz="1200" b="0" i="0" dirty="0">
                <a:solidFill>
                  <a:schemeClr val="tx1"/>
                </a:solidFill>
                <a:effectLst/>
                <a:latin typeface="+mn-lt"/>
                <a:ea typeface="+mn-ea"/>
                <a:cs typeface="+mn-cs"/>
              </a:rPr>
              <a:t>ist promovierter Historiker. Er arbeitete in Forschung und Lehre, in der museologischen Dokumentation, zuletzt in einem Projekt zum </a:t>
            </a:r>
            <a:r>
              <a:rPr lang="de-DE" sz="1200" b="0" i="0" dirty="0" err="1">
                <a:solidFill>
                  <a:schemeClr val="tx1"/>
                </a:solidFill>
                <a:effectLst/>
                <a:latin typeface="+mn-lt"/>
                <a:ea typeface="+mn-ea"/>
                <a:cs typeface="+mn-cs"/>
              </a:rPr>
              <a:t>Forschungsdatemanagement</a:t>
            </a:r>
            <a:r>
              <a:rPr lang="de-DE" sz="1200" b="0" i="0" dirty="0">
                <a:solidFill>
                  <a:schemeClr val="tx1"/>
                </a:solidFill>
                <a:effectLst/>
                <a:latin typeface="+mn-lt"/>
                <a:ea typeface="+mn-ea"/>
                <a:cs typeface="+mn-cs"/>
              </a:rPr>
              <a:t> und ist seit 2019 beim </a:t>
            </a:r>
            <a:r>
              <a:rPr lang="de-DE" sz="1200" b="0" i="0" dirty="0" err="1">
                <a:solidFill>
                  <a:schemeClr val="tx1"/>
                </a:solidFill>
                <a:effectLst/>
                <a:latin typeface="+mn-lt"/>
                <a:ea typeface="+mn-ea"/>
                <a:cs typeface="+mn-cs"/>
              </a:rPr>
              <a:t>digiCULT</a:t>
            </a:r>
            <a:r>
              <a:rPr lang="de-DE" sz="1200" b="0" i="0" dirty="0">
                <a:solidFill>
                  <a:schemeClr val="tx1"/>
                </a:solidFill>
                <a:effectLst/>
                <a:latin typeface="+mn-lt"/>
                <a:ea typeface="+mn-ea"/>
                <a:cs typeface="+mn-cs"/>
              </a:rPr>
              <a:t>-Verbund in Kiel </a:t>
            </a:r>
            <a:r>
              <a:rPr lang="de-DE" sz="1200" b="0" i="0" dirty="0" err="1">
                <a:solidFill>
                  <a:schemeClr val="tx1"/>
                </a:solidFill>
                <a:effectLst/>
                <a:latin typeface="+mn-lt"/>
                <a:ea typeface="+mn-ea"/>
                <a:cs typeface="+mn-cs"/>
              </a:rPr>
              <a:t>tätäg</a:t>
            </a:r>
            <a:r>
              <a:rPr lang="de-DE" sz="1200" b="0" i="0" dirty="0">
                <a:solidFill>
                  <a:schemeClr val="tx1"/>
                </a:solidFill>
                <a:effectLst/>
                <a:latin typeface="+mn-lt"/>
                <a:ea typeface="+mn-ea"/>
                <a:cs typeface="+mn-cs"/>
              </a:rPr>
              <a:t>. Dort ist er schwerpunktmäßig in der Dokumentation, Datenmigration und im Projekt GND4C beschäftigt.</a:t>
            </a:r>
            <a:endParaRPr lang="de-DE" dirty="0"/>
          </a:p>
          <a:p>
            <a:pPr marL="0" marR="0" lvl="0" indent="0" algn="l" defTabSz="91440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eaLnBrk="1" fontAlgn="auto" latinLnBrk="0" hangingPunct="1">
              <a:lnSpc>
                <a:spcPct val="100000"/>
              </a:lnSpc>
              <a:spcBef>
                <a:spcPts val="0"/>
              </a:spcBef>
              <a:spcAft>
                <a:spcPts val="0"/>
              </a:spcAft>
              <a:buClrTx/>
              <a:buSzTx/>
              <a:buFontTx/>
              <a:buNone/>
              <a:tabLst/>
              <a:defRPr/>
            </a:pPr>
            <a:r>
              <a:rPr lang="de-DE" dirty="0"/>
              <a:t>Wir beginnen nun mit Teil 1: Die GND-Agentur als Mittler. Heute Nachmittag um 13:00 fahren wir mit Teil 2: fort. //NEXT</a:t>
            </a:r>
          </a:p>
          <a:p>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7</a:t>
            </a:fld>
            <a:endParaRPr lang="de-DE"/>
          </a:p>
        </p:txBody>
      </p:sp>
    </p:spTree>
    <p:extLst>
      <p:ext uri="{BB962C8B-B14F-4D97-AF65-F5344CB8AC3E}">
        <p14:creationId xmlns:p14="http://schemas.microsoft.com/office/powerpoint/2010/main" val="1372309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(JENS)</a:t>
            </a:r>
          </a:p>
          <a:p>
            <a:r>
              <a:rPr lang="de-DE" dirty="0"/>
              <a:t>Agenda vorstellen: </a:t>
            </a:r>
          </a:p>
          <a:p>
            <a:r>
              <a:rPr lang="de-DE" dirty="0"/>
              <a:t>Nun haben Sie auch schon einen Teil unserer Agenda bereits durchgestanden. Wir Fahren gleich mit Teil 1 fort….</a:t>
            </a:r>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8</a:t>
            </a:fld>
            <a:endParaRPr lang="de-DE"/>
          </a:p>
        </p:txBody>
      </p:sp>
    </p:spTree>
    <p:extLst>
      <p:ext uri="{BB962C8B-B14F-4D97-AF65-F5344CB8AC3E}">
        <p14:creationId xmlns:p14="http://schemas.microsoft.com/office/powerpoint/2010/main" val="2007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lvl="0"/>
            <a:r>
              <a:rPr lang="de-DE" sz="1200" dirty="0" smtClean="0">
                <a:solidFill>
                  <a:schemeClr val="tx1"/>
                </a:solidFill>
                <a:effectLst/>
                <a:latin typeface="+mn-lt"/>
                <a:ea typeface="+mn-ea"/>
                <a:cs typeface="+mn-cs"/>
              </a:rPr>
              <a:t>Klärung verschiedener Fragestellungen anhand von 3 Schaubildern:</a:t>
            </a:r>
          </a:p>
          <a:p>
            <a:pPr marL="628650" lvl="1" indent="-171450">
              <a:buFont typeface="Arial" panose="020B0604020202020204" pitchFamily="34" charset="0"/>
              <a:buChar char="•"/>
            </a:pPr>
            <a:r>
              <a:rPr lang="de-DE" sz="1200" dirty="0" smtClean="0">
                <a:solidFill>
                  <a:schemeClr val="tx1"/>
                </a:solidFill>
                <a:effectLst/>
                <a:latin typeface="+mn-lt"/>
                <a:ea typeface="+mn-ea"/>
                <a:cs typeface="+mn-cs"/>
              </a:rPr>
              <a:t>Was ist eigentlich eine GND-Agentur? Welche Agenturen gibt es bereits?</a:t>
            </a:r>
          </a:p>
          <a:p>
            <a:pPr marL="628650" lvl="1" indent="-171450">
              <a:buFont typeface="Arial" panose="020B0604020202020204" pitchFamily="34" charset="0"/>
              <a:buChar char="•"/>
            </a:pPr>
            <a:r>
              <a:rPr lang="de-DE" sz="1200" dirty="0" smtClean="0">
                <a:solidFill>
                  <a:schemeClr val="tx1"/>
                </a:solidFill>
                <a:effectLst/>
                <a:latin typeface="+mn-lt"/>
                <a:ea typeface="+mn-ea"/>
                <a:cs typeface="+mn-cs"/>
              </a:rPr>
              <a:t>Wie wird man Agentur und welche Gründe kann es dafür geben?</a:t>
            </a:r>
          </a:p>
          <a:p>
            <a:pPr marL="628650" lvl="1" indent="-171450">
              <a:buFont typeface="Arial" panose="020B0604020202020204" pitchFamily="34" charset="0"/>
              <a:buChar char="•"/>
            </a:pPr>
            <a:r>
              <a:rPr lang="de-DE" sz="1200" dirty="0" smtClean="0">
                <a:solidFill>
                  <a:schemeClr val="tx1"/>
                </a:solidFill>
                <a:effectLst/>
                <a:latin typeface="+mn-lt"/>
                <a:ea typeface="+mn-ea"/>
                <a:cs typeface="+mn-cs"/>
              </a:rPr>
              <a:t>Was bedeutet es Agentur zu sein? Welche Erwartungen sind daran geknüpft? Welche Aufgaben, Rechte und Pflichten hat man als Agentur?</a:t>
            </a:r>
            <a:endParaRPr lang="de-DE" sz="1200" dirty="0">
              <a:solidFill>
                <a:schemeClr val="tx1"/>
              </a:solidFill>
              <a:effectLst/>
              <a:latin typeface="+mn-lt"/>
              <a:ea typeface="+mn-ea"/>
              <a:cs typeface="+mn-cs"/>
            </a:endParaRPr>
          </a:p>
          <a:p>
            <a:pPr marL="0" lvl="0" indent="0">
              <a:buFont typeface="Arial" panose="020B0604020202020204" pitchFamily="34" charset="0"/>
              <a:buNone/>
            </a:pPr>
            <a:endParaRPr lang="de-DE" sz="1200" dirty="0">
              <a:solidFill>
                <a:schemeClr val="tx1"/>
              </a:solidFill>
              <a:effectLst/>
              <a:latin typeface="+mn-lt"/>
              <a:ea typeface="+mn-ea"/>
              <a:cs typeface="+mn-cs"/>
            </a:endParaRP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dirty="0" smtClean="0">
                <a:solidFill>
                  <a:schemeClr val="tx1"/>
                </a:solidFill>
                <a:effectLst/>
                <a:latin typeface="+mn-lt"/>
                <a:ea typeface="+mn-ea"/>
                <a:cs typeface="+mn-cs"/>
              </a:rPr>
              <a:t>Einige Antworten darauf lassen sich auch in den Infoblättern nachlesen, die wir auf unserer </a:t>
            </a:r>
            <a:r>
              <a:rPr lang="de-DE" sz="1200" dirty="0" err="1" smtClean="0">
                <a:solidFill>
                  <a:schemeClr val="tx1"/>
                </a:solidFill>
                <a:effectLst/>
                <a:latin typeface="+mn-lt"/>
                <a:ea typeface="+mn-ea"/>
                <a:cs typeface="+mn-cs"/>
              </a:rPr>
              <a:t>MiniCon</a:t>
            </a:r>
            <a:r>
              <a:rPr lang="de-DE" sz="1200" dirty="0" smtClean="0">
                <a:solidFill>
                  <a:schemeClr val="tx1"/>
                </a:solidFill>
                <a:effectLst/>
                <a:latin typeface="+mn-lt"/>
                <a:ea typeface="+mn-ea"/>
                <a:cs typeface="+mn-cs"/>
              </a:rPr>
              <a:t>-Seite verlinkt haben. //NEXT</a:t>
            </a:r>
          </a:p>
          <a:p>
            <a:pPr marL="0" lvl="0" indent="0">
              <a:buFont typeface="Arial" panose="020B0604020202020204" pitchFamily="34" charset="0"/>
              <a:buNone/>
            </a:pPr>
            <a:endParaRPr lang="de-DE" sz="1200" dirty="0" smtClean="0">
              <a:solidFill>
                <a:schemeClr val="tx1"/>
              </a:solidFill>
              <a:effectLst/>
              <a:latin typeface="+mn-lt"/>
              <a:ea typeface="+mn-ea"/>
              <a:cs typeface="+mn-cs"/>
            </a:endParaRP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e-DE" sz="1200" dirty="0" smtClean="0">
                <a:solidFill>
                  <a:schemeClr val="tx1"/>
                </a:solidFill>
                <a:effectLst/>
                <a:latin typeface="+mn-lt"/>
                <a:ea typeface="+mn-ea"/>
                <a:cs typeface="+mn-cs"/>
              </a:rPr>
              <a:t>Was ist eigentlich eine GND-Agentur?</a:t>
            </a:r>
          </a:p>
          <a:p>
            <a:endParaRPr lang="de-DE" dirty="0" smtClean="0"/>
          </a:p>
          <a:p>
            <a:r>
              <a:rPr lang="de-DE" sz="1200" dirty="0" smtClean="0">
                <a:solidFill>
                  <a:schemeClr val="tx1"/>
                </a:solidFill>
                <a:effectLst/>
                <a:latin typeface="+mn-lt"/>
                <a:ea typeface="+mn-ea"/>
                <a:cs typeface="+mn-cs"/>
              </a:rPr>
              <a:t>Um das zu klären, muss man sich zunächst die bisherige Struktur der Bibliothekslandschaft</a:t>
            </a:r>
            <a:r>
              <a:rPr lang="de-DE" sz="1200" baseline="0" dirty="0" smtClean="0">
                <a:solidFill>
                  <a:schemeClr val="tx1"/>
                </a:solidFill>
                <a:effectLst/>
                <a:latin typeface="+mn-lt"/>
                <a:ea typeface="+mn-ea"/>
                <a:cs typeface="+mn-cs"/>
              </a:rPr>
              <a:t> bzw.</a:t>
            </a:r>
            <a:r>
              <a:rPr lang="de-DE" sz="1200" dirty="0" smtClean="0">
                <a:solidFill>
                  <a:schemeClr val="tx1"/>
                </a:solidFill>
                <a:effectLst/>
                <a:latin typeface="+mn-lt"/>
                <a:ea typeface="+mn-ea"/>
                <a:cs typeface="+mn-cs"/>
              </a:rPr>
              <a:t> den formalen Rahmen für die Organisation der GND in der GND-Kooperative vergegenwärtigen…und findet darin bereits Akteure wie die Verbundzentralen der Bibliotheksverbünde oder Fachredaktionen, die für einen bestimmten Kundenkreis koordinierende Tätigkeiten innerhalb der GND-Kooperative übernehmen:</a:t>
            </a:r>
          </a:p>
          <a:p>
            <a:pPr marL="628650" lvl="1" indent="-171450">
              <a:buFont typeface="Arial" panose="020B0604020202020204" pitchFamily="34" charset="0"/>
              <a:buChar char="•"/>
            </a:pPr>
            <a:r>
              <a:rPr lang="de-DE" sz="1200" dirty="0" smtClean="0">
                <a:solidFill>
                  <a:schemeClr val="tx1"/>
                </a:solidFill>
                <a:effectLst/>
                <a:latin typeface="+mn-lt"/>
                <a:ea typeface="+mn-ea"/>
                <a:cs typeface="+mn-cs"/>
              </a:rPr>
              <a:t>Kontaktstelle für aufkommende Fragen zur GND oder zu den Regelwerken</a:t>
            </a:r>
          </a:p>
          <a:p>
            <a:pPr marL="628650" lvl="1" indent="-171450">
              <a:buFont typeface="Arial" panose="020B0604020202020204" pitchFamily="34" charset="0"/>
              <a:buChar char="•"/>
            </a:pPr>
            <a:r>
              <a:rPr lang="de-DE" sz="1200" dirty="0" smtClean="0">
                <a:solidFill>
                  <a:schemeClr val="tx1"/>
                </a:solidFill>
                <a:effectLst/>
                <a:latin typeface="+mn-lt"/>
                <a:ea typeface="+mn-ea"/>
                <a:cs typeface="+mn-cs"/>
              </a:rPr>
              <a:t>Schulungsangebote</a:t>
            </a:r>
          </a:p>
          <a:p>
            <a:pPr marL="628650" lvl="1" indent="-171450">
              <a:buFont typeface="Arial" panose="020B0604020202020204" pitchFamily="34" charset="0"/>
              <a:buChar char="•"/>
            </a:pPr>
            <a:r>
              <a:rPr lang="de-DE" sz="1200" dirty="0" smtClean="0">
                <a:solidFill>
                  <a:schemeClr val="tx1"/>
                </a:solidFill>
                <a:effectLst/>
                <a:latin typeface="+mn-lt"/>
                <a:ea typeface="+mn-ea"/>
                <a:cs typeface="+mn-cs"/>
              </a:rPr>
              <a:t>Organisation von verteilten Redaktionen</a:t>
            </a:r>
          </a:p>
          <a:p>
            <a:pPr marL="628650" lvl="1" indent="-171450">
              <a:buFont typeface="Arial" panose="020B0604020202020204" pitchFamily="34" charset="0"/>
              <a:buChar char="•"/>
            </a:pPr>
            <a:r>
              <a:rPr lang="de-DE" sz="1200" dirty="0" smtClean="0">
                <a:solidFill>
                  <a:schemeClr val="tx1"/>
                </a:solidFill>
                <a:effectLst/>
                <a:latin typeface="+mn-lt"/>
                <a:ea typeface="+mn-ea"/>
                <a:cs typeface="+mn-cs"/>
              </a:rPr>
              <a:t>Oder auch Wünsche, Anforderungen aus dem Teilnehmerkreis in die entsprechenden Gremien einbringen sowie auch in diesen Gremien oder Arbeitsgruppen mitwirken</a:t>
            </a:r>
          </a:p>
          <a:p>
            <a:r>
              <a:rPr lang="de-DE" sz="1200" dirty="0" smtClean="0">
                <a:solidFill>
                  <a:schemeClr val="tx1"/>
                </a:solidFill>
                <a:effectLst/>
                <a:latin typeface="+mn-lt"/>
                <a:ea typeface="+mn-ea"/>
                <a:cs typeface="+mn-cs"/>
              </a:rPr>
              <a:t>Agenturen sind also Mittler für andere Einrichtungen, die an der GND mitarbeiten.</a:t>
            </a:r>
          </a:p>
          <a:p>
            <a:r>
              <a:rPr lang="de-DE" sz="1200" dirty="0" smtClean="0">
                <a:solidFill>
                  <a:schemeClr val="tx1"/>
                </a:solidFill>
                <a:effectLst/>
                <a:latin typeface="+mn-lt"/>
                <a:ea typeface="+mn-ea"/>
                <a:cs typeface="+mn-cs"/>
              </a:rPr>
              <a:t>In dieses Gefüge der GND-Kooperative gilt es nun auch die neuen Pilotagenturen zu integrieren – formal wie administrativ. Dazu sind intern im Rahmen des GND4C-Projekts in den vergangenen Monaten schon etliche Dokumente mit der Beschreibung von Prozessen, Geschäftsgängen, Abläufen und Checklisten entstanden oder werden noch entstehen, um die Vorgehensweise transparent darzustellen.</a:t>
            </a:r>
          </a:p>
          <a:p>
            <a:endParaRPr lang="de-DE" sz="1200" dirty="0" smtClean="0">
              <a:solidFill>
                <a:schemeClr val="tx1"/>
              </a:solidFill>
              <a:effectLst/>
              <a:latin typeface="+mn-lt"/>
              <a:ea typeface="+mn-ea"/>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dirty="0" smtClean="0">
                <a:solidFill>
                  <a:schemeClr val="tx1"/>
                </a:solidFill>
                <a:effectLst/>
                <a:latin typeface="+mn-lt"/>
                <a:ea typeface="+mn-ea"/>
                <a:cs typeface="+mn-cs"/>
              </a:rPr>
              <a:t>Bislang beruht Vieles auf informellem Wissen, das nun seitens der GND-Zentrale und GND4C dokumentiert wird und vorerst für den internen Gebrauch seine Umsetzung als Prozesslandkarte findet. Um weiter im Bild zu bleiben: Wir treten als Pilotagenturen die vorhandenen Pfade also etwas breiter, ebnen neue Wege, denen nachfolgende Agenturen leichtfüßiger folgen können und am Ende springt vielleicht so etwas wie eine Prozesslandkarte zur Agenturgenese mit zertifizierten Wanderwegen heraus – oder etwas plakativer der „Hitchhikers </a:t>
            </a:r>
            <a:r>
              <a:rPr lang="de-DE" sz="1200" dirty="0" err="1" smtClean="0">
                <a:solidFill>
                  <a:schemeClr val="tx1"/>
                </a:solidFill>
                <a:effectLst/>
                <a:latin typeface="+mn-lt"/>
                <a:ea typeface="+mn-ea"/>
                <a:cs typeface="+mn-cs"/>
              </a:rPr>
              <a:t>guide</a:t>
            </a:r>
            <a:r>
              <a:rPr lang="de-DE" sz="1200" dirty="0" smtClean="0">
                <a:solidFill>
                  <a:schemeClr val="tx1"/>
                </a:solidFill>
                <a:effectLst/>
                <a:latin typeface="+mn-lt"/>
                <a:ea typeface="+mn-ea"/>
                <a:cs typeface="+mn-cs"/>
              </a:rPr>
              <a:t> </a:t>
            </a:r>
            <a:r>
              <a:rPr lang="de-DE" sz="1200" dirty="0" err="1" smtClean="0">
                <a:solidFill>
                  <a:schemeClr val="tx1"/>
                </a:solidFill>
                <a:effectLst/>
                <a:latin typeface="+mn-lt"/>
                <a:ea typeface="+mn-ea"/>
                <a:cs typeface="+mn-cs"/>
              </a:rPr>
              <a:t>into</a:t>
            </a:r>
            <a:r>
              <a:rPr lang="de-DE" sz="1200" dirty="0" smtClean="0">
                <a:solidFill>
                  <a:schemeClr val="tx1"/>
                </a:solidFill>
                <a:effectLst/>
                <a:latin typeface="+mn-lt"/>
                <a:ea typeface="+mn-ea"/>
                <a:cs typeface="+mn-cs"/>
              </a:rPr>
              <a:t> GND“... ;-)</a:t>
            </a:r>
            <a:r>
              <a:rPr lang="de-DE" sz="1200" baseline="0" dirty="0" smtClean="0">
                <a:solidFill>
                  <a:schemeClr val="tx1"/>
                </a:solidFill>
                <a:effectLst/>
                <a:latin typeface="+mn-lt"/>
                <a:ea typeface="+mn-ea"/>
                <a:cs typeface="+mn-cs"/>
              </a:rPr>
              <a:t> //NEXT</a:t>
            </a:r>
            <a:endParaRPr lang="de-DE" sz="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pPr>
              <a:defRPr/>
            </a:pPr>
            <a:fld id="{5121F4BC-1100-4B0E-BC1B-90E2408254AF}" type="slidenum">
              <a:rPr lang="de-DE" smtClean="0"/>
              <a:t>10</a:t>
            </a:fld>
            <a:endParaRPr lang="de-DE"/>
          </a:p>
        </p:txBody>
      </p:sp>
    </p:spTree>
    <p:extLst>
      <p:ext uri="{BB962C8B-B14F-4D97-AF65-F5344CB8AC3E}">
        <p14:creationId xmlns:p14="http://schemas.microsoft.com/office/powerpoint/2010/main" val="3416086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4" name="Textfeld 1"/>
          <p:cNvSpPr>
            <a:spLocks noAdjustHandles="1"/>
          </p:cNvSpPr>
          <p:nvPr userDrawn="1"/>
        </p:nvSpPr>
        <p:spPr bwMode="auto">
          <a:xfrm>
            <a:off x="1267326" y="1138989"/>
            <a:ext cx="3529263" cy="689811"/>
          </a:xfrm>
          <a:prstGeom prst="rect">
            <a:avLst/>
          </a:prstGeom>
          <a:solidFill>
            <a:schemeClr val="bg1"/>
          </a:solidFill>
        </p:spPr>
        <p:txBody>
          <a:bodyPr wrap="square" rtlCol="0">
            <a:spAutoFit/>
          </a:bodyPr>
          <a:lstStyle/>
          <a:p>
            <a:pPr>
              <a:defRPr/>
            </a:pPr>
            <a:endParaRPr lang="de-DE"/>
          </a:p>
        </p:txBody>
      </p:sp>
      <p:pic>
        <p:nvPicPr>
          <p:cNvPr id="5" name="Grafik 3"/>
          <p:cNvPicPr>
            <a:picLocks noChangeAspect="1"/>
          </p:cNvPicPr>
          <p:nvPr userDrawn="1"/>
        </p:nvPicPr>
        <p:blipFill>
          <a:blip r:embed="rId2"/>
          <a:stretch/>
        </p:blipFill>
        <p:spPr bwMode="auto">
          <a:xfrm>
            <a:off x="-229849" y="0"/>
            <a:ext cx="2628275" cy="1971206"/>
          </a:xfrm>
          <a:prstGeom prst="rect">
            <a:avLst/>
          </a:prstGeom>
        </p:spPr>
      </p:pic>
      <p:sp>
        <p:nvSpPr>
          <p:cNvPr id="6" name="Titel 4"/>
          <p:cNvSpPr>
            <a:spLocks noGrp="1"/>
          </p:cNvSpPr>
          <p:nvPr>
            <p:ph type="title"/>
          </p:nvPr>
        </p:nvSpPr>
        <p:spPr bwMode="auto">
          <a:xfrm>
            <a:off x="2505206" y="564662"/>
            <a:ext cx="8580330" cy="574327"/>
          </a:xfrm>
          <a:prstGeom prst="rect">
            <a:avLst/>
          </a:prstGeom>
        </p:spPr>
        <p:txBody>
          <a:bodyPr/>
          <a:lstStyle>
            <a:lvl1pPr>
              <a:defRPr sz="4400" b="1"/>
            </a:lvl1pPr>
          </a:lstStyle>
          <a:p>
            <a:pPr>
              <a:defRPr/>
            </a:pPr>
            <a:r>
              <a:rPr lang="de-DE"/>
              <a:t>Mastertitelformat bearbeiten</a:t>
            </a:r>
            <a:endParaRPr/>
          </a:p>
        </p:txBody>
      </p:sp>
      <p:sp>
        <p:nvSpPr>
          <p:cNvPr id="7" name="Textplatzhalter 8"/>
          <p:cNvSpPr>
            <a:spLocks noGrp="1"/>
          </p:cNvSpPr>
          <p:nvPr>
            <p:ph type="body" sz="quarter" idx="10"/>
          </p:nvPr>
        </p:nvSpPr>
        <p:spPr bwMode="auto">
          <a:xfrm>
            <a:off x="2505074" y="1577976"/>
            <a:ext cx="8580438" cy="4484622"/>
          </a:xfrm>
          <a:prstGeom prst="rect">
            <a:avLst/>
          </a:prstGeom>
        </p:spPr>
        <p:txBody>
          <a:bodyPr/>
          <a:lstStyle>
            <a:lvl1pPr>
              <a:defRPr sz="3600"/>
            </a:lvl1pPr>
            <a:lvl2pPr>
              <a:defRPr sz="2800"/>
            </a:lvl2pPr>
            <a:lvl3pPr>
              <a:defRPr sz="2800"/>
            </a:lvl3pPr>
            <a:lvl4pPr>
              <a:defRPr sz="2800"/>
            </a:lvl4pPr>
            <a:lvl5pPr>
              <a:defRPr sz="28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Textplatzhalter 12"/>
          <p:cNvSpPr>
            <a:spLocks noGrp="1"/>
          </p:cNvSpPr>
          <p:nvPr>
            <p:ph type="body" sz="quarter" idx="11" hasCustomPrompt="1"/>
          </p:nvPr>
        </p:nvSpPr>
        <p:spPr bwMode="auto">
          <a:xfrm>
            <a:off x="10678417" y="6345042"/>
            <a:ext cx="814190" cy="313085"/>
          </a:xfrm>
          <a:prstGeom prst="rect">
            <a:avLst/>
          </a:prstGeom>
        </p:spPr>
        <p:txBody>
          <a:bodyPr/>
          <a:lstStyle>
            <a:lvl1pPr marL="0" indent="0">
              <a:buNone/>
              <a:defRPr sz="1200"/>
            </a:lvl1pPr>
            <a:lvl2pPr marL="457200" indent="0">
              <a:buNone/>
              <a:defRPr/>
            </a:lvl2pPr>
          </a:lstStyle>
          <a:p>
            <a:pPr lvl="0">
              <a:defRPr/>
            </a:pPr>
            <a:fld id="{52A83D21-82F6-4F7E-AAA0-9CB772516B5C}" type="slidenum">
              <a:rPr lang="de-DE"/>
              <a:t>​</a:t>
            </a:fld>
            <a:r>
              <a:rPr lang="de-DE"/>
              <a:t>.</a:t>
            </a:r>
            <a:endParaRPr/>
          </a:p>
        </p:txBody>
      </p:sp>
      <p:sp>
        <p:nvSpPr>
          <p:cNvPr id="9" name="Textfeld 13"/>
          <p:cNvSpPr>
            <a:spLocks noAdjustHandles="1"/>
          </p:cNvSpPr>
          <p:nvPr userDrawn="1"/>
        </p:nvSpPr>
        <p:spPr bwMode="auto">
          <a:xfrm>
            <a:off x="236998" y="6345042"/>
            <a:ext cx="6075025" cy="307777"/>
          </a:xfrm>
          <a:prstGeom prst="rect">
            <a:avLst/>
          </a:prstGeom>
          <a:noFill/>
        </p:spPr>
        <p:txBody>
          <a:bodyPr wrap="square" rtlCol="0">
            <a:spAutoFit/>
          </a:bodyPr>
          <a:lstStyle/>
          <a:p>
            <a:pPr>
              <a:defRPr/>
            </a:pPr>
            <a:r>
              <a:rPr lang="de-DE" sz="1400" b="0" i="0" u="none" dirty="0">
                <a:solidFill>
                  <a:schemeClr val="tx1"/>
                </a:solidFill>
                <a:latin typeface="+mn-lt"/>
                <a:ea typeface="+mn-ea"/>
                <a:cs typeface="+mn-cs"/>
              </a:rPr>
              <a:t>Neue Schnittstellen zwischen GLAM und GND I.: Die GND-Agenturen als Mittler</a:t>
            </a:r>
            <a:endParaRPr lang="de-DE" sz="1400" u="none" dirty="0"/>
          </a:p>
        </p:txBody>
      </p:sp>
      <p:sp>
        <p:nvSpPr>
          <p:cNvPr id="10" name="Textfeld 14"/>
          <p:cNvSpPr>
            <a:spLocks noAdjustHandles="1"/>
          </p:cNvSpPr>
          <p:nvPr userDrawn="1"/>
        </p:nvSpPr>
        <p:spPr bwMode="auto">
          <a:xfrm>
            <a:off x="6795293" y="6345042"/>
            <a:ext cx="2442552" cy="307777"/>
          </a:xfrm>
          <a:prstGeom prst="rect">
            <a:avLst/>
          </a:prstGeom>
          <a:noFill/>
        </p:spPr>
        <p:txBody>
          <a:bodyPr wrap="square" rtlCol="0">
            <a:spAutoFit/>
          </a:bodyPr>
          <a:lstStyle/>
          <a:p>
            <a:pPr>
              <a:defRPr/>
            </a:pPr>
            <a:r>
              <a:rPr lang="de-DE" sz="1400" b="0" i="0" u="none">
                <a:solidFill>
                  <a:schemeClr val="tx1"/>
                </a:solidFill>
                <a:latin typeface="+mn-lt"/>
                <a:ea typeface="+mn-ea"/>
                <a:cs typeface="+mn-cs"/>
              </a:rPr>
              <a:t>Jens Lill &amp; Martha Rosenkötter</a:t>
            </a:r>
            <a:endParaRPr lang="de-DE" sz="1400" u="none"/>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userDrawn="1">
  <p:cSld name="1_Titelfolie">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36938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bwMode="auto">
        <a:xfrm>
          <a:off x="0" y="0"/>
          <a:ext cx="0" cy="0"/>
          <a:chOff x="0" y="0"/>
          <a:chExt cx="0" cy="0"/>
        </a:xfrm>
      </p:grpSpPr>
      <p:pic>
        <p:nvPicPr>
          <p:cNvPr id="4" name="Grafik 9"/>
          <p:cNvPicPr>
            <a:picLocks noChangeAspect="1"/>
          </p:cNvPicPr>
          <p:nvPr userDrawn="1"/>
        </p:nvPicPr>
        <p:blipFill>
          <a:blip r:embed="rId3"/>
          <a:stretch/>
        </p:blipFill>
        <p:spPr bwMode="auto">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bwMode="auto">
        <a:xfrm>
          <a:off x="0" y="0"/>
          <a:ext cx="0" cy="0"/>
          <a:chOff x="0" y="0"/>
          <a:chExt cx="0" cy="0"/>
        </a:xfrm>
      </p:grpSpPr>
      <p:pic>
        <p:nvPicPr>
          <p:cNvPr id="4" name="Grafik 7"/>
          <p:cNvPicPr>
            <a:picLocks noChangeAspect="1"/>
          </p:cNvPicPr>
          <p:nvPr userDrawn="1"/>
        </p:nvPicPr>
        <p:blipFill>
          <a:blip r:embed="rId5"/>
          <a:stretch/>
        </p:blipFill>
        <p:spPr bwMode="auto">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9" r:id="rId3"/>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bwMode="auto">
        <a:xfrm>
          <a:off x="0" y="0"/>
          <a:ext cx="0" cy="0"/>
          <a:chOff x="0" y="0"/>
          <a:chExt cx="0" cy="0"/>
        </a:xfrm>
      </p:grpSpPr>
      <p:pic>
        <p:nvPicPr>
          <p:cNvPr id="4" name="Grafik 2"/>
          <p:cNvPicPr>
            <a:picLocks noChangeAspect="1"/>
          </p:cNvPicPr>
          <p:nvPr userDrawn="1"/>
        </p:nvPicPr>
        <p:blipFill>
          <a:blip r:embed="rId3"/>
          <a:stretch/>
        </p:blipFill>
        <p:spPr bwMode="auto">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bwMode="auto">
        <a:xfrm>
          <a:off x="0" y="0"/>
          <a:ext cx="0" cy="0"/>
          <a:chOff x="0" y="0"/>
          <a:chExt cx="0" cy="0"/>
        </a:xfrm>
      </p:grpSpPr>
      <p:pic>
        <p:nvPicPr>
          <p:cNvPr id="4" name="Grafik 2"/>
          <p:cNvPicPr>
            <a:picLocks noChangeAspect="1"/>
          </p:cNvPicPr>
          <p:nvPr userDrawn="1"/>
        </p:nvPicPr>
        <p:blipFill>
          <a:blip r:embed="rId3"/>
          <a:stretch/>
        </p:blipFill>
        <p:spPr bwMode="auto">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56" r:id="rId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bwMode="auto">
        <a:xfrm>
          <a:off x="0" y="0"/>
          <a:ext cx="0" cy="0"/>
          <a:chOff x="0" y="0"/>
          <a:chExt cx="0" cy="0"/>
        </a:xfrm>
      </p:grpSpPr>
      <p:pic>
        <p:nvPicPr>
          <p:cNvPr id="4" name="Grafik 7"/>
          <p:cNvPicPr>
            <a:picLocks noChangeAspect="1"/>
          </p:cNvPicPr>
          <p:nvPr userDrawn="1"/>
        </p:nvPicPr>
        <p:blipFill>
          <a:blip r:embed="rId3"/>
          <a:stretch/>
        </p:blipFill>
        <p:spPr bwMode="auto">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5.jp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34.jpe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4.jpe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35.jpeg"/><Relationship Id="rId12"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24.png"/><Relationship Id="rId5" Type="http://schemas.openxmlformats.org/officeDocument/2006/relationships/image" Target="../media/image16.jp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hyperlink" Target="https://nfdi4culture.de/" TargetMode="External"/><Relationship Id="rId3" Type="http://schemas.openxmlformats.org/officeDocument/2006/relationships/hyperlink" Target="https://gnd.network/Webs/gnd/DE/UeberGND/Partner/partner_node.html" TargetMode="External"/><Relationship Id="rId7" Type="http://schemas.openxmlformats.org/officeDocument/2006/relationships/hyperlink" Target="https://youtu.be/hmVy770XBw4" TargetMode="External"/><Relationship Id="rId12" Type="http://schemas.openxmlformats.org/officeDocument/2006/relationships/hyperlink" Target="https://de.wikipedia.org/w/index.php?title=Sandwichposition&amp;oldid=197841233" TargetMode="External"/><Relationship Id="rId2" Type="http://schemas.openxmlformats.org/officeDocument/2006/relationships/hyperlink" Target="https://gnd.network/Webs/gnd/DE/UeberGND/Materialien/Informationsblaetter/informationsblaetter_node.html" TargetMode="External"/><Relationship Id="rId1" Type="http://schemas.openxmlformats.org/officeDocument/2006/relationships/slideLayout" Target="../slideLayouts/slideLayout7.xml"/><Relationship Id="rId6" Type="http://schemas.openxmlformats.org/officeDocument/2006/relationships/hyperlink" Target="https://wiki.dnb.de/download/attachments/145591706/T3.2_Teaser.pdf?version=1&amp;modificationDate=1544705963000&amp;api=v2" TargetMode="External"/><Relationship Id="rId11" Type="http://schemas.openxmlformats.org/officeDocument/2006/relationships/hyperlink" Target="https://doi.org/10.5282/o-bib/2019H4S59-97" TargetMode="External"/><Relationship Id="rId5" Type="http://schemas.openxmlformats.org/officeDocument/2006/relationships/hyperlink" Target="https://wiki.dnb.de/pages/viewpage.action?pageId=134055796" TargetMode="External"/><Relationship Id="rId10" Type="http://schemas.openxmlformats.org/officeDocument/2006/relationships/hyperlink" Target="https://www.uni-marburg.de/de/fotomarburg/forschung/laufende/konda" TargetMode="External"/><Relationship Id="rId4" Type="http://schemas.openxmlformats.org/officeDocument/2006/relationships/hyperlink" Target="https://www.leo-bw.de/gnd-agentur" TargetMode="External"/><Relationship Id="rId9" Type="http://schemas.openxmlformats.org/officeDocument/2006/relationships/hyperlink" Target="https://www.deckenmalerei.e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dsgvo-gesetz.d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5"/>
          <p:cNvPicPr>
            <a:picLocks noChangeAspect="1"/>
          </p:cNvPicPr>
          <p:nvPr/>
        </p:nvPicPr>
        <p:blipFill>
          <a:blip r:embed="rId3"/>
          <a:stretch/>
        </p:blipFill>
        <p:spPr bwMode="auto">
          <a:xfrm>
            <a:off x="729521" y="179884"/>
            <a:ext cx="6930453" cy="51978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576" y="607774"/>
            <a:ext cx="9910783" cy="5269498"/>
          </a:xfrm>
          <a:prstGeom prst="rect">
            <a:avLst/>
          </a:prstGeom>
        </p:spPr>
      </p:pic>
      <p:sp>
        <p:nvSpPr>
          <p:cNvPr id="4" name="Textplatzhalter 3">
            <a:extLst>
              <a:ext uri="{FF2B5EF4-FFF2-40B4-BE49-F238E27FC236}">
                <a16:creationId xmlns:a16="http://schemas.microsoft.com/office/drawing/2014/main" id="{5DF93770-D7FD-4F50-90DB-E02935B2B1F5}"/>
              </a:ext>
            </a:extLst>
          </p:cNvPr>
          <p:cNvSpPr>
            <a:spLocks noGrp="1"/>
          </p:cNvSpPr>
          <p:nvPr>
            <p:ph type="body" sz="quarter" idx="11"/>
          </p:nvPr>
        </p:nvSpPr>
        <p:spPr/>
        <p:txBody>
          <a:bodyPr/>
          <a:lstStyle/>
          <a:p>
            <a:endParaRPr lang="de-DE" dirty="0"/>
          </a:p>
        </p:txBody>
      </p:sp>
      <p:pic>
        <p:nvPicPr>
          <p:cNvPr id="1026" name="Picture 2" descr="C:\Users\lill\AppData\Local\Temp\SNAGHTML9f62bf3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4" y="5625816"/>
            <a:ext cx="1099903" cy="395472"/>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551384" y="5348817"/>
            <a:ext cx="1043876" cy="276999"/>
          </a:xfrm>
          <a:prstGeom prst="rect">
            <a:avLst/>
          </a:prstGeom>
        </p:spPr>
        <p:txBody>
          <a:bodyPr wrap="none">
            <a:spAutoFit/>
          </a:bodyPr>
          <a:lstStyle/>
          <a:p>
            <a:r>
              <a:rPr lang="de-DE" sz="1200" dirty="0" smtClean="0"/>
              <a:t>DNB / GND4C</a:t>
            </a:r>
            <a:endParaRPr lang="de-DE" sz="1200" dirty="0"/>
          </a:p>
        </p:txBody>
      </p:sp>
    </p:spTree>
    <p:extLst>
      <p:ext uri="{BB962C8B-B14F-4D97-AF65-F5344CB8AC3E}">
        <p14:creationId xmlns:p14="http://schemas.microsoft.com/office/powerpoint/2010/main" val="1520985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DF93770-D7FD-4F50-90DB-E02935B2B1F5}"/>
              </a:ext>
            </a:extLst>
          </p:cNvPr>
          <p:cNvSpPr>
            <a:spLocks noGrp="1"/>
          </p:cNvSpPr>
          <p:nvPr>
            <p:ph type="body" sz="quarter" idx="11"/>
          </p:nvPr>
        </p:nvSpPr>
        <p:spPr/>
        <p:txBody>
          <a:bodyPr/>
          <a:lstStyle/>
          <a:p>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444" y="0"/>
            <a:ext cx="6973988" cy="6859660"/>
          </a:xfrm>
          <a:prstGeom prst="rect">
            <a:avLst/>
          </a:prstGeom>
        </p:spPr>
      </p:pic>
      <p:pic>
        <p:nvPicPr>
          <p:cNvPr id="5" name="Picture 2" descr="C:\Users\lill\AppData\Local\Temp\SNAGHTML9f62bf3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4" y="5625816"/>
            <a:ext cx="1099903" cy="39547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551384" y="5348817"/>
            <a:ext cx="1043876" cy="276999"/>
          </a:xfrm>
          <a:prstGeom prst="rect">
            <a:avLst/>
          </a:prstGeom>
        </p:spPr>
        <p:txBody>
          <a:bodyPr wrap="none">
            <a:spAutoFit/>
          </a:bodyPr>
          <a:lstStyle/>
          <a:p>
            <a:r>
              <a:rPr lang="de-DE" sz="1200" dirty="0" smtClean="0"/>
              <a:t>DNB / GND4C</a:t>
            </a:r>
            <a:endParaRPr lang="de-DE" sz="1200" dirty="0"/>
          </a:p>
        </p:txBody>
      </p:sp>
    </p:spTree>
    <p:extLst>
      <p:ext uri="{BB962C8B-B14F-4D97-AF65-F5344CB8AC3E}">
        <p14:creationId xmlns:p14="http://schemas.microsoft.com/office/powerpoint/2010/main" val="3609507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1ACA88-6ABF-418B-867D-2DEF03F34776}"/>
              </a:ext>
            </a:extLst>
          </p:cNvPr>
          <p:cNvSpPr>
            <a:spLocks noGrp="1"/>
          </p:cNvSpPr>
          <p:nvPr>
            <p:ph type="title"/>
          </p:nvPr>
        </p:nvSpPr>
        <p:spPr>
          <a:xfrm>
            <a:off x="2505206" y="564662"/>
            <a:ext cx="9686794" cy="574327"/>
          </a:xfrm>
        </p:spPr>
        <p:txBody>
          <a:bodyPr/>
          <a:lstStyle/>
          <a:p>
            <a:r>
              <a:rPr lang="de-DE" dirty="0">
                <a:latin typeface="Carlito"/>
                <a:ea typeface="Carlito"/>
                <a:cs typeface="Carlito"/>
              </a:rPr>
              <a:t>1</a:t>
            </a:r>
            <a:r>
              <a:rPr lang="de-DE" dirty="0" smtClean="0">
                <a:latin typeface="Carlito"/>
                <a:ea typeface="Carlito"/>
                <a:cs typeface="Carlito"/>
              </a:rPr>
              <a:t>. </a:t>
            </a:r>
            <a:r>
              <a:rPr lang="de-DE" dirty="0">
                <a:solidFill>
                  <a:schemeClr val="dk1"/>
                </a:solidFill>
                <a:latin typeface="Carlito"/>
                <a:ea typeface="Carlito"/>
                <a:cs typeface="Carlito"/>
              </a:rPr>
              <a:t>Vom Werden und Sein </a:t>
            </a:r>
            <a:r>
              <a:rPr lang="de-DE" dirty="0" smtClean="0">
                <a:solidFill>
                  <a:schemeClr val="dk1"/>
                </a:solidFill>
                <a:latin typeface="Carlito"/>
                <a:ea typeface="Carlito"/>
                <a:cs typeface="Carlito"/>
              </a:rPr>
              <a:t>einer Agentur</a:t>
            </a:r>
            <a:endParaRPr lang="de-DE" dirty="0"/>
          </a:p>
        </p:txBody>
      </p:sp>
      <p:sp>
        <p:nvSpPr>
          <p:cNvPr id="4" name="Textplatzhalter 3">
            <a:extLst>
              <a:ext uri="{FF2B5EF4-FFF2-40B4-BE49-F238E27FC236}">
                <a16:creationId xmlns:a16="http://schemas.microsoft.com/office/drawing/2014/main" id="{5DF93770-D7FD-4F50-90DB-E02935B2B1F5}"/>
              </a:ext>
            </a:extLst>
          </p:cNvPr>
          <p:cNvSpPr>
            <a:spLocks noGrp="1"/>
          </p:cNvSpPr>
          <p:nvPr>
            <p:ph type="body" sz="quarter" idx="11"/>
          </p:nvPr>
        </p:nvSpPr>
        <p:spPr/>
        <p:txBody>
          <a:bodyPr/>
          <a:lstStyle/>
          <a:p>
            <a:endParaRPr lang="de-DE"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2506" y="-27384"/>
            <a:ext cx="9689494" cy="6885384"/>
          </a:xfrm>
          <a:prstGeom prst="rect">
            <a:avLst/>
          </a:prstGeom>
        </p:spPr>
      </p:pic>
      <p:pic>
        <p:nvPicPr>
          <p:cNvPr id="5" name="Picture 2" descr="C:\Users\lill\AppData\Local\Temp\SNAGHTML9f62bf3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4" y="5625816"/>
            <a:ext cx="1099903" cy="39547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551384" y="5348817"/>
            <a:ext cx="1043876" cy="276999"/>
          </a:xfrm>
          <a:prstGeom prst="rect">
            <a:avLst/>
          </a:prstGeom>
        </p:spPr>
        <p:txBody>
          <a:bodyPr wrap="none">
            <a:spAutoFit/>
          </a:bodyPr>
          <a:lstStyle/>
          <a:p>
            <a:r>
              <a:rPr lang="de-DE" sz="1200" dirty="0" smtClean="0"/>
              <a:t>DNB / GND4C</a:t>
            </a:r>
            <a:endParaRPr lang="de-DE" sz="1200" dirty="0"/>
          </a:p>
        </p:txBody>
      </p:sp>
    </p:spTree>
    <p:extLst>
      <p:ext uri="{BB962C8B-B14F-4D97-AF65-F5344CB8AC3E}">
        <p14:creationId xmlns:p14="http://schemas.microsoft.com/office/powerpoint/2010/main" val="10612005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10"/>
          <p:cNvSpPr>
            <a:spLocks/>
          </p:cNvSpPr>
          <p:nvPr/>
        </p:nvSpPr>
        <p:spPr bwMode="auto">
          <a:xfrm>
            <a:off x="4541862" y="3936093"/>
            <a:ext cx="6145967" cy="1683655"/>
          </a:xfrm>
          <a:prstGeom prst="rect">
            <a:avLst/>
          </a:prstGeom>
          <a:solidFill>
            <a:schemeClr val="bg1"/>
          </a:solidFill>
        </p:spPr>
        <p:txBody>
          <a:bodyPr wrap="square" rtlCol="0">
            <a:noAutofit/>
          </a:bodyPr>
          <a:lstStyle/>
          <a:p>
            <a:pPr>
              <a:defRPr/>
            </a:pPr>
            <a:endParaRPr lang="de-DE" sz="9600"/>
          </a:p>
        </p:txBody>
      </p:sp>
      <p:sp>
        <p:nvSpPr>
          <p:cNvPr id="6" name="Sechseck 5"/>
          <p:cNvSpPr/>
          <p:nvPr/>
        </p:nvSpPr>
        <p:spPr bwMode="auto">
          <a:xfrm rot="1838368">
            <a:off x="7022926" y="528072"/>
            <a:ext cx="1399275" cy="1233266"/>
          </a:xfrm>
          <a:prstGeom prst="hexagon">
            <a:avLst>
              <a:gd name="adj" fmla="val 29932"/>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Was kommt</a:t>
            </a:r>
            <a:endParaRPr/>
          </a:p>
        </p:txBody>
      </p:sp>
      <p:sp>
        <p:nvSpPr>
          <p:cNvPr id="7" name="Sechseck 6"/>
          <p:cNvSpPr/>
          <p:nvPr/>
        </p:nvSpPr>
        <p:spPr bwMode="auto">
          <a:xfrm rot="1838368">
            <a:off x="418365" y="2812365"/>
            <a:ext cx="1399275" cy="1233266"/>
          </a:xfrm>
          <a:prstGeom prst="hexagon">
            <a:avLst>
              <a:gd name="adj" fmla="val 29932"/>
              <a:gd name="vf" fmla="val 115470"/>
            </a:avLst>
          </a:prstGeom>
          <a:solidFill>
            <a:srgbClr val="CF84BD"/>
          </a:solidFill>
          <a:ln>
            <a:solidFill>
              <a:srgbClr val="CF84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smtClean="0"/>
              <a:t>Was ist</a:t>
            </a:r>
            <a:endParaRPr lang="de-DE" dirty="0"/>
          </a:p>
        </p:txBody>
      </p:sp>
      <p:pic>
        <p:nvPicPr>
          <p:cNvPr id="9" name="Grafik 11"/>
          <p:cNvPicPr>
            <a:picLocks noChangeAspect="1"/>
          </p:cNvPicPr>
          <p:nvPr/>
        </p:nvPicPr>
        <p:blipFill>
          <a:blip r:embed="rId3"/>
          <a:stretch/>
        </p:blipFill>
        <p:spPr bwMode="auto">
          <a:xfrm>
            <a:off x="586645" y="121533"/>
            <a:ext cx="6930452" cy="5197839"/>
          </a:xfrm>
          <a:prstGeom prst="rect">
            <a:avLst/>
          </a:prstGeom>
        </p:spPr>
      </p:pic>
      <p:sp>
        <p:nvSpPr>
          <p:cNvPr id="8" name="Sechseck 7"/>
          <p:cNvSpPr/>
          <p:nvPr/>
        </p:nvSpPr>
        <p:spPr bwMode="auto">
          <a:xfrm rot="1838368">
            <a:off x="418363" y="5063103"/>
            <a:ext cx="1399275" cy="1233266"/>
          </a:xfrm>
          <a:prstGeom prst="hexagon">
            <a:avLst>
              <a:gd name="adj" fmla="val 29932"/>
              <a:gd name="vf" fmla="val 115470"/>
            </a:avLst>
          </a:prstGeom>
          <a:solidFill>
            <a:srgbClr val="E25F5F"/>
          </a:solidFill>
          <a:ln>
            <a:solidFill>
              <a:srgbClr val="E2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t>Was war</a:t>
            </a:r>
            <a:endParaRPr dirty="0"/>
          </a:p>
        </p:txBody>
      </p:sp>
      <p:sp>
        <p:nvSpPr>
          <p:cNvPr id="10" name="Textfeld 1"/>
          <p:cNvSpPr>
            <a:spLocks/>
          </p:cNvSpPr>
          <p:nvPr/>
        </p:nvSpPr>
        <p:spPr bwMode="auto">
          <a:xfrm>
            <a:off x="3052600" y="4582194"/>
            <a:ext cx="8928993" cy="1037553"/>
          </a:xfrm>
          <a:prstGeom prst="rect">
            <a:avLst/>
          </a:prstGeom>
          <a:noFill/>
        </p:spPr>
        <p:txBody>
          <a:bodyPr wrap="square" rtlCol="0">
            <a:noAutofit/>
          </a:bodyPr>
          <a:lstStyle/>
          <a:p>
            <a:pPr algn="r">
              <a:defRPr/>
            </a:pPr>
            <a:r>
              <a:rPr lang="de-DE" sz="7200" dirty="0">
                <a:latin typeface="Carlito"/>
                <a:ea typeface="Carlito"/>
                <a:cs typeface="Carlito"/>
              </a:rPr>
              <a:t>2. Wir stellen uns vor</a:t>
            </a:r>
            <a:endParaRPr sz="7200" dirty="0">
              <a:latin typeface="Carlito"/>
              <a:ea typeface="Carlito"/>
              <a:cs typeface="Carlito"/>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1ACA88-6ABF-418B-867D-2DEF03F34776}"/>
              </a:ext>
            </a:extLst>
          </p:cNvPr>
          <p:cNvSpPr>
            <a:spLocks noGrp="1"/>
          </p:cNvSpPr>
          <p:nvPr>
            <p:ph type="title"/>
          </p:nvPr>
        </p:nvSpPr>
        <p:spPr>
          <a:xfrm>
            <a:off x="2505206" y="564662"/>
            <a:ext cx="9686794" cy="574327"/>
          </a:xfrm>
        </p:spPr>
        <p:txBody>
          <a:bodyPr/>
          <a:lstStyle/>
          <a:p>
            <a:r>
              <a:rPr lang="de-DE" dirty="0" smtClean="0">
                <a:latin typeface="Carlito" panose="020B0604020202020204" charset="0"/>
                <a:cs typeface="Carlito" panose="020B0604020202020204" charset="0"/>
              </a:rPr>
              <a:t>Die </a:t>
            </a:r>
            <a:r>
              <a:rPr lang="de-DE" dirty="0">
                <a:latin typeface="Carlito" panose="020B0604020202020204" charset="0"/>
                <a:cs typeface="Carlito" panose="020B0604020202020204" charset="0"/>
              </a:rPr>
              <a:t>GND-Agentur </a:t>
            </a:r>
            <a:r>
              <a:rPr lang="de-DE" dirty="0" smtClean="0">
                <a:latin typeface="Carlito" panose="020B0604020202020204" charset="0"/>
                <a:cs typeface="Carlito" panose="020B0604020202020204" charset="0"/>
              </a:rPr>
              <a:t>LEO-BW-Regional</a:t>
            </a:r>
            <a:endParaRPr lang="de-DE" dirty="0">
              <a:latin typeface="Carlito" panose="020B0604020202020204" charset="0"/>
              <a:cs typeface="Carlito" panose="020B0604020202020204" charset="0"/>
            </a:endParaRPr>
          </a:p>
        </p:txBody>
      </p:sp>
      <p:sp>
        <p:nvSpPr>
          <p:cNvPr id="4" name="Textplatzhalter 3">
            <a:extLst>
              <a:ext uri="{FF2B5EF4-FFF2-40B4-BE49-F238E27FC236}">
                <a16:creationId xmlns:a16="http://schemas.microsoft.com/office/drawing/2014/main" id="{5DF93770-D7FD-4F50-90DB-E02935B2B1F5}"/>
              </a:ext>
            </a:extLst>
          </p:cNvPr>
          <p:cNvSpPr>
            <a:spLocks noGrp="1"/>
          </p:cNvSpPr>
          <p:nvPr>
            <p:ph type="body" sz="quarter" idx="11"/>
          </p:nvPr>
        </p:nvSpPr>
        <p:spPr/>
        <p:txBody>
          <a:bodyPr/>
          <a:lstStyle/>
          <a:p>
            <a:endParaRPr lang="de-DE" dirty="0"/>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2563" y="2060848"/>
            <a:ext cx="3096414" cy="3178275"/>
          </a:xfrm>
          <a:prstGeom prst="rect">
            <a:avLst/>
          </a:prstGeom>
        </p:spPr>
      </p:pic>
      <p:pic>
        <p:nvPicPr>
          <p:cNvPr id="12" name="Google Shape;12;p1" descr="bszlogo.jpg"/>
          <p:cNvPicPr preferRelativeResize="0"/>
          <p:nvPr/>
        </p:nvPicPr>
        <p:blipFill rotWithShape="1">
          <a:blip r:embed="rId4">
            <a:alphaModFix/>
          </a:blip>
          <a:srcRect/>
          <a:stretch/>
        </p:blipFill>
        <p:spPr>
          <a:xfrm>
            <a:off x="7224464" y="2348880"/>
            <a:ext cx="3122004" cy="491293"/>
          </a:xfrm>
          <a:prstGeom prst="rect">
            <a:avLst/>
          </a:prstGeom>
          <a:noFill/>
          <a:ln>
            <a:noFill/>
          </a:ln>
        </p:spPr>
      </p:pic>
      <p:pic>
        <p:nvPicPr>
          <p:cNvPr id="13" name="Google Shape;13;p1" descr="https://www.landesarchiv-bw.de/media/thumbnail-medium/70156"/>
          <p:cNvPicPr preferRelativeResize="0"/>
          <p:nvPr/>
        </p:nvPicPr>
        <p:blipFill>
          <a:blip r:embed="rId5">
            <a:alphaModFix/>
          </a:blip>
          <a:stretch>
            <a:fillRect/>
          </a:stretch>
        </p:blipFill>
        <p:spPr>
          <a:xfrm>
            <a:off x="1487488" y="2348880"/>
            <a:ext cx="2604897" cy="491293"/>
          </a:xfrm>
          <a:prstGeom prst="rect">
            <a:avLst/>
          </a:prstGeom>
          <a:noFill/>
          <a:ln>
            <a:noFill/>
          </a:ln>
        </p:spPr>
      </p:pic>
      <p:sp>
        <p:nvSpPr>
          <p:cNvPr id="3" name="Rechteck 2"/>
          <p:cNvSpPr/>
          <p:nvPr/>
        </p:nvSpPr>
        <p:spPr>
          <a:xfrm>
            <a:off x="972987" y="5517232"/>
            <a:ext cx="10318104" cy="461665"/>
          </a:xfrm>
          <a:prstGeom prst="rect">
            <a:avLst/>
          </a:prstGeom>
        </p:spPr>
        <p:txBody>
          <a:bodyPr wrap="square">
            <a:spAutoFit/>
          </a:bodyPr>
          <a:lstStyle/>
          <a:p>
            <a:pPr algn="ctr"/>
            <a:r>
              <a:rPr lang="de-DE" sz="2400" b="1" dirty="0"/>
              <a:t>Motto: bestehende Strukturen nachnutzen…regional, aber spartenübergreifend</a:t>
            </a:r>
          </a:p>
        </p:txBody>
      </p:sp>
      <p:sp>
        <p:nvSpPr>
          <p:cNvPr id="5" name="Rechteck 4"/>
          <p:cNvSpPr/>
          <p:nvPr/>
        </p:nvSpPr>
        <p:spPr>
          <a:xfrm>
            <a:off x="1487488" y="2965606"/>
            <a:ext cx="3768080" cy="923330"/>
          </a:xfrm>
          <a:prstGeom prst="rect">
            <a:avLst/>
          </a:prstGeom>
        </p:spPr>
        <p:txBody>
          <a:bodyPr wrap="square">
            <a:spAutoFit/>
          </a:bodyPr>
          <a:lstStyle/>
          <a:p>
            <a:pPr marL="285750" indent="-285750">
              <a:buFont typeface="Arial" panose="020B0604020202020204" pitchFamily="34" charset="0"/>
              <a:buChar char="•"/>
            </a:pPr>
            <a:r>
              <a:rPr lang="de-DE" dirty="0" smtClean="0"/>
              <a:t>Koordinationsstelle LEO-BW-Portal </a:t>
            </a:r>
          </a:p>
          <a:p>
            <a:pPr marL="285750" indent="-285750">
              <a:buFont typeface="Arial" panose="020B0604020202020204" pitchFamily="34" charset="0"/>
              <a:buChar char="•"/>
            </a:pPr>
            <a:r>
              <a:rPr lang="de-DE" dirty="0" smtClean="0"/>
              <a:t>LEO-BW-Kooperationspartner</a:t>
            </a:r>
          </a:p>
          <a:p>
            <a:pPr marL="285750" indent="-285750">
              <a:buFont typeface="Arial" panose="020B0604020202020204" pitchFamily="34" charset="0"/>
              <a:buChar char="•"/>
            </a:pPr>
            <a:r>
              <a:rPr lang="de-DE" dirty="0" smtClean="0"/>
              <a:t>DDB-Fachstelle Archiv</a:t>
            </a:r>
            <a:endParaRPr lang="de-DE" dirty="0"/>
          </a:p>
        </p:txBody>
      </p:sp>
      <p:sp>
        <p:nvSpPr>
          <p:cNvPr id="6" name="Rechteck 5"/>
          <p:cNvSpPr/>
          <p:nvPr/>
        </p:nvSpPr>
        <p:spPr>
          <a:xfrm>
            <a:off x="7224464" y="2962677"/>
            <a:ext cx="4776192" cy="1200329"/>
          </a:xfrm>
          <a:prstGeom prst="rect">
            <a:avLst/>
          </a:prstGeom>
        </p:spPr>
        <p:txBody>
          <a:bodyPr wrap="square">
            <a:spAutoFit/>
          </a:bodyPr>
          <a:lstStyle/>
          <a:p>
            <a:pPr marL="285750" indent="-285750">
              <a:buFont typeface="Arial" panose="020B0604020202020204" pitchFamily="34" charset="0"/>
              <a:buChar char="•"/>
            </a:pPr>
            <a:r>
              <a:rPr lang="de-DE" dirty="0"/>
              <a:t>Südwestdeutscher Bibliotheksverbund (SWB)</a:t>
            </a:r>
          </a:p>
          <a:p>
            <a:pPr marL="285750" indent="-285750">
              <a:buFont typeface="Arial" panose="020B0604020202020204" pitchFamily="34" charset="0"/>
              <a:buChar char="•"/>
            </a:pPr>
            <a:r>
              <a:rPr lang="de-DE" dirty="0"/>
              <a:t>K10plus (Kooperation </a:t>
            </a:r>
            <a:r>
              <a:rPr lang="de-DE" dirty="0" smtClean="0"/>
              <a:t>mit GBV)</a:t>
            </a:r>
            <a:endParaRPr lang="de-DE" dirty="0"/>
          </a:p>
          <a:p>
            <a:pPr marL="285750" indent="-285750">
              <a:buFont typeface="Arial" panose="020B0604020202020204" pitchFamily="34" charset="0"/>
              <a:buChar char="•"/>
            </a:pPr>
            <a:r>
              <a:rPr lang="de-DE" dirty="0" err="1" smtClean="0"/>
              <a:t>MusIS</a:t>
            </a:r>
            <a:r>
              <a:rPr lang="de-DE" dirty="0"/>
              <a:t>-Verbund (Kooperationsverbund der </a:t>
            </a:r>
            <a:r>
              <a:rPr lang="de-DE" dirty="0" smtClean="0"/>
              <a:t>staatlichen Museen in BW)</a:t>
            </a:r>
            <a:endParaRPr lang="de-DE" dirty="0"/>
          </a:p>
        </p:txBody>
      </p:sp>
      <p:sp>
        <p:nvSpPr>
          <p:cNvPr id="7" name="Rechteck 6"/>
          <p:cNvSpPr/>
          <p:nvPr/>
        </p:nvSpPr>
        <p:spPr>
          <a:xfrm>
            <a:off x="4043493" y="5069358"/>
            <a:ext cx="3754554" cy="369332"/>
          </a:xfrm>
          <a:prstGeom prst="rect">
            <a:avLst/>
          </a:prstGeom>
        </p:spPr>
        <p:txBody>
          <a:bodyPr wrap="none">
            <a:spAutoFit/>
          </a:bodyPr>
          <a:lstStyle/>
          <a:p>
            <a:r>
              <a:rPr lang="de-DE" b="1" dirty="0"/>
              <a:t>https://www.leo-bw.de/gnd-agentur</a:t>
            </a:r>
          </a:p>
        </p:txBody>
      </p:sp>
      <p:sp>
        <p:nvSpPr>
          <p:cNvPr id="14" name="Rechteck 13"/>
          <p:cNvSpPr/>
          <p:nvPr/>
        </p:nvSpPr>
        <p:spPr>
          <a:xfrm>
            <a:off x="3790642" y="1731566"/>
            <a:ext cx="4260255" cy="369332"/>
          </a:xfrm>
          <a:prstGeom prst="rect">
            <a:avLst/>
          </a:prstGeom>
        </p:spPr>
        <p:txBody>
          <a:bodyPr wrap="square">
            <a:spAutoFit/>
          </a:bodyPr>
          <a:lstStyle/>
          <a:p>
            <a:r>
              <a:rPr lang="de-DE" b="1" dirty="0" smtClean="0"/>
              <a:t>Agenturkooperation seit 12/2020 am Start</a:t>
            </a:r>
            <a:endParaRPr lang="de-DE" b="1" dirty="0"/>
          </a:p>
        </p:txBody>
      </p:sp>
    </p:spTree>
    <p:extLst>
      <p:ext uri="{BB962C8B-B14F-4D97-AF65-F5344CB8AC3E}">
        <p14:creationId xmlns:p14="http://schemas.microsoft.com/office/powerpoint/2010/main" val="1128045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p:cNvPicPr>
            <a:picLocks noChangeAspect="1"/>
          </p:cNvPicPr>
          <p:nvPr/>
        </p:nvPicPr>
        <p:blipFill rotWithShape="1">
          <a:blip r:embed="rId3">
            <a:extLst>
              <a:ext uri="{28A0092B-C50C-407E-A947-70E740481C1C}">
                <a14:useLocalDpi xmlns:a14="http://schemas.microsoft.com/office/drawing/2010/main" val="0"/>
              </a:ext>
            </a:extLst>
          </a:blip>
          <a:srcRect l="22909" r="26636"/>
          <a:stretch/>
        </p:blipFill>
        <p:spPr>
          <a:xfrm>
            <a:off x="1876250" y="1214331"/>
            <a:ext cx="8650282" cy="5130711"/>
          </a:xfrm>
          <a:prstGeom prst="rect">
            <a:avLst/>
          </a:prstGeom>
          <a:effectLst>
            <a:softEdge rad="38100"/>
          </a:effectLst>
        </p:spPr>
      </p:pic>
      <p:sp>
        <p:nvSpPr>
          <p:cNvPr id="2" name="Titel 1">
            <a:extLst>
              <a:ext uri="{FF2B5EF4-FFF2-40B4-BE49-F238E27FC236}">
                <a16:creationId xmlns:a16="http://schemas.microsoft.com/office/drawing/2014/main" id="{741ACA88-6ABF-418B-867D-2DEF03F34776}"/>
              </a:ext>
            </a:extLst>
          </p:cNvPr>
          <p:cNvSpPr>
            <a:spLocks noGrp="1"/>
          </p:cNvSpPr>
          <p:nvPr>
            <p:ph type="title"/>
          </p:nvPr>
        </p:nvSpPr>
        <p:spPr>
          <a:xfrm>
            <a:off x="2505206" y="564662"/>
            <a:ext cx="8580330" cy="574327"/>
          </a:xfrm>
        </p:spPr>
        <p:txBody>
          <a:bodyPr/>
          <a:lstStyle/>
          <a:p>
            <a:r>
              <a:rPr lang="de-DE" dirty="0">
                <a:latin typeface="Carlito" panose="020B0604020202020204" charset="0"/>
                <a:cs typeface="Carlito" panose="020B0604020202020204" charset="0"/>
              </a:rPr>
              <a:t>Ausgangspunkt </a:t>
            </a:r>
            <a:r>
              <a:rPr lang="de-DE" dirty="0" smtClean="0">
                <a:latin typeface="Carlito" panose="020B0604020202020204" charset="0"/>
                <a:cs typeface="Carlito" panose="020B0604020202020204" charset="0"/>
              </a:rPr>
              <a:t>&amp; </a:t>
            </a:r>
            <a:r>
              <a:rPr lang="de-DE" dirty="0">
                <a:latin typeface="Carlito" panose="020B0604020202020204" charset="0"/>
                <a:cs typeface="Carlito" panose="020B0604020202020204" charset="0"/>
              </a:rPr>
              <a:t>Bezugsrahmen</a:t>
            </a:r>
          </a:p>
        </p:txBody>
      </p:sp>
      <p:sp>
        <p:nvSpPr>
          <p:cNvPr id="4" name="Textplatzhalter 3">
            <a:extLst>
              <a:ext uri="{FF2B5EF4-FFF2-40B4-BE49-F238E27FC236}">
                <a16:creationId xmlns:a16="http://schemas.microsoft.com/office/drawing/2014/main" id="{5DF93770-D7FD-4F50-90DB-E02935B2B1F5}"/>
              </a:ext>
            </a:extLst>
          </p:cNvPr>
          <p:cNvSpPr>
            <a:spLocks noGrp="1"/>
          </p:cNvSpPr>
          <p:nvPr>
            <p:ph type="body" sz="quarter" idx="11"/>
          </p:nvPr>
        </p:nvSpPr>
        <p:spPr/>
        <p:txBody>
          <a:bodyPr/>
          <a:lstStyle/>
          <a:p>
            <a:endParaRPr lang="de-DE" dirty="0"/>
          </a:p>
        </p:txBody>
      </p:sp>
      <p:sp>
        <p:nvSpPr>
          <p:cNvPr id="12" name="Sprechblase: rechteckig mit abgerundeten Ecken 11">
            <a:extLst>
              <a:ext uri="{FF2B5EF4-FFF2-40B4-BE49-F238E27FC236}">
                <a16:creationId xmlns:a16="http://schemas.microsoft.com/office/drawing/2014/main" id="{0890BCAB-2C55-4D6E-9F75-A8932E138451}"/>
              </a:ext>
            </a:extLst>
          </p:cNvPr>
          <p:cNvSpPr/>
          <p:nvPr/>
        </p:nvSpPr>
        <p:spPr>
          <a:xfrm>
            <a:off x="350987" y="3867864"/>
            <a:ext cx="4352219" cy="754998"/>
          </a:xfrm>
          <a:prstGeom prst="wedgeRoundRectCallout">
            <a:avLst>
              <a:gd name="adj1" fmla="val 57963"/>
              <a:gd name="adj2" fmla="val -2964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de-DE" dirty="0"/>
              <a:t>Seit 2012 online / Nutzer 2020: ca. 1,8 Mio.</a:t>
            </a:r>
          </a:p>
          <a:p>
            <a:r>
              <a:rPr lang="de-DE" b="1" dirty="0"/>
              <a:t>Förderung</a:t>
            </a:r>
            <a:r>
              <a:rPr lang="de-DE" dirty="0"/>
              <a:t> </a:t>
            </a:r>
            <a:r>
              <a:rPr lang="de-DE" dirty="0" smtClean="0"/>
              <a:t>durch MWK-BW</a:t>
            </a:r>
            <a:endParaRPr lang="de-DE" dirty="0"/>
          </a:p>
        </p:txBody>
      </p:sp>
      <p:sp>
        <p:nvSpPr>
          <p:cNvPr id="13" name="Sprechblase: rechteckig mit abgerundeten Ecken 12">
            <a:extLst>
              <a:ext uri="{FF2B5EF4-FFF2-40B4-BE49-F238E27FC236}">
                <a16:creationId xmlns:a16="http://schemas.microsoft.com/office/drawing/2014/main" id="{6F8A53D2-0D9D-45D5-9ABD-4B292995FD5E}"/>
              </a:ext>
            </a:extLst>
          </p:cNvPr>
          <p:cNvSpPr/>
          <p:nvPr/>
        </p:nvSpPr>
        <p:spPr>
          <a:xfrm>
            <a:off x="2237716" y="5205394"/>
            <a:ext cx="4176464" cy="927899"/>
          </a:xfrm>
          <a:prstGeom prst="wedgeRoundRectCallout">
            <a:avLst>
              <a:gd name="adj1" fmla="val 34182"/>
              <a:gd name="adj2" fmla="val -10697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de-DE" dirty="0" smtClean="0"/>
              <a:t>Themen- und Kartenmodule, Karten-vergleich alt/neu, virtuelle Rundgänge</a:t>
            </a:r>
            <a:r>
              <a:rPr lang="de-DE" dirty="0"/>
              <a:t>, 3D-Modelle, </a:t>
            </a:r>
            <a:r>
              <a:rPr lang="de-DE" dirty="0" smtClean="0"/>
              <a:t>Mitmach-App …</a:t>
            </a:r>
            <a:endParaRPr lang="de-DE" dirty="0"/>
          </a:p>
        </p:txBody>
      </p:sp>
      <p:sp>
        <p:nvSpPr>
          <p:cNvPr id="14" name="Sprechblase: rechteckig mit abgerundeten Ecken 13">
            <a:extLst>
              <a:ext uri="{FF2B5EF4-FFF2-40B4-BE49-F238E27FC236}">
                <a16:creationId xmlns:a16="http://schemas.microsoft.com/office/drawing/2014/main" id="{E6DBB269-E530-4CED-897C-C13CE7CA355D}"/>
              </a:ext>
            </a:extLst>
          </p:cNvPr>
          <p:cNvSpPr/>
          <p:nvPr/>
        </p:nvSpPr>
        <p:spPr>
          <a:xfrm>
            <a:off x="8448117" y="3333444"/>
            <a:ext cx="2947964" cy="835697"/>
          </a:xfrm>
          <a:prstGeom prst="wedgeRoundRectCallout">
            <a:avLst>
              <a:gd name="adj1" fmla="val -77314"/>
              <a:gd name="adj2" fmla="val -226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de-DE" b="1" dirty="0"/>
              <a:t>Normierung </a:t>
            </a:r>
            <a:r>
              <a:rPr lang="de-DE" dirty="0"/>
              <a:t>von Orts- und </a:t>
            </a:r>
            <a:r>
              <a:rPr lang="de-DE" dirty="0" smtClean="0"/>
              <a:t>Personenbezügen mit GND</a:t>
            </a:r>
            <a:endParaRPr lang="de-DE" dirty="0"/>
          </a:p>
        </p:txBody>
      </p:sp>
      <p:sp>
        <p:nvSpPr>
          <p:cNvPr id="15" name="Sprechblase: rechteckig mit abgerundeten Ecken 14">
            <a:extLst>
              <a:ext uri="{FF2B5EF4-FFF2-40B4-BE49-F238E27FC236}">
                <a16:creationId xmlns:a16="http://schemas.microsoft.com/office/drawing/2014/main" id="{B60EF8D5-8459-46E5-B3B4-185AB5C1FAF2}"/>
              </a:ext>
            </a:extLst>
          </p:cNvPr>
          <p:cNvSpPr/>
          <p:nvPr/>
        </p:nvSpPr>
        <p:spPr>
          <a:xfrm>
            <a:off x="7968208" y="4637781"/>
            <a:ext cx="3907783" cy="1269959"/>
          </a:xfrm>
          <a:prstGeom prst="wedgeRoundRectCallout">
            <a:avLst>
              <a:gd name="adj1" fmla="val -64076"/>
              <a:gd name="adj2" fmla="val 1099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de-DE" b="1" dirty="0" smtClean="0"/>
              <a:t>Spartenübergreifend:</a:t>
            </a:r>
            <a:r>
              <a:rPr lang="de-DE" dirty="0" smtClean="0"/>
              <a:t> </a:t>
            </a:r>
            <a:r>
              <a:rPr lang="de-DE" dirty="0"/>
              <a:t>38 (Landes-</a:t>
            </a:r>
            <a:r>
              <a:rPr lang="de-DE" dirty="0" smtClean="0"/>
              <a:t>) Institutionen </a:t>
            </a:r>
            <a:r>
              <a:rPr lang="de-DE" dirty="0"/>
              <a:t>als </a:t>
            </a:r>
            <a:r>
              <a:rPr lang="de-DE" dirty="0" smtClean="0"/>
              <a:t>Datenlieferanten mit</a:t>
            </a:r>
          </a:p>
          <a:p>
            <a:r>
              <a:rPr lang="de-DE" dirty="0"/>
              <a:t>3,3 Mio. </a:t>
            </a:r>
            <a:r>
              <a:rPr lang="de-DE" dirty="0" smtClean="0"/>
              <a:t>Datensätzen </a:t>
            </a:r>
            <a:r>
              <a:rPr lang="de-DE" dirty="0"/>
              <a:t>(ca. 1/3 </a:t>
            </a:r>
            <a:r>
              <a:rPr lang="de-DE" dirty="0" smtClean="0"/>
              <a:t>davon </a:t>
            </a:r>
            <a:r>
              <a:rPr lang="de-DE" dirty="0" err="1" smtClean="0"/>
              <a:t>Digitalisate</a:t>
            </a:r>
            <a:r>
              <a:rPr lang="de-DE" dirty="0"/>
              <a:t>)</a:t>
            </a:r>
          </a:p>
        </p:txBody>
      </p:sp>
      <p:sp>
        <p:nvSpPr>
          <p:cNvPr id="16" name="Sprechblase: rechteckig mit abgerundeten Ecken 15">
            <a:extLst>
              <a:ext uri="{FF2B5EF4-FFF2-40B4-BE49-F238E27FC236}">
                <a16:creationId xmlns:a16="http://schemas.microsoft.com/office/drawing/2014/main" id="{339EA58C-8540-4074-B8E9-E9E9055A9B93}"/>
              </a:ext>
            </a:extLst>
          </p:cNvPr>
          <p:cNvSpPr/>
          <p:nvPr/>
        </p:nvSpPr>
        <p:spPr>
          <a:xfrm>
            <a:off x="315733" y="2449468"/>
            <a:ext cx="3272099" cy="907524"/>
          </a:xfrm>
          <a:prstGeom prst="wedgeRoundRectCallout">
            <a:avLst>
              <a:gd name="adj1" fmla="val 67732"/>
              <a:gd name="adj2" fmla="val -8198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de-DE" dirty="0"/>
              <a:t>Umsetzung und Steuerung: </a:t>
            </a:r>
            <a:r>
              <a:rPr lang="de-DE" b="1" dirty="0"/>
              <a:t>Landesarchiv </a:t>
            </a:r>
            <a:r>
              <a:rPr lang="de-DE" b="1" dirty="0" smtClean="0"/>
              <a:t>BW</a:t>
            </a:r>
          </a:p>
          <a:p>
            <a:r>
              <a:rPr lang="de-DE" dirty="0"/>
              <a:t>techn. Betrieb: ZDV Tübingen</a:t>
            </a:r>
          </a:p>
        </p:txBody>
      </p:sp>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0526532" y="126663"/>
            <a:ext cx="1211371" cy="1243396"/>
          </a:xfrm>
          <a:prstGeom prst="rect">
            <a:avLst/>
          </a:prstGeom>
        </p:spPr>
      </p:pic>
      <p:sp>
        <p:nvSpPr>
          <p:cNvPr id="25" name="Rechteck 24"/>
          <p:cNvSpPr/>
          <p:nvPr/>
        </p:nvSpPr>
        <p:spPr>
          <a:xfrm>
            <a:off x="3133624" y="1453041"/>
            <a:ext cx="6096000" cy="646331"/>
          </a:xfrm>
          <a:prstGeom prst="rect">
            <a:avLst/>
          </a:prstGeom>
        </p:spPr>
        <p:txBody>
          <a:bodyPr>
            <a:spAutoFit/>
          </a:bodyPr>
          <a:lstStyle/>
          <a:p>
            <a:r>
              <a:rPr lang="de-DE" dirty="0" smtClean="0">
                <a:solidFill>
                  <a:srgbClr val="FFC000"/>
                </a:solidFill>
              </a:rPr>
              <a:t>LEO-BW.</a:t>
            </a:r>
            <a:br>
              <a:rPr lang="de-DE" dirty="0" smtClean="0">
                <a:solidFill>
                  <a:srgbClr val="FFC000"/>
                </a:solidFill>
              </a:rPr>
            </a:br>
            <a:r>
              <a:rPr lang="de-DE" dirty="0" smtClean="0">
                <a:solidFill>
                  <a:srgbClr val="FFC000"/>
                </a:solidFill>
              </a:rPr>
              <a:t>Landeskundliches Informationssystem &amp; Kulturgutportal </a:t>
            </a:r>
            <a:endParaRPr lang="de-DE" dirty="0"/>
          </a:p>
        </p:txBody>
      </p:sp>
      <p:pic>
        <p:nvPicPr>
          <p:cNvPr id="27" name="Grafik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328" y="1284020"/>
            <a:ext cx="987726" cy="1095759"/>
          </a:xfrm>
          <a:prstGeom prst="rect">
            <a:avLst/>
          </a:prstGeom>
        </p:spPr>
      </p:pic>
      <p:sp>
        <p:nvSpPr>
          <p:cNvPr id="28" name="Rechteck 27"/>
          <p:cNvSpPr/>
          <p:nvPr/>
        </p:nvSpPr>
        <p:spPr>
          <a:xfrm>
            <a:off x="4325948" y="1469367"/>
            <a:ext cx="6096000" cy="369332"/>
          </a:xfrm>
          <a:prstGeom prst="rect">
            <a:avLst/>
          </a:prstGeom>
        </p:spPr>
        <p:txBody>
          <a:bodyPr>
            <a:spAutoFit/>
          </a:bodyPr>
          <a:lstStyle/>
          <a:p>
            <a:pPr algn="ctr"/>
            <a:r>
              <a:rPr lang="de-DE" dirty="0">
                <a:solidFill>
                  <a:srgbClr val="FFC000"/>
                </a:solidFill>
              </a:rPr>
              <a:t>https://</a:t>
            </a:r>
            <a:r>
              <a:rPr lang="de-DE" dirty="0" smtClean="0">
                <a:solidFill>
                  <a:srgbClr val="FFC000"/>
                </a:solidFill>
              </a:rPr>
              <a:t>www.leo-bw.de</a:t>
            </a:r>
            <a:endParaRPr lang="de-DE" dirty="0">
              <a:solidFill>
                <a:srgbClr val="FFC000"/>
              </a:solidFill>
            </a:endParaRPr>
          </a:p>
        </p:txBody>
      </p:sp>
      <p:sp>
        <p:nvSpPr>
          <p:cNvPr id="29" name="Sprechblase: rechteckig mit abgerundeten Ecken 13">
            <a:extLst>
              <a:ext uri="{FF2B5EF4-FFF2-40B4-BE49-F238E27FC236}">
                <a16:creationId xmlns:a16="http://schemas.microsoft.com/office/drawing/2014/main" id="{E6DBB269-E530-4CED-897C-C13CE7CA355D}"/>
              </a:ext>
            </a:extLst>
          </p:cNvPr>
          <p:cNvSpPr/>
          <p:nvPr/>
        </p:nvSpPr>
        <p:spPr>
          <a:xfrm>
            <a:off x="9080384" y="2028925"/>
            <a:ext cx="2418629" cy="421643"/>
          </a:xfrm>
          <a:prstGeom prst="wedgeRoundRectCallout">
            <a:avLst>
              <a:gd name="adj1" fmla="val -67365"/>
              <a:gd name="adj2" fmla="val -10784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de-DE" b="1" dirty="0"/>
              <a:t>Teilnahme = kostenfrei</a:t>
            </a:r>
            <a:endParaRPr lang="de-DE" dirty="0"/>
          </a:p>
        </p:txBody>
      </p:sp>
    </p:spTree>
    <p:extLst>
      <p:ext uri="{BB962C8B-B14F-4D97-AF65-F5344CB8AC3E}">
        <p14:creationId xmlns:p14="http://schemas.microsoft.com/office/powerpoint/2010/main" val="3336503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760596" y="-32672"/>
            <a:ext cx="14727266" cy="6890672"/>
          </a:xfrm>
          <a:prstGeom prst="rect">
            <a:avLst/>
          </a:prstGeom>
        </p:spPr>
      </p:pic>
      <p:sp>
        <p:nvSpPr>
          <p:cNvPr id="2" name="Titel 1">
            <a:extLst>
              <a:ext uri="{FF2B5EF4-FFF2-40B4-BE49-F238E27FC236}">
                <a16:creationId xmlns:a16="http://schemas.microsoft.com/office/drawing/2014/main" id="{741ACA88-6ABF-418B-867D-2DEF03F34776}"/>
              </a:ext>
            </a:extLst>
          </p:cNvPr>
          <p:cNvSpPr>
            <a:spLocks noGrp="1"/>
          </p:cNvSpPr>
          <p:nvPr>
            <p:ph type="title"/>
          </p:nvPr>
        </p:nvSpPr>
        <p:spPr>
          <a:xfrm>
            <a:off x="4295800" y="461197"/>
            <a:ext cx="5792559" cy="574327"/>
          </a:xfrm>
        </p:spPr>
        <p:txBody>
          <a:bodyPr/>
          <a:lstStyle/>
          <a:p>
            <a:r>
              <a:rPr lang="de-DE" dirty="0"/>
              <a:t> </a:t>
            </a:r>
            <a:r>
              <a:rPr lang="de-DE" dirty="0" smtClean="0">
                <a:latin typeface="Carlito"/>
                <a:ea typeface="Carlito"/>
                <a:cs typeface="Carlito"/>
              </a:rPr>
              <a:t>Die</a:t>
            </a:r>
            <a:r>
              <a:rPr lang="de-DE" dirty="0" smtClean="0"/>
              <a:t>			</a:t>
            </a:r>
            <a:r>
              <a:rPr lang="de-DE" dirty="0" smtClean="0">
                <a:latin typeface="Carlito"/>
                <a:ea typeface="Carlito"/>
                <a:cs typeface="Carlito"/>
              </a:rPr>
              <a:t>Motivation</a:t>
            </a:r>
            <a:endParaRPr lang="de-DE" dirty="0">
              <a:latin typeface="Carlito"/>
              <a:ea typeface="Carlito"/>
              <a:cs typeface="Carlito"/>
            </a:endParaRPr>
          </a:p>
        </p:txBody>
      </p:sp>
      <p:sp>
        <p:nvSpPr>
          <p:cNvPr id="5" name="Textplatzhalter 4">
            <a:extLst>
              <a:ext uri="{FF2B5EF4-FFF2-40B4-BE49-F238E27FC236}">
                <a16:creationId xmlns:a16="http://schemas.microsoft.com/office/drawing/2014/main" id="{E6CBACD9-36D0-43A3-9FA6-75E069960E89}"/>
              </a:ext>
            </a:extLst>
          </p:cNvPr>
          <p:cNvSpPr>
            <a:spLocks noGrp="1"/>
          </p:cNvSpPr>
          <p:nvPr>
            <p:ph type="body" sz="quarter" idx="10"/>
          </p:nvPr>
        </p:nvSpPr>
        <p:spPr>
          <a:xfrm>
            <a:off x="2999656" y="3068960"/>
            <a:ext cx="4429024" cy="2088232"/>
          </a:xfrm>
        </p:spPr>
        <p:txBody>
          <a:bodyPr/>
          <a:lstStyle/>
          <a:p>
            <a:r>
              <a:rPr lang="de-DE" sz="2400" dirty="0" smtClean="0"/>
              <a:t>Abgeschirmte Datensilos vermeiden (</a:t>
            </a:r>
            <a:r>
              <a:rPr lang="de-DE" sz="2400" dirty="0"/>
              <a:t>H</a:t>
            </a:r>
            <a:r>
              <a:rPr lang="de-DE" sz="2400" dirty="0" smtClean="0"/>
              <a:t>arald Sack)</a:t>
            </a:r>
          </a:p>
          <a:p>
            <a:r>
              <a:rPr lang="de-DE" sz="2400" dirty="0" smtClean="0"/>
              <a:t>Brücken im Netzwerk der Kultur und Wissenschaft bauen</a:t>
            </a:r>
          </a:p>
          <a:p>
            <a:r>
              <a:rPr lang="de-DE" sz="2400" dirty="0" smtClean="0"/>
              <a:t>GND als Brückenbildner</a:t>
            </a:r>
            <a:endParaRPr lang="de-DE" sz="2400" dirty="0"/>
          </a:p>
        </p:txBody>
      </p:sp>
      <p:sp>
        <p:nvSpPr>
          <p:cNvPr id="6" name="Textplatzhalter 5">
            <a:extLst>
              <a:ext uri="{FF2B5EF4-FFF2-40B4-BE49-F238E27FC236}">
                <a16:creationId xmlns:a16="http://schemas.microsoft.com/office/drawing/2014/main" id="{FDFA6CB5-4944-46A4-A4E5-780686A13840}"/>
              </a:ext>
            </a:extLst>
          </p:cNvPr>
          <p:cNvSpPr>
            <a:spLocks noGrp="1"/>
          </p:cNvSpPr>
          <p:nvPr>
            <p:ph type="body" sz="quarter" idx="11"/>
          </p:nvPr>
        </p:nvSpPr>
        <p:spPr/>
        <p:txBody>
          <a:bodyPr/>
          <a:lstStyle/>
          <a:p>
            <a:endParaRPr lang="de-DE"/>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0526532" y="126663"/>
            <a:ext cx="1211371" cy="1243396"/>
          </a:xfrm>
          <a:prstGeom prst="rect">
            <a:avLst/>
          </a:prstGeom>
        </p:spPr>
      </p:pic>
      <p:sp>
        <p:nvSpPr>
          <p:cNvPr id="24" name="Textfeld 23"/>
          <p:cNvSpPr txBox="1"/>
          <p:nvPr/>
        </p:nvSpPr>
        <p:spPr>
          <a:xfrm rot="16200000">
            <a:off x="10240898" y="4468678"/>
            <a:ext cx="3189673" cy="246221"/>
          </a:xfrm>
          <a:prstGeom prst="rect">
            <a:avLst/>
          </a:prstGeom>
          <a:noFill/>
        </p:spPr>
        <p:txBody>
          <a:bodyPr wrap="square" rtlCol="0">
            <a:spAutoFit/>
          </a:bodyPr>
          <a:lstStyle/>
          <a:p>
            <a:r>
              <a:rPr lang="de-DE" sz="1000" dirty="0">
                <a:solidFill>
                  <a:schemeClr val="bg1"/>
                </a:solidFill>
              </a:rPr>
              <a:t>Foto: </a:t>
            </a:r>
            <a:r>
              <a:rPr lang="de-DE" sz="1000" dirty="0" err="1" smtClean="0">
                <a:solidFill>
                  <a:schemeClr val="bg1"/>
                </a:solidFill>
              </a:rPr>
              <a:t>Müngstener</a:t>
            </a:r>
            <a:r>
              <a:rPr lang="de-DE" sz="1000" dirty="0" smtClean="0">
                <a:solidFill>
                  <a:schemeClr val="bg1"/>
                </a:solidFill>
              </a:rPr>
              <a:t> Brücke, MAN-Archiv </a:t>
            </a:r>
            <a:r>
              <a:rPr lang="de-DE" sz="1000" dirty="0">
                <a:solidFill>
                  <a:schemeClr val="bg1"/>
                </a:solidFill>
              </a:rPr>
              <a:t>Augsburg</a:t>
            </a:r>
          </a:p>
        </p:txBody>
      </p:sp>
    </p:spTree>
    <p:extLst>
      <p:ext uri="{BB962C8B-B14F-4D97-AF65-F5344CB8AC3E}">
        <p14:creationId xmlns:p14="http://schemas.microsoft.com/office/powerpoint/2010/main" val="272259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1ACA88-6ABF-418B-867D-2DEF03F34776}"/>
              </a:ext>
            </a:extLst>
          </p:cNvPr>
          <p:cNvSpPr>
            <a:spLocks noGrp="1"/>
          </p:cNvSpPr>
          <p:nvPr>
            <p:ph type="title"/>
          </p:nvPr>
        </p:nvSpPr>
        <p:spPr/>
        <p:txBody>
          <a:bodyPr/>
          <a:lstStyle/>
          <a:p>
            <a:r>
              <a:rPr lang="de-DE" dirty="0"/>
              <a:t> </a:t>
            </a:r>
            <a:r>
              <a:rPr lang="de-DE" dirty="0" smtClean="0">
                <a:latin typeface="Carlito"/>
                <a:ea typeface="Carlito"/>
                <a:cs typeface="Carlito"/>
              </a:rPr>
              <a:t>Ziele der Agentur</a:t>
            </a:r>
            <a:endParaRPr lang="de-DE" dirty="0">
              <a:latin typeface="Carlito"/>
              <a:ea typeface="Carlito"/>
              <a:cs typeface="Carlito"/>
            </a:endParaRPr>
          </a:p>
        </p:txBody>
      </p:sp>
      <p:sp>
        <p:nvSpPr>
          <p:cNvPr id="5" name="Textplatzhalter 4">
            <a:extLst>
              <a:ext uri="{FF2B5EF4-FFF2-40B4-BE49-F238E27FC236}">
                <a16:creationId xmlns:a16="http://schemas.microsoft.com/office/drawing/2014/main" id="{E6CBACD9-36D0-43A3-9FA6-75E069960E89}"/>
              </a:ext>
            </a:extLst>
          </p:cNvPr>
          <p:cNvSpPr>
            <a:spLocks noGrp="1"/>
          </p:cNvSpPr>
          <p:nvPr>
            <p:ph type="body" sz="quarter" idx="10"/>
          </p:nvPr>
        </p:nvSpPr>
        <p:spPr>
          <a:xfrm>
            <a:off x="2505074" y="1577976"/>
            <a:ext cx="8580462" cy="4484622"/>
          </a:xfrm>
        </p:spPr>
        <p:txBody>
          <a:bodyPr/>
          <a:lstStyle/>
          <a:p>
            <a:pPr>
              <a:buFont typeface="Arial" panose="020B0604020202020204" pitchFamily="34" charset="0"/>
              <a:buChar char="•"/>
            </a:pPr>
            <a:r>
              <a:rPr lang="de-DE" sz="2000" dirty="0"/>
              <a:t>Etablierung </a:t>
            </a:r>
            <a:r>
              <a:rPr lang="de-DE" sz="2000" dirty="0" smtClean="0"/>
              <a:t>als </a:t>
            </a:r>
            <a:r>
              <a:rPr lang="de-DE" sz="2000" dirty="0"/>
              <a:t>GND-Kompetenzzentrum in Baden-Württemberg für GLAM- und Forschungsinstitutionen (die Gemeinschaft der nicht-bibliothekarischen Sparten)</a:t>
            </a:r>
          </a:p>
          <a:p>
            <a:pPr>
              <a:buFont typeface="Arial" panose="020B0604020202020204" pitchFamily="34" charset="0"/>
              <a:buChar char="•"/>
            </a:pPr>
            <a:r>
              <a:rPr lang="de-DE" sz="2000" dirty="0" smtClean="0"/>
              <a:t>Verbesserung der Metadatenqualität der Partnereinrichtungen</a:t>
            </a:r>
          </a:p>
          <a:p>
            <a:pPr lvl="2">
              <a:buFont typeface="Arial" panose="020B0604020202020204" pitchFamily="34" charset="0"/>
              <a:buChar char="•"/>
            </a:pPr>
            <a:r>
              <a:rPr lang="de-DE" sz="2000" dirty="0" smtClean="0"/>
              <a:t>GND-Webformulare (Schulung &amp; Redaktion)</a:t>
            </a:r>
          </a:p>
          <a:p>
            <a:pPr lvl="2">
              <a:buFont typeface="Arial" panose="020B0604020202020204" pitchFamily="34" charset="0"/>
              <a:buChar char="•"/>
            </a:pPr>
            <a:r>
              <a:rPr lang="de-DE" sz="2000" dirty="0"/>
              <a:t>Abgleich von Datenlieferungen</a:t>
            </a:r>
            <a:r>
              <a:rPr lang="de-DE" sz="2000" dirty="0" smtClean="0"/>
              <a:t> via GND-Toolbox (im Aufbau)</a:t>
            </a:r>
            <a:endParaRPr lang="de-DE" sz="1200" dirty="0" smtClean="0"/>
          </a:p>
          <a:p>
            <a:pPr>
              <a:buFont typeface="Arial" panose="020B0604020202020204" pitchFamily="34" charset="0"/>
              <a:buChar char="•"/>
            </a:pPr>
            <a:r>
              <a:rPr lang="de-DE" sz="2000" dirty="0" smtClean="0"/>
              <a:t>Fokussierung </a:t>
            </a:r>
            <a:r>
              <a:rPr lang="de-DE" sz="2000" dirty="0"/>
              <a:t>auf regionale </a:t>
            </a:r>
            <a:r>
              <a:rPr lang="de-DE" sz="2000" dirty="0" smtClean="0"/>
              <a:t>Normdatenbedarfe als Knotenpunkte </a:t>
            </a:r>
            <a:r>
              <a:rPr lang="de-DE" sz="2000" dirty="0"/>
              <a:t>im semantischen </a:t>
            </a:r>
            <a:r>
              <a:rPr lang="de-DE" sz="2000" dirty="0" smtClean="0"/>
              <a:t>Kulturdatennetz</a:t>
            </a:r>
          </a:p>
          <a:p>
            <a:pPr>
              <a:buFont typeface="Arial" panose="020B0604020202020204" pitchFamily="34" charset="0"/>
              <a:buChar char="•"/>
            </a:pPr>
            <a:r>
              <a:rPr lang="de-DE" sz="2000" dirty="0"/>
              <a:t>Vertretung der Partner und von Agenturbelangen in den GND-Gremien / Mitarbeit in Arbeitsgruppen</a:t>
            </a:r>
          </a:p>
          <a:p>
            <a:pPr>
              <a:buFont typeface="Arial" panose="020B0604020202020204" pitchFamily="34" charset="0"/>
              <a:buChar char="•"/>
            </a:pPr>
            <a:r>
              <a:rPr lang="de-DE" sz="2000" dirty="0"/>
              <a:t>Weiterentwicklung von bestehenden Standards und GND-Anwendungsregeln aus Community-spezifischer </a:t>
            </a:r>
            <a:r>
              <a:rPr lang="de-DE" sz="2000" dirty="0" smtClean="0"/>
              <a:t>Sicht</a:t>
            </a:r>
          </a:p>
          <a:p>
            <a:pPr>
              <a:buFont typeface="Arial" panose="020B0604020202020204" pitchFamily="34" charset="0"/>
              <a:buChar char="•"/>
            </a:pPr>
            <a:r>
              <a:rPr lang="de-DE" sz="2000" b="1" dirty="0" smtClean="0"/>
              <a:t>Herausforderung: </a:t>
            </a:r>
            <a:r>
              <a:rPr lang="de-DE" sz="2000" dirty="0" smtClean="0"/>
              <a:t>Finanzierungsmodelle für nachhaltigen Agenturbetrieb</a:t>
            </a:r>
            <a:endParaRPr lang="de-DE" sz="2000" dirty="0"/>
          </a:p>
        </p:txBody>
      </p:sp>
      <p:sp>
        <p:nvSpPr>
          <p:cNvPr id="6" name="Textplatzhalter 5">
            <a:extLst>
              <a:ext uri="{FF2B5EF4-FFF2-40B4-BE49-F238E27FC236}">
                <a16:creationId xmlns:a16="http://schemas.microsoft.com/office/drawing/2014/main" id="{FDFA6CB5-4944-46A4-A4E5-780686A13840}"/>
              </a:ext>
            </a:extLst>
          </p:cNvPr>
          <p:cNvSpPr>
            <a:spLocks noGrp="1"/>
          </p:cNvSpPr>
          <p:nvPr>
            <p:ph type="body" sz="quarter" idx="11"/>
          </p:nvPr>
        </p:nvSpPr>
        <p:spPr/>
        <p:txBody>
          <a:bodyPr/>
          <a:lstStyle/>
          <a:p>
            <a:endParaRPr lang="de-DE"/>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526532" y="126663"/>
            <a:ext cx="1211371" cy="1243396"/>
          </a:xfrm>
          <a:prstGeom prst="rect">
            <a:avLst/>
          </a:prstGeom>
        </p:spPr>
      </p:pic>
    </p:spTree>
    <p:extLst>
      <p:ext uri="{BB962C8B-B14F-4D97-AF65-F5344CB8AC3E}">
        <p14:creationId xmlns:p14="http://schemas.microsoft.com/office/powerpoint/2010/main" val="50068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4"/>
          <p:cNvSpPr>
            <a:spLocks noGrp="1"/>
          </p:cNvSpPr>
          <p:nvPr>
            <p:ph type="title"/>
          </p:nvPr>
        </p:nvSpPr>
        <p:spPr bwMode="auto">
          <a:xfrm>
            <a:off x="2505205" y="564661"/>
            <a:ext cx="8580330" cy="574326"/>
          </a:xfrm>
          <a:prstGeom prst="rect">
            <a:avLst/>
          </a:prstGeom>
        </p:spPr>
        <p:txBody>
          <a:bodyPr/>
          <a:lstStyle>
            <a:lvl1pPr>
              <a:defRPr sz="4400" b="1"/>
            </a:lvl1pPr>
          </a:lstStyle>
          <a:p>
            <a:pPr>
              <a:defRPr/>
            </a:pPr>
            <a:r>
              <a:rPr lang="de-DE" sz="4400" b="1" i="0" u="none" strike="noStrike" cap="none" spc="0" dirty="0" smtClean="0">
                <a:solidFill>
                  <a:schemeClr val="tx1"/>
                </a:solidFill>
                <a:latin typeface="Carlito"/>
                <a:ea typeface="Carlito"/>
                <a:cs typeface="Carlito"/>
              </a:rPr>
              <a:t>Die </a:t>
            </a:r>
            <a:r>
              <a:rPr dirty="0" err="1" smtClean="0">
                <a:latin typeface="Carlito"/>
                <a:ea typeface="Carlito"/>
                <a:cs typeface="Carlito"/>
              </a:rPr>
              <a:t>Struktur</a:t>
            </a:r>
            <a:endParaRPr dirty="0">
              <a:latin typeface="Carlito"/>
              <a:ea typeface="Carlito"/>
              <a:cs typeface="Carlito"/>
            </a:endParaRPr>
          </a:p>
        </p:txBody>
      </p:sp>
      <p:sp>
        <p:nvSpPr>
          <p:cNvPr id="5" name="Textplatzhalter 8"/>
          <p:cNvSpPr>
            <a:spLocks noGrp="1"/>
          </p:cNvSpPr>
          <p:nvPr>
            <p:ph type="body" sz="quarter" idx="10"/>
          </p:nvPr>
        </p:nvSpPr>
        <p:spPr bwMode="auto">
          <a:xfrm>
            <a:off x="2505073" y="1577975"/>
            <a:ext cx="9232829" cy="4484621"/>
          </a:xfrm>
          <a:prstGeom prst="rect">
            <a:avLst/>
          </a:prstGeom>
        </p:spPr>
        <p:txBody>
          <a:bodyPr/>
          <a:lstStyle>
            <a:lvl1pPr>
              <a:defRPr sz="3600"/>
            </a:lvl1pPr>
            <a:lvl2pPr>
              <a:defRPr sz="2800"/>
            </a:lvl2pPr>
            <a:lvl3pPr>
              <a:defRPr sz="2800"/>
            </a:lvl3pPr>
            <a:lvl4pPr>
              <a:defRPr sz="2800"/>
            </a:lvl4pPr>
            <a:lvl5pPr>
              <a:defRPr sz="2800"/>
            </a:lvl5pPr>
          </a:lstStyle>
          <a:p>
            <a:pPr>
              <a:defRPr/>
            </a:pPr>
            <a:r>
              <a:rPr lang="de-DE" sz="2000" dirty="0">
                <a:ea typeface="Arial"/>
                <a:cs typeface="Arial"/>
              </a:rPr>
              <a:t>Hauptmerkmale: </a:t>
            </a:r>
          </a:p>
          <a:p>
            <a:pPr lvl="1">
              <a:defRPr/>
            </a:pPr>
            <a:r>
              <a:rPr lang="de-DE" sz="2000" dirty="0" smtClean="0">
                <a:ea typeface="Arial"/>
                <a:cs typeface="Arial"/>
              </a:rPr>
              <a:t>Agenturkooperation LABW &amp; BSZ</a:t>
            </a:r>
          </a:p>
          <a:p>
            <a:pPr lvl="1">
              <a:defRPr/>
            </a:pPr>
            <a:r>
              <a:rPr lang="de-DE" sz="2000" dirty="0" smtClean="0">
                <a:ea typeface="Arial"/>
                <a:cs typeface="Arial"/>
              </a:rPr>
              <a:t>Regionales Modell, dafür spartenübergreifend</a:t>
            </a:r>
          </a:p>
          <a:p>
            <a:pPr lvl="1">
              <a:defRPr/>
            </a:pPr>
            <a:r>
              <a:rPr lang="de-DE" sz="2000" dirty="0" smtClean="0">
                <a:ea typeface="Arial"/>
                <a:cs typeface="Arial"/>
              </a:rPr>
              <a:t>GND-Webformulare als Motor </a:t>
            </a:r>
            <a:r>
              <a:rPr lang="de-DE" sz="2000" dirty="0"/>
              <a:t>der lfd. </a:t>
            </a:r>
            <a:r>
              <a:rPr lang="de-DE" sz="2000" dirty="0" smtClean="0"/>
              <a:t>Redaktionsarbeit, Qualitätssicherung</a:t>
            </a:r>
            <a:endParaRPr lang="de-DE" sz="2000" dirty="0">
              <a:ea typeface="Arial"/>
              <a:cs typeface="Arial"/>
            </a:endParaRPr>
          </a:p>
          <a:p>
            <a:pPr lvl="1">
              <a:defRPr/>
            </a:pPr>
            <a:r>
              <a:rPr lang="de-DE" sz="2000" b="1" dirty="0" smtClean="0"/>
              <a:t>BSZ als „Mentor-Agentur“: </a:t>
            </a:r>
            <a:r>
              <a:rPr lang="de-DE" sz="2000" dirty="0" smtClean="0"/>
              <a:t>kurze, kollegiale Wege bei Fragen aller Art </a:t>
            </a:r>
            <a:r>
              <a:rPr lang="de-DE" sz="2000" dirty="0"/>
              <a:t>&amp;</a:t>
            </a:r>
            <a:r>
              <a:rPr lang="de-DE" sz="2000" dirty="0" smtClean="0"/>
              <a:t> organisatorisch-technischen Themen (ISIL, </a:t>
            </a:r>
            <a:r>
              <a:rPr lang="de-DE" sz="2000" dirty="0" err="1" smtClean="0"/>
              <a:t>WinIBW</a:t>
            </a:r>
            <a:r>
              <a:rPr lang="de-DE" sz="2000" dirty="0" smtClean="0"/>
              <a:t>, GND-Schulung etc.)</a:t>
            </a:r>
          </a:p>
          <a:p>
            <a:pPr marL="457200" lvl="1" indent="0">
              <a:buNone/>
              <a:defRPr/>
            </a:pPr>
            <a:endParaRPr lang="de-DE" sz="2000" dirty="0">
              <a:ea typeface="Arial"/>
              <a:cs typeface="Arial"/>
            </a:endParaRPr>
          </a:p>
          <a:p>
            <a:pPr>
              <a:defRPr/>
            </a:pPr>
            <a:r>
              <a:rPr lang="de-DE" sz="2000" dirty="0" smtClean="0">
                <a:ea typeface="Arial"/>
                <a:cs typeface="Arial"/>
              </a:rPr>
              <a:t>Zusammenarbeit </a:t>
            </a:r>
            <a:r>
              <a:rPr lang="de-DE" sz="2000" dirty="0">
                <a:ea typeface="Arial"/>
                <a:cs typeface="Arial"/>
              </a:rPr>
              <a:t>mit </a:t>
            </a:r>
            <a:r>
              <a:rPr lang="de-DE" sz="2000" dirty="0" smtClean="0">
                <a:ea typeface="Arial"/>
                <a:cs typeface="Arial"/>
              </a:rPr>
              <a:t>/ denkbare Kooperationsmodelle:</a:t>
            </a:r>
          </a:p>
          <a:p>
            <a:pPr lvl="1">
              <a:defRPr/>
            </a:pPr>
            <a:r>
              <a:rPr lang="de-DE" sz="2000" dirty="0" smtClean="0">
                <a:ea typeface="Arial"/>
                <a:cs typeface="Arial"/>
              </a:rPr>
              <a:t>Fachstellen </a:t>
            </a:r>
            <a:r>
              <a:rPr lang="de-DE" sz="2000" dirty="0">
                <a:ea typeface="Arial"/>
                <a:cs typeface="Arial"/>
              </a:rPr>
              <a:t>der Deutschen Digitalen Bibliothek </a:t>
            </a:r>
            <a:r>
              <a:rPr lang="de-DE" sz="2000" dirty="0" smtClean="0">
                <a:ea typeface="Arial"/>
                <a:cs typeface="Arial"/>
              </a:rPr>
              <a:t>(Fokus Archive &amp; Museen)</a:t>
            </a:r>
          </a:p>
          <a:p>
            <a:pPr lvl="1">
              <a:defRPr/>
            </a:pPr>
            <a:r>
              <a:rPr lang="de-DE" sz="2000" dirty="0" smtClean="0">
                <a:ea typeface="Arial"/>
                <a:cs typeface="Arial"/>
              </a:rPr>
              <a:t>Netzwerk potenzieller GND4C-Agenturen / GLAM-Agenturen</a:t>
            </a:r>
          </a:p>
          <a:p>
            <a:pPr lvl="1">
              <a:defRPr/>
            </a:pPr>
            <a:r>
              <a:rPr lang="de-DE" sz="2000" dirty="0" smtClean="0">
                <a:ea typeface="Arial"/>
                <a:cs typeface="Arial"/>
              </a:rPr>
              <a:t>IG Archive</a:t>
            </a:r>
          </a:p>
          <a:p>
            <a:pPr lvl="1">
              <a:defRPr/>
            </a:pPr>
            <a:r>
              <a:rPr lang="de-DE" sz="2000" dirty="0" smtClean="0">
                <a:ea typeface="Arial"/>
                <a:cs typeface="Arial"/>
              </a:rPr>
              <a:t>NFDI-Konsortien</a:t>
            </a:r>
          </a:p>
          <a:p>
            <a:pPr lvl="1">
              <a:defRPr/>
            </a:pPr>
            <a:r>
              <a:rPr lang="de-DE" sz="2000" dirty="0" smtClean="0">
                <a:ea typeface="Arial"/>
                <a:cs typeface="Arial"/>
              </a:rPr>
              <a:t>…</a:t>
            </a:r>
          </a:p>
          <a:p>
            <a:pPr lvl="1">
              <a:defRPr/>
            </a:pPr>
            <a:endParaRPr lang="de-DE" sz="2000" dirty="0">
              <a:ea typeface="Arial"/>
              <a:cs typeface="Arial"/>
            </a:endParaRPr>
          </a:p>
          <a:p>
            <a:pPr marL="0" indent="0">
              <a:buNone/>
              <a:defRPr/>
            </a:pPr>
            <a:endParaRPr sz="2000" b="0" i="0" u="none" dirty="0">
              <a:solidFill>
                <a:srgbClr val="424242"/>
              </a:solidFill>
              <a:ea typeface="Arial"/>
              <a:cs typeface="Arial"/>
            </a:endParaRPr>
          </a:p>
        </p:txBody>
      </p:sp>
      <p:sp>
        <p:nvSpPr>
          <p:cNvPr id="6" name="Textplatzhalter 12"/>
          <p:cNvSpPr>
            <a:spLocks noGrp="1"/>
          </p:cNvSpPr>
          <p:nvPr>
            <p:ph type="body" sz="quarter" idx="11" hasCustomPrompt="1"/>
          </p:nvPr>
        </p:nvSpPr>
        <p:spPr bwMode="auto">
          <a:xfrm>
            <a:off x="10678417" y="6345041"/>
            <a:ext cx="814189" cy="313084"/>
          </a:xfrm>
          <a:prstGeom prst="rect">
            <a:avLst/>
          </a:prstGeom>
        </p:spPr>
        <p:txBody>
          <a:bodyPr/>
          <a:lstStyle>
            <a:lvl1pPr marL="0" indent="0">
              <a:buNone/>
              <a:defRPr sz="1200"/>
            </a:lvl1pPr>
            <a:lvl2pPr marL="457200" indent="0">
              <a:buNone/>
              <a:defRPr/>
            </a:lvl2pPr>
          </a:lstStyle>
          <a:p>
            <a:pPr>
              <a:defRPr/>
            </a:pPr>
            <a:endParaRP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526532" y="126663"/>
            <a:ext cx="1211371" cy="1243396"/>
          </a:xfrm>
          <a:prstGeom prst="rect">
            <a:avLst/>
          </a:prstGeom>
        </p:spPr>
      </p:pic>
    </p:spTree>
    <p:extLst>
      <p:ext uri="{BB962C8B-B14F-4D97-AF65-F5344CB8AC3E}">
        <p14:creationId xmlns:p14="http://schemas.microsoft.com/office/powerpoint/2010/main" val="2532053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Grafik 7"/>
          <p:cNvPicPr>
            <a:picLocks noChangeAspect="1"/>
          </p:cNvPicPr>
          <p:nvPr/>
        </p:nvPicPr>
        <p:blipFill>
          <a:blip r:embed="rId3"/>
          <a:srcRect l="25763" t="25528" r="25763" b="25775"/>
          <a:stretch/>
        </p:blipFill>
        <p:spPr bwMode="auto">
          <a:xfrm>
            <a:off x="6729357" y="1086379"/>
            <a:ext cx="5161870" cy="5250613"/>
          </a:xfrm>
          <a:prstGeom prst="rect">
            <a:avLst/>
          </a:prstGeom>
          <a:noFill/>
        </p:spPr>
      </p:pic>
      <p:sp>
        <p:nvSpPr>
          <p:cNvPr id="4" name="Titel 4"/>
          <p:cNvSpPr>
            <a:spLocks noGrp="1"/>
          </p:cNvSpPr>
          <p:nvPr>
            <p:ph type="title"/>
          </p:nvPr>
        </p:nvSpPr>
        <p:spPr bwMode="auto">
          <a:xfrm>
            <a:off x="2505205" y="564661"/>
            <a:ext cx="8580330" cy="574326"/>
          </a:xfrm>
          <a:prstGeom prst="rect">
            <a:avLst/>
          </a:prstGeom>
        </p:spPr>
        <p:txBody>
          <a:bodyPr/>
          <a:lstStyle>
            <a:lvl1pPr>
              <a:defRPr sz="4400" b="1"/>
            </a:lvl1pPr>
          </a:lstStyle>
          <a:p>
            <a:pPr>
              <a:defRPr/>
            </a:pPr>
            <a:r>
              <a:rPr lang="de-DE" dirty="0" smtClean="0">
                <a:latin typeface="Carlito"/>
                <a:ea typeface="Carlito"/>
                <a:cs typeface="Carlito"/>
              </a:rPr>
              <a:t>Der Mittler – Sandwichposition</a:t>
            </a:r>
            <a:endParaRPr dirty="0">
              <a:latin typeface="Carlito"/>
              <a:ea typeface="Carlito"/>
              <a:cs typeface="Carlito"/>
            </a:endParaRPr>
          </a:p>
        </p:txBody>
      </p:sp>
      <p:sp>
        <p:nvSpPr>
          <p:cNvPr id="5" name="Textplatzhalter 8"/>
          <p:cNvSpPr>
            <a:spLocks noGrp="1"/>
          </p:cNvSpPr>
          <p:nvPr>
            <p:ph type="body" sz="quarter" idx="10"/>
          </p:nvPr>
        </p:nvSpPr>
        <p:spPr bwMode="auto">
          <a:xfrm>
            <a:off x="10054573" y="4003729"/>
            <a:ext cx="994628" cy="287833"/>
          </a:xfrm>
          <a:prstGeom prst="rect">
            <a:avLst/>
          </a:prstGeom>
        </p:spPr>
        <p:txBody>
          <a:bodyPr/>
          <a:lstStyle>
            <a:lvl1pPr>
              <a:defRPr sz="3600"/>
            </a:lvl1pPr>
            <a:lvl2pPr>
              <a:defRPr sz="2800"/>
            </a:lvl2pPr>
            <a:lvl3pPr>
              <a:defRPr sz="2800"/>
            </a:lvl3pPr>
            <a:lvl4pPr>
              <a:defRPr sz="2800"/>
            </a:lvl4pPr>
            <a:lvl5pPr>
              <a:defRPr sz="2800"/>
            </a:lvl5pPr>
          </a:lstStyle>
          <a:p>
            <a:pPr marL="0" indent="0">
              <a:buNone/>
              <a:defRPr/>
            </a:pPr>
            <a:r>
              <a:rPr lang="de-DE" sz="1600" b="1" dirty="0" err="1" smtClean="0">
                <a:solidFill>
                  <a:srgbClr val="FFC000"/>
                </a:solidFill>
                <a:latin typeface="Arial"/>
                <a:ea typeface="Arial"/>
                <a:cs typeface="Arial"/>
              </a:rPr>
              <a:t>WinIBW</a:t>
            </a:r>
            <a:endParaRPr sz="1600" b="1" i="0" u="none" dirty="0">
              <a:solidFill>
                <a:srgbClr val="FFC000"/>
              </a:solidFill>
              <a:latin typeface="Arial"/>
              <a:ea typeface="Arial"/>
              <a:cs typeface="Arial"/>
            </a:endParaRPr>
          </a:p>
        </p:txBody>
      </p:sp>
      <p:sp>
        <p:nvSpPr>
          <p:cNvPr id="6" name="Textplatzhalter 12"/>
          <p:cNvSpPr>
            <a:spLocks noGrp="1"/>
          </p:cNvSpPr>
          <p:nvPr>
            <p:ph type="body" sz="quarter" idx="11" hasCustomPrompt="1"/>
          </p:nvPr>
        </p:nvSpPr>
        <p:spPr bwMode="auto">
          <a:xfrm>
            <a:off x="10678417" y="6345041"/>
            <a:ext cx="814189" cy="313084"/>
          </a:xfrm>
          <a:prstGeom prst="rect">
            <a:avLst/>
          </a:prstGeom>
        </p:spPr>
        <p:txBody>
          <a:bodyPr/>
          <a:lstStyle>
            <a:lvl1pPr marL="0" indent="0">
              <a:buNone/>
              <a:defRPr sz="1200"/>
            </a:lvl1pPr>
            <a:lvl2pPr marL="457200" indent="0">
              <a:buNone/>
              <a:defRPr/>
            </a:lvl2pPr>
          </a:lstStyle>
          <a:p>
            <a:pPr>
              <a:defRPr/>
            </a:pPr>
            <a:endParaRPr dirty="0"/>
          </a:p>
        </p:txBody>
      </p:sp>
      <p:sp>
        <p:nvSpPr>
          <p:cNvPr id="7" name="Rechteck 6"/>
          <p:cNvSpPr/>
          <p:nvPr/>
        </p:nvSpPr>
        <p:spPr bwMode="auto">
          <a:xfrm>
            <a:off x="8160582" y="160426"/>
            <a:ext cx="2136675" cy="480580"/>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de-DE" sz="800" b="0" i="0" u="none" strike="noStrike" cap="none" spc="0" dirty="0">
                <a:solidFill>
                  <a:schemeClr val="tx1"/>
                </a:solidFill>
                <a:latin typeface="Calibri"/>
                <a:ea typeface="Calibri"/>
                <a:cs typeface="Calibri"/>
              </a:rPr>
              <a:t>&lt;a </a:t>
            </a:r>
            <a:r>
              <a:rPr lang="de-DE" sz="800" b="0" i="0" u="none" strike="noStrike" cap="none" spc="0" dirty="0" err="1">
                <a:solidFill>
                  <a:schemeClr val="tx1"/>
                </a:solidFill>
                <a:latin typeface="Calibri"/>
                <a:ea typeface="Calibri"/>
                <a:cs typeface="Calibri"/>
              </a:rPr>
              <a:t>href</a:t>
            </a:r>
            <a:r>
              <a:rPr lang="de-DE" sz="800" b="0" i="0" u="none" strike="noStrike" cap="none" spc="0" dirty="0">
                <a:solidFill>
                  <a:schemeClr val="tx1"/>
                </a:solidFill>
                <a:latin typeface="Calibri"/>
                <a:ea typeface="Calibri"/>
                <a:cs typeface="Calibri"/>
              </a:rPr>
              <a:t>="https://de.vecteezy.com/gratis-vektor/schwarz"&gt;Schwarz Vektoren von </a:t>
            </a:r>
            <a:r>
              <a:rPr lang="de-DE" sz="800" b="0" i="0" u="none" strike="noStrike" cap="none" spc="0" dirty="0" err="1">
                <a:solidFill>
                  <a:schemeClr val="tx1"/>
                </a:solidFill>
                <a:latin typeface="Calibri"/>
                <a:ea typeface="Calibri"/>
                <a:cs typeface="Calibri"/>
              </a:rPr>
              <a:t>Vecteezy</a:t>
            </a:r>
            <a:r>
              <a:rPr lang="de-DE" sz="800" b="0" i="0" u="none" strike="noStrike" cap="none" spc="0" dirty="0">
                <a:solidFill>
                  <a:schemeClr val="tx1"/>
                </a:solidFill>
                <a:latin typeface="Calibri"/>
                <a:ea typeface="Calibri"/>
                <a:cs typeface="Calibri"/>
              </a:rPr>
              <a:t>&lt;/a&gt;</a:t>
            </a:r>
            <a:endParaRPr sz="800" dirty="0"/>
          </a:p>
        </p:txBody>
      </p:sp>
      <p:sp>
        <p:nvSpPr>
          <p:cNvPr id="17" name="Textfeld 16">
            <a:extLst>
              <a:ext uri="{FF2B5EF4-FFF2-40B4-BE49-F238E27FC236}">
                <a16:creationId xmlns:a16="http://schemas.microsoft.com/office/drawing/2014/main" id="{CA008638-32B9-4C78-9570-11E96BCECA29}"/>
              </a:ext>
            </a:extLst>
          </p:cNvPr>
          <p:cNvSpPr txBox="1"/>
          <p:nvPr/>
        </p:nvSpPr>
        <p:spPr>
          <a:xfrm>
            <a:off x="7009150" y="5092935"/>
            <a:ext cx="4641811" cy="338554"/>
          </a:xfrm>
          <a:prstGeom prst="rect">
            <a:avLst/>
          </a:prstGeom>
          <a:noFill/>
        </p:spPr>
        <p:txBody>
          <a:bodyPr wrap="square" rtlCol="0">
            <a:spAutoFit/>
          </a:bodyPr>
          <a:lstStyle/>
          <a:p>
            <a:r>
              <a:rPr lang="de-DE" sz="1600" b="1" dirty="0" smtClean="0">
                <a:solidFill>
                  <a:schemeClr val="accent2">
                    <a:lumMod val="75000"/>
                  </a:schemeClr>
                </a:solidFill>
                <a:latin typeface="Arial" panose="020B0604020202020204" pitchFamily="34" charset="0"/>
                <a:cs typeface="Arial" panose="020B0604020202020204" pitchFamily="34" charset="0"/>
              </a:rPr>
              <a:t>Kooperationspartner / Interessenten LEO-BW</a:t>
            </a:r>
            <a:endParaRPr lang="de-DE" sz="1600" b="1" dirty="0">
              <a:solidFill>
                <a:schemeClr val="accent2">
                  <a:lumMod val="75000"/>
                </a:schemeClr>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03A967BA-ECB9-4855-9B30-04F5DBB1648D}"/>
              </a:ext>
            </a:extLst>
          </p:cNvPr>
          <p:cNvSpPr txBox="1"/>
          <p:nvPr/>
        </p:nvSpPr>
        <p:spPr bwMode="auto">
          <a:xfrm>
            <a:off x="9546867" y="5513363"/>
            <a:ext cx="1959329" cy="338554"/>
          </a:xfrm>
          <a:prstGeom prst="rect">
            <a:avLst/>
          </a:prstGeom>
          <a:noFill/>
        </p:spPr>
        <p:txBody>
          <a:bodyPr wrap="square" rtlCol="0">
            <a:spAutoFit/>
          </a:bodyPr>
          <a:lstStyle/>
          <a:p>
            <a:r>
              <a:rPr lang="de-DE" sz="1600" b="1" dirty="0" err="1">
                <a:solidFill>
                  <a:schemeClr val="accent2">
                    <a:lumMod val="75000"/>
                  </a:schemeClr>
                </a:solidFill>
                <a:latin typeface="Arial" panose="020B0604020202020204" pitchFamily="34" charset="0"/>
                <a:cs typeface="Arial" panose="020B0604020202020204" pitchFamily="34" charset="0"/>
              </a:rPr>
              <a:t>MusIS</a:t>
            </a:r>
            <a:r>
              <a:rPr lang="de-DE" sz="1600" b="1" dirty="0">
                <a:solidFill>
                  <a:schemeClr val="accent2">
                    <a:lumMod val="75000"/>
                  </a:schemeClr>
                </a:solidFill>
                <a:latin typeface="Arial" panose="020B0604020202020204" pitchFamily="34" charset="0"/>
                <a:cs typeface="Arial" panose="020B0604020202020204" pitchFamily="34" charset="0"/>
              </a:rPr>
              <a:t>-Verbund</a:t>
            </a:r>
          </a:p>
        </p:txBody>
      </p:sp>
      <p:sp>
        <p:nvSpPr>
          <p:cNvPr id="14" name="Textfeld 13">
            <a:extLst>
              <a:ext uri="{FF2B5EF4-FFF2-40B4-BE49-F238E27FC236}">
                <a16:creationId xmlns:a16="http://schemas.microsoft.com/office/drawing/2014/main" id="{4B39FBD7-921E-40C8-BB21-9DC541C68775}"/>
              </a:ext>
            </a:extLst>
          </p:cNvPr>
          <p:cNvSpPr txBox="1"/>
          <p:nvPr/>
        </p:nvSpPr>
        <p:spPr>
          <a:xfrm>
            <a:off x="8741607" y="5840383"/>
            <a:ext cx="1350050" cy="369332"/>
          </a:xfrm>
          <a:prstGeom prst="rect">
            <a:avLst/>
          </a:prstGeom>
          <a:noFill/>
        </p:spPr>
        <p:txBody>
          <a:bodyPr wrap="none" rtlCol="0">
            <a:spAutoFit/>
          </a:bodyPr>
          <a:lstStyle/>
          <a:p>
            <a:r>
              <a:rPr lang="de-DE" dirty="0"/>
              <a:t>Kundenkreis</a:t>
            </a:r>
          </a:p>
        </p:txBody>
      </p:sp>
      <p:sp>
        <p:nvSpPr>
          <p:cNvPr id="15" name="Rechteck 14">
            <a:extLst>
              <a:ext uri="{FF2B5EF4-FFF2-40B4-BE49-F238E27FC236}">
                <a16:creationId xmlns:a16="http://schemas.microsoft.com/office/drawing/2014/main" id="{C84E0021-C3CD-432C-8E2C-AE4B2879A5B5}"/>
              </a:ext>
            </a:extLst>
          </p:cNvPr>
          <p:cNvSpPr/>
          <p:nvPr/>
        </p:nvSpPr>
        <p:spPr>
          <a:xfrm>
            <a:off x="8671073" y="1249809"/>
            <a:ext cx="1311578" cy="369332"/>
          </a:xfrm>
          <a:prstGeom prst="rect">
            <a:avLst/>
          </a:prstGeom>
        </p:spPr>
        <p:txBody>
          <a:bodyPr wrap="none">
            <a:spAutoFit/>
          </a:bodyPr>
          <a:lstStyle/>
          <a:p>
            <a:r>
              <a:rPr lang="de-DE" dirty="0" smtClean="0"/>
              <a:t>Stakeholder</a:t>
            </a:r>
            <a:endParaRPr lang="de-DE" dirty="0"/>
          </a:p>
        </p:txBody>
      </p:sp>
      <p:sp>
        <p:nvSpPr>
          <p:cNvPr id="16" name="Textfeld 15">
            <a:extLst>
              <a:ext uri="{FF2B5EF4-FFF2-40B4-BE49-F238E27FC236}">
                <a16:creationId xmlns:a16="http://schemas.microsoft.com/office/drawing/2014/main" id="{72E5E4B6-75D0-4CA7-A6BA-8F87AC1707F2}"/>
              </a:ext>
            </a:extLst>
          </p:cNvPr>
          <p:cNvSpPr txBox="1"/>
          <p:nvPr/>
        </p:nvSpPr>
        <p:spPr>
          <a:xfrm>
            <a:off x="8092698" y="3797083"/>
            <a:ext cx="1938043" cy="338554"/>
          </a:xfrm>
          <a:prstGeom prst="rect">
            <a:avLst/>
          </a:prstGeom>
          <a:noFill/>
        </p:spPr>
        <p:txBody>
          <a:bodyPr wrap="square" rtlCol="0">
            <a:spAutoFit/>
          </a:bodyPr>
          <a:lstStyle/>
          <a:p>
            <a:r>
              <a:rPr lang="de-DE" sz="1600" b="1" dirty="0" smtClean="0">
                <a:solidFill>
                  <a:srgbClr val="FFC000"/>
                </a:solidFill>
                <a:latin typeface="Arial" panose="020B0604020202020204" pitchFamily="34" charset="0"/>
                <a:cs typeface="Arial" panose="020B0604020202020204" pitchFamily="34" charset="0"/>
              </a:rPr>
              <a:t>Webformulare</a:t>
            </a:r>
            <a:endParaRPr lang="de-DE" sz="1600" b="1" dirty="0">
              <a:solidFill>
                <a:srgbClr val="FFC000"/>
              </a:solidFill>
              <a:latin typeface="Arial" panose="020B0604020202020204" pitchFamily="34" charset="0"/>
              <a:cs typeface="Arial" panose="020B0604020202020204" pitchFamily="34" charset="0"/>
            </a:endParaRPr>
          </a:p>
        </p:txBody>
      </p:sp>
      <p:sp>
        <p:nvSpPr>
          <p:cNvPr id="22" name="Textfeld 21">
            <a:extLst>
              <a:ext uri="{FF2B5EF4-FFF2-40B4-BE49-F238E27FC236}">
                <a16:creationId xmlns:a16="http://schemas.microsoft.com/office/drawing/2014/main" id="{7B44E410-0AD8-40C4-B9B2-1EC0115723C4}"/>
              </a:ext>
            </a:extLst>
          </p:cNvPr>
          <p:cNvSpPr txBox="1"/>
          <p:nvPr/>
        </p:nvSpPr>
        <p:spPr>
          <a:xfrm rot="5400000">
            <a:off x="11020362" y="4101343"/>
            <a:ext cx="1830950" cy="369332"/>
          </a:xfrm>
          <a:prstGeom prst="rect">
            <a:avLst/>
          </a:prstGeom>
          <a:noFill/>
        </p:spPr>
        <p:txBody>
          <a:bodyPr wrap="none" rtlCol="0">
            <a:spAutoFit/>
          </a:bodyPr>
          <a:lstStyle/>
          <a:p>
            <a:r>
              <a:rPr lang="de-DE" dirty="0"/>
              <a:t>Agentur-Portfolio</a:t>
            </a:r>
          </a:p>
        </p:txBody>
      </p:sp>
      <p:sp>
        <p:nvSpPr>
          <p:cNvPr id="23" name="Textfeld 22">
            <a:extLst>
              <a:ext uri="{FF2B5EF4-FFF2-40B4-BE49-F238E27FC236}">
                <a16:creationId xmlns:a16="http://schemas.microsoft.com/office/drawing/2014/main" id="{2D8F5090-C71D-40CE-A970-C26C7196EA52}"/>
              </a:ext>
            </a:extLst>
          </p:cNvPr>
          <p:cNvSpPr txBox="1"/>
          <p:nvPr/>
        </p:nvSpPr>
        <p:spPr>
          <a:xfrm>
            <a:off x="314842" y="2870838"/>
            <a:ext cx="6148607" cy="1200329"/>
          </a:xfrm>
          <a:prstGeom prst="rect">
            <a:avLst/>
          </a:prstGeom>
          <a:noFill/>
          <a:ln w="28575">
            <a:solidFill>
              <a:srgbClr val="FFC000"/>
            </a:solidFill>
          </a:ln>
        </p:spPr>
        <p:txBody>
          <a:bodyPr wrap="square" rtlCol="0">
            <a:spAutoFit/>
          </a:bodyPr>
          <a:lstStyle/>
          <a:p>
            <a:pPr marL="285750" indent="-285750">
              <a:buFont typeface="Arial" panose="020B0604020202020204" pitchFamily="34" charset="0"/>
              <a:buChar char="•"/>
            </a:pPr>
            <a:r>
              <a:rPr lang="de-DE" b="1" dirty="0"/>
              <a:t>Redaktion &amp; Schulung</a:t>
            </a:r>
            <a:endParaRPr lang="de-DE" b="1" dirty="0" smtClean="0"/>
          </a:p>
          <a:p>
            <a:pPr marL="742950" lvl="1" indent="-285750">
              <a:buFont typeface="Arial" panose="020B0604020202020204" pitchFamily="34" charset="0"/>
              <a:buChar char="•"/>
            </a:pPr>
            <a:r>
              <a:rPr lang="de-DE" dirty="0" smtClean="0"/>
              <a:t>GND-Webformulare (Personen, Körperschaften)</a:t>
            </a:r>
          </a:p>
          <a:p>
            <a:pPr marL="742950" lvl="1" indent="-285750">
              <a:buFont typeface="Arial" panose="020B0604020202020204" pitchFamily="34" charset="0"/>
              <a:buChar char="•"/>
            </a:pPr>
            <a:r>
              <a:rPr lang="de-DE" dirty="0" smtClean="0"/>
              <a:t>Qualitätssicherung, </a:t>
            </a:r>
            <a:r>
              <a:rPr lang="de-DE" dirty="0" err="1" smtClean="0"/>
              <a:t>Dublettenmeldung</a:t>
            </a:r>
            <a:r>
              <a:rPr lang="de-DE" dirty="0" smtClean="0"/>
              <a:t> etc.</a:t>
            </a:r>
          </a:p>
          <a:p>
            <a:pPr marL="742950" lvl="1" indent="-285750">
              <a:buFont typeface="Arial" panose="020B0604020202020204" pitchFamily="34" charset="0"/>
              <a:buChar char="•"/>
            </a:pPr>
            <a:r>
              <a:rPr lang="de-DE" dirty="0"/>
              <a:t>Fokussierung auf regionale </a:t>
            </a:r>
            <a:r>
              <a:rPr lang="de-DE" dirty="0" smtClean="0"/>
              <a:t>Normdatenbedarfe</a:t>
            </a:r>
            <a:endParaRPr lang="de-DE" dirty="0"/>
          </a:p>
        </p:txBody>
      </p:sp>
      <p:cxnSp>
        <p:nvCxnSpPr>
          <p:cNvPr id="26" name="Gerade Verbindung mit Pfeil 25">
            <a:extLst>
              <a:ext uri="{FF2B5EF4-FFF2-40B4-BE49-F238E27FC236}">
                <a16:creationId xmlns:a16="http://schemas.microsoft.com/office/drawing/2014/main" id="{9CB6273D-9749-44F6-BCCC-221DBC7541B3}"/>
              </a:ext>
            </a:extLst>
          </p:cNvPr>
          <p:cNvCxnSpPr>
            <a:cxnSpLocks/>
            <a:stCxn id="23" idx="3"/>
          </p:cNvCxnSpPr>
          <p:nvPr/>
        </p:nvCxnSpPr>
        <p:spPr>
          <a:xfrm>
            <a:off x="6463449" y="3471003"/>
            <a:ext cx="1396120" cy="461279"/>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04F19923-27B4-4B28-A8CC-F467582CB4BB}"/>
              </a:ext>
            </a:extLst>
          </p:cNvPr>
          <p:cNvSpPr txBox="1"/>
          <p:nvPr/>
        </p:nvSpPr>
        <p:spPr bwMode="auto">
          <a:xfrm>
            <a:off x="314842" y="1862408"/>
            <a:ext cx="6148607" cy="923330"/>
          </a:xfrm>
          <a:prstGeom prst="rect">
            <a:avLst/>
          </a:prstGeom>
          <a:noFill/>
          <a:ln w="28575">
            <a:solidFill>
              <a:srgbClr val="C00000"/>
            </a:solidFill>
          </a:ln>
        </p:spPr>
        <p:txBody>
          <a:bodyPr wrap="square" rtlCol="0">
            <a:spAutoFit/>
          </a:bodyPr>
          <a:lstStyle/>
          <a:p>
            <a:pPr marL="285750" indent="-285750">
              <a:buFont typeface="Arial" panose="020B0604020202020204" pitchFamily="34" charset="0"/>
              <a:buChar char="•"/>
            </a:pPr>
            <a:r>
              <a:rPr lang="de-DE" b="1" dirty="0"/>
              <a:t>Beratung &amp; Information</a:t>
            </a:r>
          </a:p>
          <a:p>
            <a:pPr marL="742950" lvl="1" indent="-285750">
              <a:buFont typeface="Arial" panose="020B0604020202020204" pitchFamily="34" charset="0"/>
              <a:buChar char="•"/>
            </a:pPr>
            <a:r>
              <a:rPr lang="de-DE" dirty="0"/>
              <a:t>GND-Kontaktstelle für Einrichtungen aus </a:t>
            </a:r>
            <a:r>
              <a:rPr lang="de-DE" dirty="0" smtClean="0"/>
              <a:t>BW</a:t>
            </a:r>
            <a:endParaRPr lang="de-DE" dirty="0"/>
          </a:p>
          <a:p>
            <a:pPr marL="742950" lvl="1" indent="-285750">
              <a:buFont typeface="Arial" panose="020B0604020202020204" pitchFamily="34" charset="0"/>
              <a:buChar char="•"/>
            </a:pPr>
            <a:r>
              <a:rPr lang="de-DE" dirty="0"/>
              <a:t>Helpdesk für Redaktions- und Nutzungsdienste</a:t>
            </a:r>
          </a:p>
        </p:txBody>
      </p:sp>
      <p:cxnSp>
        <p:nvCxnSpPr>
          <p:cNvPr id="25" name="Gerade Verbindung mit Pfeil 24">
            <a:extLst>
              <a:ext uri="{FF2B5EF4-FFF2-40B4-BE49-F238E27FC236}">
                <a16:creationId xmlns:a16="http://schemas.microsoft.com/office/drawing/2014/main" id="{8B5713B7-262E-408A-9766-28B8FDBF4B0C}"/>
              </a:ext>
            </a:extLst>
          </p:cNvPr>
          <p:cNvCxnSpPr>
            <a:cxnSpLocks/>
            <a:stCxn id="24" idx="3"/>
          </p:cNvCxnSpPr>
          <p:nvPr/>
        </p:nvCxnSpPr>
        <p:spPr bwMode="auto">
          <a:xfrm>
            <a:off x="6463449" y="2324073"/>
            <a:ext cx="1072711" cy="124894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0A962C61-99F4-4D70-AA27-BFEF8E661457}"/>
              </a:ext>
            </a:extLst>
          </p:cNvPr>
          <p:cNvSpPr txBox="1"/>
          <p:nvPr/>
        </p:nvSpPr>
        <p:spPr bwMode="auto">
          <a:xfrm>
            <a:off x="313753" y="4161894"/>
            <a:ext cx="6148607" cy="1200329"/>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de-DE" b="1" dirty="0"/>
              <a:t>Gremien- &amp; </a:t>
            </a:r>
            <a:r>
              <a:rPr lang="de-DE" b="1" dirty="0" smtClean="0"/>
              <a:t>Community-Arbeit</a:t>
            </a:r>
          </a:p>
          <a:p>
            <a:pPr marL="742950" lvl="1" indent="-285750">
              <a:buFont typeface="Arial" panose="020B0604020202020204" pitchFamily="34" charset="0"/>
              <a:buChar char="•"/>
            </a:pPr>
            <a:r>
              <a:rPr lang="de-DE" dirty="0"/>
              <a:t>GND-Ausschuss / </a:t>
            </a:r>
            <a:r>
              <a:rPr lang="de-DE" dirty="0" smtClean="0"/>
              <a:t>Standardisierungsausschuss</a:t>
            </a:r>
          </a:p>
          <a:p>
            <a:pPr marL="742950" lvl="1" indent="-285750">
              <a:buFont typeface="Arial" panose="020B0604020202020204" pitchFamily="34" charset="0"/>
              <a:buChar char="•"/>
            </a:pPr>
            <a:r>
              <a:rPr lang="de-DE" dirty="0" smtClean="0"/>
              <a:t>Gremien, AGs </a:t>
            </a:r>
            <a:r>
              <a:rPr lang="de-DE" dirty="0"/>
              <a:t>der Archiv- und </a:t>
            </a:r>
            <a:r>
              <a:rPr lang="de-DE" dirty="0" smtClean="0"/>
              <a:t>Museumscommunity</a:t>
            </a:r>
          </a:p>
          <a:p>
            <a:pPr marL="742950" lvl="1" indent="-285750">
              <a:buFont typeface="Arial" panose="020B0604020202020204" pitchFamily="34" charset="0"/>
              <a:buChar char="•"/>
            </a:pPr>
            <a:r>
              <a:rPr lang="de-DE" dirty="0" smtClean="0"/>
              <a:t>Anwendungsregeln </a:t>
            </a:r>
            <a:r>
              <a:rPr lang="de-DE" dirty="0"/>
              <a:t>aus Community-spezifischer Sicht</a:t>
            </a:r>
            <a:endParaRPr lang="de-DE" b="1" dirty="0"/>
          </a:p>
        </p:txBody>
      </p:sp>
      <p:cxnSp>
        <p:nvCxnSpPr>
          <p:cNvPr id="28" name="Gerade Verbindung mit Pfeil 27">
            <a:extLst>
              <a:ext uri="{FF2B5EF4-FFF2-40B4-BE49-F238E27FC236}">
                <a16:creationId xmlns:a16="http://schemas.microsoft.com/office/drawing/2014/main" id="{8A370ABE-D595-4606-8B8B-777F6A833D54}"/>
              </a:ext>
            </a:extLst>
          </p:cNvPr>
          <p:cNvCxnSpPr>
            <a:cxnSpLocks/>
          </p:cNvCxnSpPr>
          <p:nvPr/>
        </p:nvCxnSpPr>
        <p:spPr bwMode="auto">
          <a:xfrm flipV="1">
            <a:off x="6463449" y="4320124"/>
            <a:ext cx="1460104" cy="792398"/>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0DA86581-0B77-431C-B267-6B77A0727D4C}"/>
              </a:ext>
            </a:extLst>
          </p:cNvPr>
          <p:cNvSpPr txBox="1"/>
          <p:nvPr/>
        </p:nvSpPr>
        <p:spPr bwMode="auto">
          <a:xfrm>
            <a:off x="313752" y="5451325"/>
            <a:ext cx="6148607" cy="923330"/>
          </a:xfrm>
          <a:prstGeom prst="rect">
            <a:avLst/>
          </a:prstGeom>
          <a:noFill/>
          <a:ln w="28575">
            <a:solidFill>
              <a:srgbClr val="D57190"/>
            </a:solidFill>
          </a:ln>
        </p:spPr>
        <p:txBody>
          <a:bodyPr wrap="square" rtlCol="0">
            <a:spAutoFit/>
          </a:bodyPr>
          <a:lstStyle/>
          <a:p>
            <a:pPr marL="285750" indent="-285750">
              <a:buFont typeface="Arial" panose="020B0604020202020204" pitchFamily="34" charset="0"/>
              <a:buChar char="•"/>
            </a:pPr>
            <a:r>
              <a:rPr lang="de-DE" b="1" dirty="0"/>
              <a:t>Technische Dienste (im </a:t>
            </a:r>
            <a:r>
              <a:rPr lang="de-DE" b="1" dirty="0" smtClean="0"/>
              <a:t>Aufbau, GND-Toolbox)</a:t>
            </a:r>
            <a:endParaRPr lang="de-DE" b="1" dirty="0"/>
          </a:p>
          <a:p>
            <a:pPr marL="742950" lvl="1" indent="-285750">
              <a:buFont typeface="Arial" panose="020B0604020202020204" pitchFamily="34" charset="0"/>
              <a:buChar char="•"/>
            </a:pPr>
            <a:r>
              <a:rPr lang="de-DE" dirty="0"/>
              <a:t>Abgleich von Datenlieferungen an LEO-BW mit der GND (Fokus: </a:t>
            </a:r>
            <a:r>
              <a:rPr lang="de-DE" dirty="0" err="1"/>
              <a:t>Geografika</a:t>
            </a:r>
            <a:r>
              <a:rPr lang="de-DE" dirty="0"/>
              <a:t> und Personen)</a:t>
            </a:r>
          </a:p>
        </p:txBody>
      </p:sp>
      <p:cxnSp>
        <p:nvCxnSpPr>
          <p:cNvPr id="31" name="Gerade Verbindung mit Pfeil 30">
            <a:extLst>
              <a:ext uri="{FF2B5EF4-FFF2-40B4-BE49-F238E27FC236}">
                <a16:creationId xmlns:a16="http://schemas.microsoft.com/office/drawing/2014/main" id="{6333E32C-E68E-404B-9BA0-9D6EB912F047}"/>
              </a:ext>
            </a:extLst>
          </p:cNvPr>
          <p:cNvCxnSpPr>
            <a:cxnSpLocks/>
          </p:cNvCxnSpPr>
          <p:nvPr/>
        </p:nvCxnSpPr>
        <p:spPr bwMode="auto">
          <a:xfrm flipV="1">
            <a:off x="6461270" y="4841101"/>
            <a:ext cx="807439" cy="1269435"/>
          </a:xfrm>
          <a:prstGeom prst="straightConnector1">
            <a:avLst/>
          </a:prstGeom>
          <a:ln w="38100">
            <a:solidFill>
              <a:srgbClr val="D57190"/>
            </a:solidFill>
            <a:tailEnd type="triangle"/>
          </a:ln>
        </p:spPr>
        <p:style>
          <a:lnRef idx="1">
            <a:schemeClr val="accent1"/>
          </a:lnRef>
          <a:fillRef idx="0">
            <a:schemeClr val="accent1"/>
          </a:fillRef>
          <a:effectRef idx="0">
            <a:schemeClr val="accent1"/>
          </a:effectRef>
          <a:fontRef idx="minor">
            <a:schemeClr val="tx1"/>
          </a:fontRef>
        </p:style>
      </p:cxnSp>
      <p:pic>
        <p:nvPicPr>
          <p:cNvPr id="35" name="Google Shape;13;p1" descr="https://www.landesarchiv-bw.de/media/thumbnail-medium/70156"/>
          <p:cNvPicPr preferRelativeResize="0"/>
          <p:nvPr/>
        </p:nvPicPr>
        <p:blipFill>
          <a:blip r:embed="rId4">
            <a:alphaModFix/>
          </a:blip>
          <a:stretch>
            <a:fillRect/>
          </a:stretch>
        </p:blipFill>
        <p:spPr>
          <a:xfrm>
            <a:off x="8662671" y="1723233"/>
            <a:ext cx="2185857" cy="417626"/>
          </a:xfrm>
          <a:prstGeom prst="rect">
            <a:avLst/>
          </a:prstGeom>
          <a:noFill/>
          <a:ln>
            <a:noFill/>
          </a:ln>
        </p:spPr>
      </p:pic>
      <p:pic>
        <p:nvPicPr>
          <p:cNvPr id="36" name="Google Shape;12;p1" descr="bszlogo.jpg"/>
          <p:cNvPicPr preferRelativeResize="0"/>
          <p:nvPr/>
        </p:nvPicPr>
        <p:blipFill rotWithShape="1">
          <a:blip r:embed="rId5">
            <a:alphaModFix/>
          </a:blip>
          <a:srcRect/>
          <a:stretch/>
        </p:blipFill>
        <p:spPr>
          <a:xfrm>
            <a:off x="7859569" y="2178887"/>
            <a:ext cx="3014117" cy="421858"/>
          </a:xfrm>
          <a:prstGeom prst="rect">
            <a:avLst/>
          </a:prstGeom>
          <a:noFill/>
          <a:ln>
            <a:noFill/>
          </a:ln>
        </p:spPr>
      </p:pic>
      <p:sp>
        <p:nvSpPr>
          <p:cNvPr id="37" name="Textfeld 36">
            <a:extLst>
              <a:ext uri="{FF2B5EF4-FFF2-40B4-BE49-F238E27FC236}">
                <a16:creationId xmlns:a16="http://schemas.microsoft.com/office/drawing/2014/main" id="{03A967BA-ECB9-4855-9B30-04F5DBB1648D}"/>
              </a:ext>
            </a:extLst>
          </p:cNvPr>
          <p:cNvSpPr txBox="1"/>
          <p:nvPr/>
        </p:nvSpPr>
        <p:spPr bwMode="auto">
          <a:xfrm>
            <a:off x="7370650" y="5434066"/>
            <a:ext cx="2460430" cy="584775"/>
          </a:xfrm>
          <a:prstGeom prst="rect">
            <a:avLst/>
          </a:prstGeom>
          <a:noFill/>
        </p:spPr>
        <p:txBody>
          <a:bodyPr wrap="square" rtlCol="0">
            <a:spAutoFit/>
          </a:bodyPr>
          <a:lstStyle/>
          <a:p>
            <a:r>
              <a:rPr lang="de-DE" sz="1600" b="1" i="1" dirty="0">
                <a:solidFill>
                  <a:schemeClr val="accent2">
                    <a:lumMod val="75000"/>
                  </a:schemeClr>
                </a:solidFill>
                <a:latin typeface="Arial" panose="020B0604020202020204" pitchFamily="34" charset="0"/>
                <a:cs typeface="Arial" panose="020B0604020202020204" pitchFamily="34" charset="0"/>
              </a:rPr>
              <a:t>r</a:t>
            </a:r>
            <a:r>
              <a:rPr lang="de-DE" sz="1600" b="1" i="1" dirty="0" smtClean="0">
                <a:solidFill>
                  <a:schemeClr val="accent2">
                    <a:lumMod val="75000"/>
                  </a:schemeClr>
                </a:solidFill>
                <a:latin typeface="Arial" panose="020B0604020202020204" pitchFamily="34" charset="0"/>
                <a:cs typeface="Arial" panose="020B0604020202020204" pitchFamily="34" charset="0"/>
              </a:rPr>
              <a:t>egional &amp; sparten-übergreifend</a:t>
            </a:r>
            <a:endParaRPr lang="de-DE" sz="1600" b="1" i="1" dirty="0">
              <a:solidFill>
                <a:schemeClr val="accent2">
                  <a:lumMod val="75000"/>
                </a:schemeClr>
              </a:solidFill>
              <a:latin typeface="Arial" panose="020B0604020202020204" pitchFamily="34" charset="0"/>
              <a:cs typeface="Arial" panose="020B0604020202020204" pitchFamily="34" charset="0"/>
            </a:endParaRPr>
          </a:p>
        </p:txBody>
      </p:sp>
      <p:pic>
        <p:nvPicPr>
          <p:cNvPr id="33" name="Grafik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6532" y="126663"/>
            <a:ext cx="1211371" cy="1243396"/>
          </a:xfrm>
          <a:prstGeom prst="rect">
            <a:avLst/>
          </a:prstGeom>
        </p:spPr>
      </p:pic>
      <p:sp>
        <p:nvSpPr>
          <p:cNvPr id="9" name="Rechteck 8"/>
          <p:cNvSpPr/>
          <p:nvPr/>
        </p:nvSpPr>
        <p:spPr>
          <a:xfrm>
            <a:off x="7605230" y="3412954"/>
            <a:ext cx="2921302" cy="338554"/>
          </a:xfrm>
          <a:prstGeom prst="rect">
            <a:avLst/>
          </a:prstGeom>
        </p:spPr>
        <p:txBody>
          <a:bodyPr wrap="square">
            <a:spAutoFit/>
          </a:bodyPr>
          <a:lstStyle/>
          <a:p>
            <a:r>
              <a:rPr lang="de-DE" sz="1600" b="1" dirty="0">
                <a:solidFill>
                  <a:srgbClr val="C00000"/>
                </a:solidFill>
                <a:latin typeface="Arial" panose="020B0604020202020204" pitchFamily="34" charset="0"/>
                <a:cs typeface="Arial" panose="020B0604020202020204" pitchFamily="34" charset="0"/>
              </a:rPr>
              <a:t>Info- und </a:t>
            </a:r>
            <a:r>
              <a:rPr lang="de-DE" sz="1600" b="1" dirty="0" smtClean="0">
                <a:solidFill>
                  <a:srgbClr val="C00000"/>
                </a:solidFill>
                <a:latin typeface="Arial" panose="020B0604020202020204" pitchFamily="34" charset="0"/>
                <a:cs typeface="Arial" panose="020B0604020202020204" pitchFamily="34" charset="0"/>
              </a:rPr>
              <a:t>Arbeitsmaterialien</a:t>
            </a:r>
            <a:endParaRPr lang="de-DE" sz="1600" b="1" dirty="0">
              <a:solidFill>
                <a:srgbClr val="C00000"/>
              </a:solidFill>
              <a:latin typeface="Arial" panose="020B0604020202020204" pitchFamily="34" charset="0"/>
              <a:cs typeface="Arial" panose="020B0604020202020204" pitchFamily="34" charset="0"/>
            </a:endParaRPr>
          </a:p>
        </p:txBody>
      </p:sp>
      <p:sp>
        <p:nvSpPr>
          <p:cNvPr id="34" name="Textplatzhalter 8"/>
          <p:cNvSpPr txBox="1">
            <a:spLocks/>
          </p:cNvSpPr>
          <p:nvPr/>
        </p:nvSpPr>
        <p:spPr bwMode="auto">
          <a:xfrm>
            <a:off x="6968347" y="4220230"/>
            <a:ext cx="656060" cy="231536"/>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lang="de-DE" sz="1600" b="1" dirty="0" smtClean="0">
                <a:solidFill>
                  <a:schemeClr val="accent6">
                    <a:lumMod val="75000"/>
                  </a:schemeClr>
                </a:solidFill>
                <a:latin typeface="Arial"/>
                <a:ea typeface="Arial"/>
                <a:cs typeface="Arial"/>
              </a:rPr>
              <a:t>KLA</a:t>
            </a:r>
            <a:endParaRPr lang="de-DE" sz="1600" b="1" dirty="0">
              <a:solidFill>
                <a:schemeClr val="accent6">
                  <a:lumMod val="75000"/>
                </a:schemeClr>
              </a:solidFill>
              <a:latin typeface="Arial"/>
              <a:ea typeface="Arial"/>
              <a:cs typeface="Arial"/>
            </a:endParaRPr>
          </a:p>
        </p:txBody>
      </p:sp>
      <p:sp>
        <p:nvSpPr>
          <p:cNvPr id="38" name="Textplatzhalter 8"/>
          <p:cNvSpPr txBox="1">
            <a:spLocks/>
          </p:cNvSpPr>
          <p:nvPr/>
        </p:nvSpPr>
        <p:spPr bwMode="auto">
          <a:xfrm>
            <a:off x="11045006" y="4265773"/>
            <a:ext cx="656060" cy="231536"/>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lang="de-DE" sz="1600" b="1" dirty="0" smtClean="0">
                <a:solidFill>
                  <a:schemeClr val="accent6">
                    <a:lumMod val="75000"/>
                  </a:schemeClr>
                </a:solidFill>
                <a:latin typeface="Arial"/>
                <a:ea typeface="Arial"/>
                <a:cs typeface="Arial"/>
              </a:rPr>
              <a:t>DMB</a:t>
            </a:r>
            <a:endParaRPr lang="de-DE" sz="1600" b="1" dirty="0">
              <a:solidFill>
                <a:schemeClr val="accent6">
                  <a:lumMod val="75000"/>
                </a:schemeClr>
              </a:solidFill>
              <a:latin typeface="Arial"/>
              <a:ea typeface="Arial"/>
              <a:cs typeface="Arial"/>
            </a:endParaRPr>
          </a:p>
        </p:txBody>
      </p:sp>
      <p:sp>
        <p:nvSpPr>
          <p:cNvPr id="40" name="Textplatzhalter 8"/>
          <p:cNvSpPr txBox="1">
            <a:spLocks/>
          </p:cNvSpPr>
          <p:nvPr/>
        </p:nvSpPr>
        <p:spPr bwMode="auto">
          <a:xfrm>
            <a:off x="7944805" y="4235515"/>
            <a:ext cx="656060" cy="231536"/>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lang="de-DE" sz="1600" b="1" dirty="0" smtClean="0">
                <a:solidFill>
                  <a:schemeClr val="accent6">
                    <a:lumMod val="75000"/>
                  </a:schemeClr>
                </a:solidFill>
                <a:latin typeface="Arial"/>
                <a:ea typeface="Arial"/>
                <a:cs typeface="Arial"/>
              </a:rPr>
              <a:t>DDB</a:t>
            </a:r>
            <a:endParaRPr lang="de-DE" sz="1600" b="1" dirty="0">
              <a:solidFill>
                <a:schemeClr val="accent6">
                  <a:lumMod val="75000"/>
                </a:schemeClr>
              </a:solidFill>
              <a:latin typeface="Arial"/>
              <a:ea typeface="Arial"/>
              <a:cs typeface="Arial"/>
            </a:endParaRPr>
          </a:p>
        </p:txBody>
      </p:sp>
      <p:sp>
        <p:nvSpPr>
          <p:cNvPr id="42" name="Rechteck 41"/>
          <p:cNvSpPr/>
          <p:nvPr/>
        </p:nvSpPr>
        <p:spPr>
          <a:xfrm>
            <a:off x="7212314" y="4624899"/>
            <a:ext cx="4140270" cy="369332"/>
          </a:xfrm>
          <a:prstGeom prst="rect">
            <a:avLst/>
          </a:prstGeom>
        </p:spPr>
        <p:txBody>
          <a:bodyPr wrap="square">
            <a:spAutoFit/>
          </a:bodyPr>
          <a:lstStyle/>
          <a:p>
            <a:r>
              <a:rPr lang="de-DE" sz="1600" b="1" dirty="0" smtClean="0">
                <a:solidFill>
                  <a:srgbClr val="D57190"/>
                </a:solidFill>
                <a:latin typeface="Arial" panose="020B0604020202020204" pitchFamily="34" charset="0"/>
                <a:cs typeface="Arial" panose="020B0604020202020204" pitchFamily="34" charset="0"/>
              </a:rPr>
              <a:t>Datenclearing, -transformation           etc.</a:t>
            </a:r>
            <a:r>
              <a:rPr lang="de-DE" dirty="0" smtClean="0"/>
              <a:t> </a:t>
            </a:r>
            <a:endParaRPr lang="de-DE" dirty="0"/>
          </a:p>
        </p:txBody>
      </p:sp>
      <p:sp>
        <p:nvSpPr>
          <p:cNvPr id="45" name="Textplatzhalter 8"/>
          <p:cNvSpPr txBox="1">
            <a:spLocks/>
          </p:cNvSpPr>
          <p:nvPr/>
        </p:nvSpPr>
        <p:spPr bwMode="auto">
          <a:xfrm>
            <a:off x="8972676" y="4233293"/>
            <a:ext cx="1092172" cy="225537"/>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lang="de-DE" sz="1600" b="1" dirty="0" smtClean="0">
                <a:solidFill>
                  <a:schemeClr val="accent6">
                    <a:lumMod val="75000"/>
                  </a:schemeClr>
                </a:solidFill>
                <a:latin typeface="Arial"/>
                <a:ea typeface="Arial"/>
                <a:cs typeface="Arial"/>
              </a:rPr>
              <a:t>GND</a:t>
            </a:r>
            <a:endParaRPr lang="de-DE" sz="1600" b="1" dirty="0">
              <a:solidFill>
                <a:schemeClr val="accent6">
                  <a:lumMod val="75000"/>
                </a:schemeClr>
              </a:solidFill>
              <a:latin typeface="Arial"/>
              <a:ea typeface="Arial"/>
              <a:cs typeface="Arial"/>
            </a:endParaRPr>
          </a:p>
        </p:txBody>
      </p:sp>
      <p:pic>
        <p:nvPicPr>
          <p:cNvPr id="32" name="Grafik 31">
            <a:extLst>
              <a:ext uri="{FF2B5EF4-FFF2-40B4-BE49-F238E27FC236}">
                <a16:creationId xmlns:a16="http://schemas.microsoft.com/office/drawing/2014/main" id="{3FF539AC-3540-4382-843A-CC2DA2CAD3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10250293" y="2737077"/>
            <a:ext cx="1079385" cy="521020"/>
          </a:xfrm>
          <a:prstGeom prst="rect">
            <a:avLst/>
          </a:prstGeom>
        </p:spPr>
      </p:pic>
      <p:pic>
        <p:nvPicPr>
          <p:cNvPr id="39" name="Picture 7" descr="Bildergebnis fÃ¼r deutsche digitale bibliothek">
            <a:extLst>
              <a:ext uri="{FF2B5EF4-FFF2-40B4-BE49-F238E27FC236}">
                <a16:creationId xmlns:a16="http://schemas.microsoft.com/office/drawing/2014/main" id="{4544F3EE-0B92-4816-8552-F67A14995B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4406" y="2705455"/>
            <a:ext cx="1125887" cy="643445"/>
          </a:xfrm>
          <a:prstGeom prst="rect">
            <a:avLst/>
          </a:prstGeom>
          <a:noFill/>
          <a:extLst>
            <a:ext uri="{909E8E84-426E-40DD-AFC4-6F175D3DCCD1}">
              <a14:hiddenFill xmlns:a14="http://schemas.microsoft.com/office/drawing/2010/main">
                <a:solidFill>
                  <a:srgbClr val="FFFFFF"/>
                </a:solidFill>
              </a14:hiddenFill>
            </a:ext>
          </a:extLst>
        </p:spPr>
      </p:pic>
      <p:sp>
        <p:nvSpPr>
          <p:cNvPr id="41" name="Rechteck 40"/>
          <p:cNvSpPr/>
          <p:nvPr/>
        </p:nvSpPr>
        <p:spPr>
          <a:xfrm>
            <a:off x="10562730" y="3429135"/>
            <a:ext cx="847932" cy="338554"/>
          </a:xfrm>
          <a:prstGeom prst="rect">
            <a:avLst/>
          </a:prstGeom>
        </p:spPr>
        <p:txBody>
          <a:bodyPr wrap="square">
            <a:spAutoFit/>
          </a:bodyPr>
          <a:lstStyle/>
          <a:p>
            <a:r>
              <a:rPr lang="de-DE" sz="1600" b="1" dirty="0" smtClean="0">
                <a:solidFill>
                  <a:srgbClr val="C00000"/>
                </a:solidFill>
                <a:latin typeface="Arial" panose="020B0604020202020204" pitchFamily="34" charset="0"/>
                <a:cs typeface="Arial" panose="020B0604020202020204" pitchFamily="34" charset="0"/>
              </a:rPr>
              <a:t>OGND</a:t>
            </a:r>
            <a:endParaRPr lang="de-DE" sz="1600" b="1" dirty="0">
              <a:solidFill>
                <a:srgbClr val="C00000"/>
              </a:solidFill>
              <a:latin typeface="Arial" panose="020B0604020202020204" pitchFamily="34" charset="0"/>
              <a:cs typeface="Arial" panose="020B0604020202020204" pitchFamily="34" charset="0"/>
            </a:endParaRPr>
          </a:p>
        </p:txBody>
      </p:sp>
      <p:sp>
        <p:nvSpPr>
          <p:cNvPr id="2" name="Rechteck 1"/>
          <p:cNvSpPr/>
          <p:nvPr/>
        </p:nvSpPr>
        <p:spPr>
          <a:xfrm>
            <a:off x="2927648" y="1474271"/>
            <a:ext cx="3533622" cy="369332"/>
          </a:xfrm>
          <a:prstGeom prst="rect">
            <a:avLst/>
          </a:prstGeom>
        </p:spPr>
        <p:txBody>
          <a:bodyPr wrap="square">
            <a:spAutoFit/>
          </a:bodyPr>
          <a:lstStyle/>
          <a:p>
            <a:pPr algn="r"/>
            <a:r>
              <a:rPr lang="de-DE" b="1" dirty="0" smtClean="0"/>
              <a:t>Unser Service-Portfolio (Auszug):</a:t>
            </a:r>
            <a:endParaRPr lang="de-DE" dirty="0"/>
          </a:p>
        </p:txBody>
      </p:sp>
    </p:spTree>
    <p:extLst>
      <p:ext uri="{BB962C8B-B14F-4D97-AF65-F5344CB8AC3E}">
        <p14:creationId xmlns:p14="http://schemas.microsoft.com/office/powerpoint/2010/main" val="369279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1"/>
          <p:cNvSpPr>
            <a:spLocks/>
          </p:cNvSpPr>
          <p:nvPr/>
        </p:nvSpPr>
        <p:spPr bwMode="auto">
          <a:xfrm>
            <a:off x="4812091" y="3608197"/>
            <a:ext cx="6669353" cy="2708433"/>
          </a:xfrm>
          <a:prstGeom prst="rect">
            <a:avLst/>
          </a:prstGeom>
          <a:noFill/>
        </p:spPr>
        <p:txBody>
          <a:bodyPr wrap="square" rtlCol="0">
            <a:noAutofit/>
          </a:bodyPr>
          <a:lstStyle/>
          <a:p>
            <a:pPr algn="r">
              <a:defRPr/>
            </a:pPr>
            <a:r>
              <a:rPr lang="de-DE" sz="3400" b="1" dirty="0">
                <a:latin typeface="Verdana"/>
                <a:ea typeface="Verdana"/>
              </a:rPr>
              <a:t>Neue Schnittstellen zwischen GLAM und GND I</a:t>
            </a:r>
            <a:endParaRPr lang="de-DE" sz="2000" b="1" dirty="0">
              <a:latin typeface="Verdana"/>
              <a:ea typeface="Verdana"/>
            </a:endParaRPr>
          </a:p>
          <a:p>
            <a:pPr algn="r">
              <a:lnSpc>
                <a:spcPct val="150000"/>
              </a:lnSpc>
              <a:defRPr/>
            </a:pPr>
            <a:r>
              <a:rPr lang="de-DE" sz="2000" dirty="0">
                <a:latin typeface="Verdana"/>
                <a:ea typeface="Verdana"/>
              </a:rPr>
              <a:t>Jens Lill (BSZ) / Martha Rosenkötter (DDK)</a:t>
            </a:r>
          </a:p>
          <a:p>
            <a:pPr algn="r">
              <a:lnSpc>
                <a:spcPct val="150000"/>
              </a:lnSpc>
              <a:defRPr/>
            </a:pPr>
            <a:r>
              <a:rPr lang="nl-NL" sz="1200" dirty="0">
                <a:latin typeface="Verdana"/>
                <a:ea typeface="Verdana"/>
              </a:rPr>
              <a:t>@Martha_I_Ro @FotoMarburg #GNDAgenturBauwerke</a:t>
            </a:r>
            <a:endParaRPr dirty="0"/>
          </a:p>
          <a:p>
            <a:pPr algn="r">
              <a:lnSpc>
                <a:spcPct val="150000"/>
              </a:lnSpc>
              <a:defRPr/>
            </a:pPr>
            <a:r>
              <a:rPr lang="de-DE" sz="2000" b="1" dirty="0">
                <a:latin typeface="Verdana"/>
                <a:ea typeface="Verdana"/>
              </a:rPr>
              <a:t>Die GND-Agenturen als Mittler</a:t>
            </a:r>
          </a:p>
          <a:p>
            <a:pPr algn="r">
              <a:defRPr/>
            </a:pPr>
            <a:r>
              <a:rPr lang="de-DE" sz="2000" dirty="0" smtClean="0">
                <a:latin typeface="Verdana"/>
                <a:ea typeface="Verdana"/>
              </a:rPr>
              <a:t>09.06.21 | 11:30 </a:t>
            </a:r>
            <a:r>
              <a:rPr lang="de-DE" sz="2000" dirty="0">
                <a:latin typeface="Verdana"/>
                <a:ea typeface="Verdana"/>
              </a:rPr>
              <a:t>- </a:t>
            </a:r>
            <a:r>
              <a:rPr lang="de-DE" sz="2000" dirty="0" smtClean="0">
                <a:latin typeface="Verdana"/>
                <a:ea typeface="Verdana"/>
              </a:rPr>
              <a:t>13:00 Uhr</a:t>
            </a:r>
            <a:endParaRPr dirty="0"/>
          </a:p>
        </p:txBody>
      </p:sp>
      <p:pic>
        <p:nvPicPr>
          <p:cNvPr id="5" name="Grafik 5"/>
          <p:cNvPicPr>
            <a:picLocks noChangeAspect="1"/>
          </p:cNvPicPr>
          <p:nvPr/>
        </p:nvPicPr>
        <p:blipFill>
          <a:blip r:embed="rId3"/>
          <a:stretch/>
        </p:blipFill>
        <p:spPr bwMode="auto">
          <a:xfrm>
            <a:off x="-694544" y="-809467"/>
            <a:ext cx="6930453" cy="5197840"/>
          </a:xfrm>
          <a:prstGeom prst="rect">
            <a:avLst/>
          </a:prstGeom>
        </p:spPr>
      </p:pic>
      <p:pic>
        <p:nvPicPr>
          <p:cNvPr id="3" name="Grafik 2">
            <a:extLst>
              <a:ext uri="{FF2B5EF4-FFF2-40B4-BE49-F238E27FC236}">
                <a16:creationId xmlns:a16="http://schemas.microsoft.com/office/drawing/2014/main" id="{FF900B33-3AE5-4E97-BF71-1499BD9298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111" y="404664"/>
            <a:ext cx="3632051" cy="2592288"/>
          </a:xfrm>
          <a:prstGeom prst="rect">
            <a:avLst/>
          </a:prstGeom>
        </p:spPr>
      </p:pic>
    </p:spTree>
    <p:extLst>
      <p:ext uri="{BB962C8B-B14F-4D97-AF65-F5344CB8AC3E}">
        <p14:creationId xmlns:p14="http://schemas.microsoft.com/office/powerpoint/2010/main" val="865247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C18A511-D6B6-4110-A093-22401DE2AA62}"/>
              </a:ext>
            </a:extLst>
          </p:cNvPr>
          <p:cNvPicPr>
            <a:picLocks noChangeAspect="1"/>
          </p:cNvPicPr>
          <p:nvPr/>
        </p:nvPicPr>
        <p:blipFill>
          <a:blip r:embed="rId3"/>
          <a:stretch>
            <a:fillRect/>
          </a:stretch>
        </p:blipFill>
        <p:spPr bwMode="auto">
          <a:xfrm>
            <a:off x="9071050" y="1395826"/>
            <a:ext cx="1346996" cy="448998"/>
          </a:xfrm>
          <a:prstGeom prst="rect">
            <a:avLst/>
          </a:prstGeom>
        </p:spPr>
      </p:pic>
      <p:sp>
        <p:nvSpPr>
          <p:cNvPr id="2" name="Titel 1">
            <a:extLst>
              <a:ext uri="{FF2B5EF4-FFF2-40B4-BE49-F238E27FC236}">
                <a16:creationId xmlns:a16="http://schemas.microsoft.com/office/drawing/2014/main" id="{741ACA88-6ABF-418B-867D-2DEF03F34776}"/>
              </a:ext>
            </a:extLst>
          </p:cNvPr>
          <p:cNvSpPr>
            <a:spLocks noGrp="1"/>
          </p:cNvSpPr>
          <p:nvPr>
            <p:ph type="title"/>
          </p:nvPr>
        </p:nvSpPr>
        <p:spPr>
          <a:xfrm>
            <a:off x="2505206" y="564662"/>
            <a:ext cx="8580330" cy="574327"/>
          </a:xfrm>
        </p:spPr>
        <p:txBody>
          <a:bodyPr/>
          <a:lstStyle/>
          <a:p>
            <a:r>
              <a:rPr lang="de-DE" dirty="0" smtClean="0">
                <a:latin typeface="Carlito"/>
                <a:ea typeface="Carlito"/>
                <a:cs typeface="Carlito"/>
              </a:rPr>
              <a:t>Die </a:t>
            </a:r>
            <a:r>
              <a:rPr lang="de-DE" dirty="0">
                <a:latin typeface="Carlito"/>
                <a:ea typeface="Carlito"/>
                <a:cs typeface="Carlito"/>
              </a:rPr>
              <a:t>GND-Agentur Bauwerke</a:t>
            </a:r>
          </a:p>
        </p:txBody>
      </p:sp>
      <p:sp>
        <p:nvSpPr>
          <p:cNvPr id="4" name="Textplatzhalter 3">
            <a:extLst>
              <a:ext uri="{FF2B5EF4-FFF2-40B4-BE49-F238E27FC236}">
                <a16:creationId xmlns:a16="http://schemas.microsoft.com/office/drawing/2014/main" id="{5DF93770-D7FD-4F50-90DB-E02935B2B1F5}"/>
              </a:ext>
            </a:extLst>
          </p:cNvPr>
          <p:cNvSpPr>
            <a:spLocks noGrp="1"/>
          </p:cNvSpPr>
          <p:nvPr>
            <p:ph type="body" sz="quarter" idx="11"/>
          </p:nvPr>
        </p:nvSpPr>
        <p:spPr/>
        <p:txBody>
          <a:bodyPr/>
          <a:lstStyle/>
          <a:p>
            <a:endParaRPr lang="de-DE" dirty="0"/>
          </a:p>
        </p:txBody>
      </p:sp>
      <p:pic>
        <p:nvPicPr>
          <p:cNvPr id="10" name="Picture 7" descr="FM_logo_gross">
            <a:extLst>
              <a:ext uri="{FF2B5EF4-FFF2-40B4-BE49-F238E27FC236}">
                <a16:creationId xmlns:a16="http://schemas.microsoft.com/office/drawing/2014/main" id="{27CCAD14-1CE6-41B9-8E59-7A5A5B12B1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0729" y="1844824"/>
            <a:ext cx="2400889" cy="1146729"/>
          </a:xfrm>
          <a:prstGeom prst="rect">
            <a:avLst/>
          </a:prstGeom>
          <a:solidFill>
            <a:srgbClr val="E7E6E6"/>
          </a:solidFill>
        </p:spPr>
      </p:pic>
      <p:pic>
        <p:nvPicPr>
          <p:cNvPr id="18" name="Grafik 17">
            <a:extLst>
              <a:ext uri="{FF2B5EF4-FFF2-40B4-BE49-F238E27FC236}">
                <a16:creationId xmlns:a16="http://schemas.microsoft.com/office/drawing/2014/main" id="{51F89986-98A7-41A0-A942-AD024D231F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3411" y="2297566"/>
            <a:ext cx="5254635" cy="2972941"/>
          </a:xfrm>
          <a:prstGeom prst="rect">
            <a:avLst/>
          </a:prstGeom>
        </p:spPr>
      </p:pic>
    </p:spTree>
    <p:extLst>
      <p:ext uri="{BB962C8B-B14F-4D97-AF65-F5344CB8AC3E}">
        <p14:creationId xmlns:p14="http://schemas.microsoft.com/office/powerpoint/2010/main" val="19924406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FM_logo_gross">
            <a:extLst>
              <a:ext uri="{FF2B5EF4-FFF2-40B4-BE49-F238E27FC236}">
                <a16:creationId xmlns:a16="http://schemas.microsoft.com/office/drawing/2014/main" id="{27CCAD14-1CE6-41B9-8E59-7A5A5B12B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686" y="3021741"/>
            <a:ext cx="3769053" cy="1800200"/>
          </a:xfrm>
          <a:prstGeom prst="rect">
            <a:avLst/>
          </a:prstGeom>
          <a:solidFill>
            <a:srgbClr val="E7E6E6"/>
          </a:solidFill>
        </p:spPr>
      </p:pic>
      <p:sp>
        <p:nvSpPr>
          <p:cNvPr id="5" name="Textfeld 4">
            <a:extLst>
              <a:ext uri="{FF2B5EF4-FFF2-40B4-BE49-F238E27FC236}">
                <a16:creationId xmlns:a16="http://schemas.microsoft.com/office/drawing/2014/main" id="{86332C9B-E679-467D-BED6-081DCD316C74}"/>
              </a:ext>
            </a:extLst>
          </p:cNvPr>
          <p:cNvSpPr txBox="1"/>
          <p:nvPr/>
        </p:nvSpPr>
        <p:spPr>
          <a:xfrm>
            <a:off x="3827748" y="4184184"/>
            <a:ext cx="4536504" cy="684976"/>
          </a:xfrm>
          <a:prstGeom prst="rect">
            <a:avLst/>
          </a:prstGeom>
          <a:solidFill>
            <a:schemeClr val="bg1"/>
          </a:solidFill>
        </p:spPr>
        <p:txBody>
          <a:bodyPr wrap="square" rtlCol="0">
            <a:spAutoFit/>
          </a:bodyPr>
          <a:lstStyle/>
          <a:p>
            <a:endParaRPr lang="de-DE" dirty="0"/>
          </a:p>
        </p:txBody>
      </p:sp>
      <p:sp>
        <p:nvSpPr>
          <p:cNvPr id="2" name="Titel 1">
            <a:extLst>
              <a:ext uri="{FF2B5EF4-FFF2-40B4-BE49-F238E27FC236}">
                <a16:creationId xmlns:a16="http://schemas.microsoft.com/office/drawing/2014/main" id="{741ACA88-6ABF-418B-867D-2DEF03F34776}"/>
              </a:ext>
            </a:extLst>
          </p:cNvPr>
          <p:cNvSpPr>
            <a:spLocks noGrp="1"/>
          </p:cNvSpPr>
          <p:nvPr>
            <p:ph type="title"/>
          </p:nvPr>
        </p:nvSpPr>
        <p:spPr>
          <a:xfrm>
            <a:off x="2505206" y="564662"/>
            <a:ext cx="8580330" cy="574327"/>
          </a:xfrm>
        </p:spPr>
        <p:txBody>
          <a:bodyPr/>
          <a:lstStyle/>
          <a:p>
            <a:r>
              <a:rPr lang="de-DE" dirty="0" smtClean="0">
                <a:latin typeface="Carlito"/>
                <a:ea typeface="Carlito"/>
                <a:cs typeface="Carlito"/>
              </a:rPr>
              <a:t>Die </a:t>
            </a:r>
            <a:r>
              <a:rPr lang="de-DE" dirty="0">
                <a:latin typeface="Carlito"/>
                <a:ea typeface="Carlito"/>
                <a:cs typeface="Carlito"/>
              </a:rPr>
              <a:t>Basis Teil 1 </a:t>
            </a:r>
            <a:r>
              <a:rPr lang="de-DE" dirty="0">
                <a:latin typeface="Carlito" panose="020F0502020204030204" pitchFamily="34" charset="0"/>
                <a:cs typeface="Carlito" panose="020F0502020204030204" pitchFamily="34" charset="0"/>
              </a:rPr>
              <a:t>–</a:t>
            </a:r>
            <a:r>
              <a:rPr lang="de-DE" dirty="0" smtClean="0">
                <a:latin typeface="Carlito"/>
                <a:ea typeface="Carlito"/>
                <a:cs typeface="Carlito"/>
              </a:rPr>
              <a:t> </a:t>
            </a:r>
            <a:r>
              <a:rPr lang="de-DE" dirty="0">
                <a:latin typeface="Carlito"/>
                <a:ea typeface="Carlito"/>
                <a:cs typeface="Carlito"/>
              </a:rPr>
              <a:t>DDK</a:t>
            </a:r>
          </a:p>
        </p:txBody>
      </p:sp>
      <p:sp>
        <p:nvSpPr>
          <p:cNvPr id="4" name="Textplatzhalter 3">
            <a:extLst>
              <a:ext uri="{FF2B5EF4-FFF2-40B4-BE49-F238E27FC236}">
                <a16:creationId xmlns:a16="http://schemas.microsoft.com/office/drawing/2014/main" id="{5DF93770-D7FD-4F50-90DB-E02935B2B1F5}"/>
              </a:ext>
            </a:extLst>
          </p:cNvPr>
          <p:cNvSpPr>
            <a:spLocks noGrp="1"/>
          </p:cNvSpPr>
          <p:nvPr>
            <p:ph type="body" sz="quarter" idx="11"/>
          </p:nvPr>
        </p:nvSpPr>
        <p:spPr/>
        <p:txBody>
          <a:bodyPr/>
          <a:lstStyle/>
          <a:p>
            <a:endParaRPr lang="de-DE" dirty="0"/>
          </a:p>
        </p:txBody>
      </p:sp>
      <p:pic>
        <p:nvPicPr>
          <p:cNvPr id="9" name="Grafik 8">
            <a:extLst>
              <a:ext uri="{FF2B5EF4-FFF2-40B4-BE49-F238E27FC236}">
                <a16:creationId xmlns:a16="http://schemas.microsoft.com/office/drawing/2014/main" id="{DC18A511-D6B6-4110-A093-22401DE2AA62}"/>
              </a:ext>
            </a:extLst>
          </p:cNvPr>
          <p:cNvPicPr>
            <a:picLocks noChangeAspect="1"/>
          </p:cNvPicPr>
          <p:nvPr/>
        </p:nvPicPr>
        <p:blipFill>
          <a:blip r:embed="rId4"/>
          <a:stretch>
            <a:fillRect/>
          </a:stretch>
        </p:blipFill>
        <p:spPr bwMode="auto">
          <a:xfrm>
            <a:off x="5759834" y="4029879"/>
            <a:ext cx="1252417" cy="417472"/>
          </a:xfrm>
          <a:prstGeom prst="rect">
            <a:avLst/>
          </a:prstGeom>
        </p:spPr>
      </p:pic>
      <p:pic>
        <p:nvPicPr>
          <p:cNvPr id="11" name="Grafik 10">
            <a:extLst>
              <a:ext uri="{FF2B5EF4-FFF2-40B4-BE49-F238E27FC236}">
                <a16:creationId xmlns:a16="http://schemas.microsoft.com/office/drawing/2014/main" id="{A186D818-C507-4C21-98EE-1FF2F4FA8C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4472" y="92052"/>
            <a:ext cx="1942267" cy="1098886"/>
          </a:xfrm>
          <a:prstGeom prst="rect">
            <a:avLst/>
          </a:prstGeom>
        </p:spPr>
      </p:pic>
      <p:sp>
        <p:nvSpPr>
          <p:cNvPr id="3" name="Sprechblase: rechteckig mit abgerundeten Ecken 2">
            <a:extLst>
              <a:ext uri="{FF2B5EF4-FFF2-40B4-BE49-F238E27FC236}">
                <a16:creationId xmlns:a16="http://schemas.microsoft.com/office/drawing/2014/main" id="{B0F61F34-E3F0-4CF5-90A9-BB726B566E07}"/>
              </a:ext>
            </a:extLst>
          </p:cNvPr>
          <p:cNvSpPr/>
          <p:nvPr/>
        </p:nvSpPr>
        <p:spPr>
          <a:xfrm>
            <a:off x="7502431" y="1364438"/>
            <a:ext cx="3765400" cy="922082"/>
          </a:xfrm>
          <a:prstGeom prst="wedgeRoundRectCallout">
            <a:avLst>
              <a:gd name="adj1" fmla="val -49213"/>
              <a:gd name="adj2" fmla="val 2792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de-DE" b="1" dirty="0"/>
              <a:t>International</a:t>
            </a:r>
            <a:r>
              <a:rPr lang="de-DE" dirty="0"/>
              <a:t> agierende Forschungs- und Serviceeinrichtung mit über 80 Partnerinstitutionen </a:t>
            </a:r>
          </a:p>
        </p:txBody>
      </p:sp>
      <p:sp>
        <p:nvSpPr>
          <p:cNvPr id="12" name="Sprechblase: rechteckig mit abgerundeten Ecken 11">
            <a:extLst>
              <a:ext uri="{FF2B5EF4-FFF2-40B4-BE49-F238E27FC236}">
                <a16:creationId xmlns:a16="http://schemas.microsoft.com/office/drawing/2014/main" id="{0890BCAB-2C55-4D6E-9F75-A8932E138451}"/>
              </a:ext>
            </a:extLst>
          </p:cNvPr>
          <p:cNvSpPr/>
          <p:nvPr/>
        </p:nvSpPr>
        <p:spPr>
          <a:xfrm>
            <a:off x="564899" y="1954088"/>
            <a:ext cx="3880613" cy="817439"/>
          </a:xfrm>
          <a:prstGeom prst="wedgeRoundRectCallout">
            <a:avLst>
              <a:gd name="adj1" fmla="val 40760"/>
              <a:gd name="adj2" fmla="val -2428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de-DE" b="1" dirty="0"/>
              <a:t>Aggregator </a:t>
            </a:r>
            <a:r>
              <a:rPr lang="de-DE" dirty="0"/>
              <a:t>für kleine Museen und Forschungseinrichtung für die Deutsche Digitale Bibliothek (DDB)</a:t>
            </a:r>
          </a:p>
        </p:txBody>
      </p:sp>
      <p:sp>
        <p:nvSpPr>
          <p:cNvPr id="13" name="Sprechblase: rechteckig mit abgerundeten Ecken 12">
            <a:extLst>
              <a:ext uri="{FF2B5EF4-FFF2-40B4-BE49-F238E27FC236}">
                <a16:creationId xmlns:a16="http://schemas.microsoft.com/office/drawing/2014/main" id="{6F8A53D2-0D9D-45D5-9ABD-4B292995FD5E}"/>
              </a:ext>
            </a:extLst>
          </p:cNvPr>
          <p:cNvSpPr/>
          <p:nvPr/>
        </p:nvSpPr>
        <p:spPr>
          <a:xfrm>
            <a:off x="267495" y="4966319"/>
            <a:ext cx="4200088" cy="927899"/>
          </a:xfrm>
          <a:prstGeom prst="wedgeRoundRectCallout">
            <a:avLst>
              <a:gd name="adj1" fmla="val -11784"/>
              <a:gd name="adj2" fmla="val -4670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de-DE" b="1" dirty="0" err="1"/>
              <a:t>Datenkuration</a:t>
            </a:r>
            <a:r>
              <a:rPr lang="de-DE" b="1" dirty="0"/>
              <a:t>, -dokumentation und -publikation</a:t>
            </a:r>
            <a:r>
              <a:rPr lang="de-DE" dirty="0"/>
              <a:t> von Kunst- und Architektur Europas im Verbundportal </a:t>
            </a:r>
            <a:r>
              <a:rPr lang="de-DE" b="1" dirty="0"/>
              <a:t>Bildindex.de</a:t>
            </a:r>
          </a:p>
        </p:txBody>
      </p:sp>
      <p:sp>
        <p:nvSpPr>
          <p:cNvPr id="14" name="Sprechblase: rechteckig mit abgerundeten Ecken 13">
            <a:extLst>
              <a:ext uri="{FF2B5EF4-FFF2-40B4-BE49-F238E27FC236}">
                <a16:creationId xmlns:a16="http://schemas.microsoft.com/office/drawing/2014/main" id="{E6DBB269-E530-4CED-897C-C13CE7CA355D}"/>
              </a:ext>
            </a:extLst>
          </p:cNvPr>
          <p:cNvSpPr/>
          <p:nvPr/>
        </p:nvSpPr>
        <p:spPr>
          <a:xfrm>
            <a:off x="548533" y="1213907"/>
            <a:ext cx="4291409" cy="683823"/>
          </a:xfrm>
          <a:prstGeom prst="wedgeRoundRectCallout">
            <a:avLst>
              <a:gd name="adj1" fmla="val -46691"/>
              <a:gd name="adj2" fmla="val -2267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de-DE" b="1" dirty="0"/>
              <a:t>Forschung</a:t>
            </a:r>
            <a:r>
              <a:rPr lang="de-DE" dirty="0"/>
              <a:t> am visuellem Kulturgut und seiner medialen Transformationsprozesse</a:t>
            </a:r>
          </a:p>
        </p:txBody>
      </p:sp>
      <p:sp>
        <p:nvSpPr>
          <p:cNvPr id="15" name="Sprechblase: rechteckig mit abgerundeten Ecken 14">
            <a:extLst>
              <a:ext uri="{FF2B5EF4-FFF2-40B4-BE49-F238E27FC236}">
                <a16:creationId xmlns:a16="http://schemas.microsoft.com/office/drawing/2014/main" id="{B60EF8D5-8459-46E5-B3B4-185AB5C1FAF2}"/>
              </a:ext>
            </a:extLst>
          </p:cNvPr>
          <p:cNvSpPr/>
          <p:nvPr/>
        </p:nvSpPr>
        <p:spPr>
          <a:xfrm>
            <a:off x="7546552" y="4159783"/>
            <a:ext cx="3769053" cy="988097"/>
          </a:xfrm>
          <a:prstGeom prst="wedgeRoundRectCallout">
            <a:avLst>
              <a:gd name="adj1" fmla="val -48352"/>
              <a:gd name="adj2" fmla="val -14604"/>
              <a:gd name="adj3" fmla="val 16667"/>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de-DE" b="1" dirty="0"/>
              <a:t>Sammlung</a:t>
            </a:r>
            <a:r>
              <a:rPr lang="de-DE" dirty="0"/>
              <a:t>, </a:t>
            </a:r>
            <a:r>
              <a:rPr lang="de-DE" b="1" dirty="0"/>
              <a:t>Erschließung</a:t>
            </a:r>
            <a:r>
              <a:rPr lang="de-DE" dirty="0"/>
              <a:t> und </a:t>
            </a:r>
            <a:r>
              <a:rPr lang="de-DE" b="1" dirty="0"/>
              <a:t>Vermittlung</a:t>
            </a:r>
            <a:r>
              <a:rPr lang="de-DE" dirty="0"/>
              <a:t> von Fotografien zur europäischen Kunst und Architektur</a:t>
            </a:r>
          </a:p>
        </p:txBody>
      </p:sp>
      <p:sp>
        <p:nvSpPr>
          <p:cNvPr id="16" name="Sprechblase: rechteckig mit abgerundeten Ecken 15">
            <a:extLst>
              <a:ext uri="{FF2B5EF4-FFF2-40B4-BE49-F238E27FC236}">
                <a16:creationId xmlns:a16="http://schemas.microsoft.com/office/drawing/2014/main" id="{339EA58C-8540-4074-B8E9-E9E9055A9B93}"/>
              </a:ext>
            </a:extLst>
          </p:cNvPr>
          <p:cNvSpPr/>
          <p:nvPr/>
        </p:nvSpPr>
        <p:spPr>
          <a:xfrm>
            <a:off x="96064" y="3282085"/>
            <a:ext cx="3663137" cy="1085880"/>
          </a:xfrm>
          <a:prstGeom prst="wedgeRoundRectCallout">
            <a:avLst>
              <a:gd name="adj1" fmla="val 44498"/>
              <a:gd name="adj2" fmla="val 3059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de-DE" dirty="0"/>
              <a:t>Unterstützung von </a:t>
            </a:r>
            <a:r>
              <a:rPr lang="de-DE" b="1" dirty="0"/>
              <a:t>Dokumentationsarbeit</a:t>
            </a:r>
            <a:r>
              <a:rPr lang="de-DE" dirty="0"/>
              <a:t> </a:t>
            </a:r>
            <a:r>
              <a:rPr lang="de-DE" b="1" dirty="0"/>
              <a:t>an Museen, Denkmalämtern, Bibliotheken und Forschungseinrichtungen </a:t>
            </a:r>
          </a:p>
        </p:txBody>
      </p:sp>
      <p:sp>
        <p:nvSpPr>
          <p:cNvPr id="23" name="Freihandform: Form 9">
            <a:extLst>
              <a:ext uri="{FF2B5EF4-FFF2-40B4-BE49-F238E27FC236}">
                <a16:creationId xmlns:a16="http://schemas.microsoft.com/office/drawing/2014/main" id="{DBB6188D-3A73-41AB-BB88-B43D1641CFE5}"/>
              </a:ext>
            </a:extLst>
          </p:cNvPr>
          <p:cNvSpPr/>
          <p:nvPr/>
        </p:nvSpPr>
        <p:spPr>
          <a:xfrm>
            <a:off x="4375970" y="1457542"/>
            <a:ext cx="1468243" cy="1579111"/>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ts val="0"/>
              </a:spcBef>
              <a:spcAft>
                <a:spcPct val="3500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a:ea typeface="+mn-ea"/>
                <a:cs typeface="+mn-cs"/>
              </a:rPr>
              <a:t>Organisation</a:t>
            </a:r>
          </a:p>
        </p:txBody>
      </p:sp>
      <p:sp>
        <p:nvSpPr>
          <p:cNvPr id="24" name="Freihandform: Form 6">
            <a:extLst>
              <a:ext uri="{FF2B5EF4-FFF2-40B4-BE49-F238E27FC236}">
                <a16:creationId xmlns:a16="http://schemas.microsoft.com/office/drawing/2014/main" id="{E549590F-D83D-43BF-BEB2-2AD2D84716B5}"/>
              </a:ext>
            </a:extLst>
          </p:cNvPr>
          <p:cNvSpPr/>
          <p:nvPr/>
        </p:nvSpPr>
        <p:spPr>
          <a:xfrm>
            <a:off x="3654474" y="2781658"/>
            <a:ext cx="1468243" cy="1607005"/>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FF9933">
                  <a:shade val="30000"/>
                  <a:satMod val="115000"/>
                </a:srgbClr>
              </a:gs>
              <a:gs pos="50000">
                <a:srgbClr val="FF9933">
                  <a:shade val="67500"/>
                  <a:satMod val="115000"/>
                </a:srgbClr>
              </a:gs>
              <a:gs pos="100000">
                <a:srgbClr val="FF9933">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Arial"/>
                <a:ea typeface="+mn-ea"/>
                <a:cs typeface="+mn-cs"/>
              </a:rPr>
              <a:t>Regeln und Formate</a:t>
            </a:r>
          </a:p>
        </p:txBody>
      </p:sp>
      <p:sp>
        <p:nvSpPr>
          <p:cNvPr id="25" name="Freihandform: Form 15">
            <a:extLst>
              <a:ext uri="{FF2B5EF4-FFF2-40B4-BE49-F238E27FC236}">
                <a16:creationId xmlns:a16="http://schemas.microsoft.com/office/drawing/2014/main" id="{CB3FF5D7-0D11-4C6D-95CC-A8CB502EAA27}"/>
              </a:ext>
            </a:extLst>
          </p:cNvPr>
          <p:cNvSpPr/>
          <p:nvPr/>
        </p:nvSpPr>
        <p:spPr>
          <a:xfrm>
            <a:off x="5954777" y="1437049"/>
            <a:ext cx="1468243" cy="1604596"/>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FF6699">
                  <a:shade val="30000"/>
                  <a:satMod val="115000"/>
                </a:srgbClr>
              </a:gs>
              <a:gs pos="50000">
                <a:srgbClr val="FF6699">
                  <a:shade val="67500"/>
                  <a:satMod val="115000"/>
                </a:srgbClr>
              </a:gs>
              <a:gs pos="100000">
                <a:srgbClr val="FF6699">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a:ea typeface="+mn-ea"/>
                <a:cs typeface="+mn-cs"/>
              </a:rPr>
              <a:t>Community</a:t>
            </a:r>
          </a:p>
        </p:txBody>
      </p:sp>
      <p:sp>
        <p:nvSpPr>
          <p:cNvPr id="26" name="Freihandform: Form 12">
            <a:extLst>
              <a:ext uri="{FF2B5EF4-FFF2-40B4-BE49-F238E27FC236}">
                <a16:creationId xmlns:a16="http://schemas.microsoft.com/office/drawing/2014/main" id="{02CC98FD-79DB-4198-BC5E-A701BE5EB860}"/>
              </a:ext>
            </a:extLst>
          </p:cNvPr>
          <p:cNvSpPr/>
          <p:nvPr/>
        </p:nvSpPr>
        <p:spPr>
          <a:xfrm>
            <a:off x="4346394" y="4189359"/>
            <a:ext cx="1521003" cy="1607005"/>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4F8DD1">
                  <a:shade val="30000"/>
                  <a:satMod val="115000"/>
                </a:srgbClr>
              </a:gs>
              <a:gs pos="50000">
                <a:srgbClr val="4F8DD1">
                  <a:shade val="67500"/>
                  <a:satMod val="115000"/>
                </a:srgbClr>
              </a:gs>
              <a:gs pos="100000">
                <a:srgbClr val="4F8DD1">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ts val="0"/>
              </a:spcBef>
              <a:spcAft>
                <a:spcPct val="3500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a:ea typeface="+mn-ea"/>
                <a:cs typeface="+mn-cs"/>
              </a:rPr>
              <a:t>Infrastruktur</a:t>
            </a:r>
          </a:p>
        </p:txBody>
      </p:sp>
    </p:spTree>
    <p:extLst>
      <p:ext uri="{BB962C8B-B14F-4D97-AF65-F5344CB8AC3E}">
        <p14:creationId xmlns:p14="http://schemas.microsoft.com/office/powerpoint/2010/main" val="3635437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16" grpId="0" animBg="1"/>
      <p:bldP spid="23"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FM_logo_gross">
            <a:extLst>
              <a:ext uri="{FF2B5EF4-FFF2-40B4-BE49-F238E27FC236}">
                <a16:creationId xmlns:a16="http://schemas.microsoft.com/office/drawing/2014/main" id="{27CCAD14-1CE6-41B9-8E59-7A5A5B12B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686" y="3021741"/>
            <a:ext cx="3769053" cy="1800200"/>
          </a:xfrm>
          <a:prstGeom prst="rect">
            <a:avLst/>
          </a:prstGeom>
          <a:solidFill>
            <a:srgbClr val="E7E6E6"/>
          </a:solidFill>
        </p:spPr>
      </p:pic>
      <p:sp>
        <p:nvSpPr>
          <p:cNvPr id="5" name="Textfeld 4">
            <a:extLst>
              <a:ext uri="{FF2B5EF4-FFF2-40B4-BE49-F238E27FC236}">
                <a16:creationId xmlns:a16="http://schemas.microsoft.com/office/drawing/2014/main" id="{86332C9B-E679-467D-BED6-081DCD316C74}"/>
              </a:ext>
            </a:extLst>
          </p:cNvPr>
          <p:cNvSpPr txBox="1"/>
          <p:nvPr/>
        </p:nvSpPr>
        <p:spPr>
          <a:xfrm>
            <a:off x="3827748" y="4184184"/>
            <a:ext cx="4536504" cy="684976"/>
          </a:xfrm>
          <a:prstGeom prst="rect">
            <a:avLst/>
          </a:prstGeom>
          <a:solidFill>
            <a:schemeClr val="bg1"/>
          </a:solidFill>
        </p:spPr>
        <p:txBody>
          <a:bodyPr wrap="square" rtlCol="0">
            <a:spAutoFit/>
          </a:bodyPr>
          <a:lstStyle/>
          <a:p>
            <a:endParaRPr lang="de-DE" dirty="0"/>
          </a:p>
        </p:txBody>
      </p:sp>
      <p:sp>
        <p:nvSpPr>
          <p:cNvPr id="4" name="Textplatzhalter 3">
            <a:extLst>
              <a:ext uri="{FF2B5EF4-FFF2-40B4-BE49-F238E27FC236}">
                <a16:creationId xmlns:a16="http://schemas.microsoft.com/office/drawing/2014/main" id="{5DF93770-D7FD-4F50-90DB-E02935B2B1F5}"/>
              </a:ext>
            </a:extLst>
          </p:cNvPr>
          <p:cNvSpPr>
            <a:spLocks noGrp="1"/>
          </p:cNvSpPr>
          <p:nvPr>
            <p:ph type="body" sz="quarter" idx="11"/>
          </p:nvPr>
        </p:nvSpPr>
        <p:spPr/>
        <p:txBody>
          <a:bodyPr/>
          <a:lstStyle/>
          <a:p>
            <a:endParaRPr lang="de-DE" dirty="0"/>
          </a:p>
        </p:txBody>
      </p:sp>
      <p:pic>
        <p:nvPicPr>
          <p:cNvPr id="9" name="Grafik 8">
            <a:extLst>
              <a:ext uri="{FF2B5EF4-FFF2-40B4-BE49-F238E27FC236}">
                <a16:creationId xmlns:a16="http://schemas.microsoft.com/office/drawing/2014/main" id="{DC18A511-D6B6-4110-A093-22401DE2AA62}"/>
              </a:ext>
            </a:extLst>
          </p:cNvPr>
          <p:cNvPicPr>
            <a:picLocks noChangeAspect="1"/>
          </p:cNvPicPr>
          <p:nvPr/>
        </p:nvPicPr>
        <p:blipFill>
          <a:blip r:embed="rId4"/>
          <a:stretch>
            <a:fillRect/>
          </a:stretch>
        </p:blipFill>
        <p:spPr bwMode="auto">
          <a:xfrm>
            <a:off x="5759834" y="4029879"/>
            <a:ext cx="1252417" cy="417472"/>
          </a:xfrm>
          <a:prstGeom prst="rect">
            <a:avLst/>
          </a:prstGeom>
        </p:spPr>
      </p:pic>
      <p:pic>
        <p:nvPicPr>
          <p:cNvPr id="11" name="Grafik 10">
            <a:extLst>
              <a:ext uri="{FF2B5EF4-FFF2-40B4-BE49-F238E27FC236}">
                <a16:creationId xmlns:a16="http://schemas.microsoft.com/office/drawing/2014/main" id="{A186D818-C507-4C21-98EE-1FF2F4FA8C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4472" y="92052"/>
            <a:ext cx="1942267" cy="1098886"/>
          </a:xfrm>
          <a:prstGeom prst="rect">
            <a:avLst/>
          </a:prstGeom>
        </p:spPr>
      </p:pic>
      <p:sp>
        <p:nvSpPr>
          <p:cNvPr id="3" name="Sprechblase: rechteckig mit abgerundeten Ecken 2">
            <a:extLst>
              <a:ext uri="{FF2B5EF4-FFF2-40B4-BE49-F238E27FC236}">
                <a16:creationId xmlns:a16="http://schemas.microsoft.com/office/drawing/2014/main" id="{B0F61F34-E3F0-4CF5-90A9-BB726B566E07}"/>
              </a:ext>
            </a:extLst>
          </p:cNvPr>
          <p:cNvSpPr/>
          <p:nvPr/>
        </p:nvSpPr>
        <p:spPr>
          <a:xfrm>
            <a:off x="7502431" y="1364438"/>
            <a:ext cx="3765400" cy="574327"/>
          </a:xfrm>
          <a:prstGeom prst="wedgeRoundRectCallout">
            <a:avLst>
              <a:gd name="adj1" fmla="val -49213"/>
              <a:gd name="adj2" fmla="val 27920"/>
              <a:gd name="adj3" fmla="val 16667"/>
            </a:avLst>
          </a:prstGeom>
          <a:solidFill>
            <a:schemeClr val="lt1"/>
          </a:solid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r>
              <a:rPr lang="de-DE" b="1" dirty="0">
                <a:solidFill>
                  <a:schemeClr val="accent3">
                    <a:lumMod val="20000"/>
                    <a:lumOff val="80000"/>
                  </a:schemeClr>
                </a:solidFill>
              </a:rPr>
              <a:t>International</a:t>
            </a:r>
            <a:r>
              <a:rPr lang="de-DE" dirty="0">
                <a:solidFill>
                  <a:schemeClr val="accent3">
                    <a:lumMod val="20000"/>
                    <a:lumOff val="80000"/>
                  </a:schemeClr>
                </a:solidFill>
              </a:rPr>
              <a:t> agierende Forschungs- und Serviceeinrichtung</a:t>
            </a:r>
          </a:p>
        </p:txBody>
      </p:sp>
      <p:sp>
        <p:nvSpPr>
          <p:cNvPr id="12" name="Sprechblase: rechteckig mit abgerundeten Ecken 11">
            <a:extLst>
              <a:ext uri="{FF2B5EF4-FFF2-40B4-BE49-F238E27FC236}">
                <a16:creationId xmlns:a16="http://schemas.microsoft.com/office/drawing/2014/main" id="{0890BCAB-2C55-4D6E-9F75-A8932E138451}"/>
              </a:ext>
            </a:extLst>
          </p:cNvPr>
          <p:cNvSpPr/>
          <p:nvPr/>
        </p:nvSpPr>
        <p:spPr>
          <a:xfrm>
            <a:off x="465781" y="1909360"/>
            <a:ext cx="3880613" cy="817439"/>
          </a:xfrm>
          <a:prstGeom prst="wedgeRoundRectCallout">
            <a:avLst>
              <a:gd name="adj1" fmla="val 40760"/>
              <a:gd name="adj2" fmla="val -24282"/>
              <a:gd name="adj3" fmla="val 16667"/>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r>
              <a:rPr lang="de-DE" b="1" dirty="0">
                <a:solidFill>
                  <a:schemeClr val="bg2"/>
                </a:solidFill>
              </a:rPr>
              <a:t>Aggregator </a:t>
            </a:r>
            <a:r>
              <a:rPr lang="de-DE" dirty="0">
                <a:solidFill>
                  <a:schemeClr val="bg2"/>
                </a:solidFill>
              </a:rPr>
              <a:t>für kleine Museen und Forschungseinrichtung für die Deutsche Digitale Bibliothek (DDB)</a:t>
            </a:r>
          </a:p>
        </p:txBody>
      </p:sp>
      <p:sp>
        <p:nvSpPr>
          <p:cNvPr id="13" name="Sprechblase: rechteckig mit abgerundeten Ecken 12">
            <a:extLst>
              <a:ext uri="{FF2B5EF4-FFF2-40B4-BE49-F238E27FC236}">
                <a16:creationId xmlns:a16="http://schemas.microsoft.com/office/drawing/2014/main" id="{6F8A53D2-0D9D-45D5-9ABD-4B292995FD5E}"/>
              </a:ext>
            </a:extLst>
          </p:cNvPr>
          <p:cNvSpPr/>
          <p:nvPr/>
        </p:nvSpPr>
        <p:spPr>
          <a:xfrm>
            <a:off x="267495" y="4966319"/>
            <a:ext cx="4200088" cy="927899"/>
          </a:xfrm>
          <a:prstGeom prst="wedgeRoundRectCallout">
            <a:avLst>
              <a:gd name="adj1" fmla="val -11784"/>
              <a:gd name="adj2" fmla="val -46702"/>
              <a:gd name="adj3" fmla="val 16667"/>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r>
              <a:rPr lang="de-DE" b="1" dirty="0" err="1">
                <a:solidFill>
                  <a:schemeClr val="bg2"/>
                </a:solidFill>
              </a:rPr>
              <a:t>Datenkuration</a:t>
            </a:r>
            <a:r>
              <a:rPr lang="de-DE" b="1" dirty="0">
                <a:solidFill>
                  <a:schemeClr val="bg2"/>
                </a:solidFill>
              </a:rPr>
              <a:t>, -dokumentation und -publikation</a:t>
            </a:r>
            <a:r>
              <a:rPr lang="de-DE" dirty="0">
                <a:solidFill>
                  <a:schemeClr val="bg2"/>
                </a:solidFill>
              </a:rPr>
              <a:t> von Kunst- und Architektur Europas im Verbundportal </a:t>
            </a:r>
            <a:r>
              <a:rPr lang="de-DE" b="1" dirty="0">
                <a:solidFill>
                  <a:schemeClr val="bg2"/>
                </a:solidFill>
              </a:rPr>
              <a:t>Bildindex.de</a:t>
            </a:r>
          </a:p>
        </p:txBody>
      </p:sp>
      <p:sp>
        <p:nvSpPr>
          <p:cNvPr id="14" name="Sprechblase: rechteckig mit abgerundeten Ecken 13">
            <a:extLst>
              <a:ext uri="{FF2B5EF4-FFF2-40B4-BE49-F238E27FC236}">
                <a16:creationId xmlns:a16="http://schemas.microsoft.com/office/drawing/2014/main" id="{E6DBB269-E530-4CED-897C-C13CE7CA355D}"/>
              </a:ext>
            </a:extLst>
          </p:cNvPr>
          <p:cNvSpPr/>
          <p:nvPr/>
        </p:nvSpPr>
        <p:spPr>
          <a:xfrm>
            <a:off x="623392" y="1107965"/>
            <a:ext cx="4291409" cy="683823"/>
          </a:xfrm>
          <a:prstGeom prst="wedgeRoundRectCallout">
            <a:avLst>
              <a:gd name="adj1" fmla="val -46691"/>
              <a:gd name="adj2" fmla="val -22675"/>
              <a:gd name="adj3" fmla="val 16667"/>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r>
              <a:rPr lang="de-DE" b="1" dirty="0">
                <a:solidFill>
                  <a:schemeClr val="bg2"/>
                </a:solidFill>
              </a:rPr>
              <a:t>Forschung</a:t>
            </a:r>
            <a:r>
              <a:rPr lang="de-DE" dirty="0">
                <a:solidFill>
                  <a:schemeClr val="bg2"/>
                </a:solidFill>
              </a:rPr>
              <a:t> am visuellem Kulturgut und seiner medialen Transformationsprozesse</a:t>
            </a:r>
          </a:p>
        </p:txBody>
      </p:sp>
      <p:sp>
        <p:nvSpPr>
          <p:cNvPr id="16" name="Sprechblase: rechteckig mit abgerundeten Ecken 15">
            <a:extLst>
              <a:ext uri="{FF2B5EF4-FFF2-40B4-BE49-F238E27FC236}">
                <a16:creationId xmlns:a16="http://schemas.microsoft.com/office/drawing/2014/main" id="{339EA58C-8540-4074-B8E9-E9E9055A9B93}"/>
              </a:ext>
            </a:extLst>
          </p:cNvPr>
          <p:cNvSpPr/>
          <p:nvPr/>
        </p:nvSpPr>
        <p:spPr>
          <a:xfrm>
            <a:off x="96064" y="3282085"/>
            <a:ext cx="3663137" cy="1085880"/>
          </a:xfrm>
          <a:prstGeom prst="wedgeRoundRectCallout">
            <a:avLst>
              <a:gd name="adj1" fmla="val 44498"/>
              <a:gd name="adj2" fmla="val 30599"/>
              <a:gd name="adj3" fmla="val 16667"/>
            </a:avLst>
          </a:prstGeom>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r>
              <a:rPr lang="de-DE" dirty="0">
                <a:solidFill>
                  <a:schemeClr val="bg2"/>
                </a:solidFill>
              </a:rPr>
              <a:t>Unterstützung von </a:t>
            </a:r>
            <a:r>
              <a:rPr lang="de-DE" b="1" dirty="0">
                <a:solidFill>
                  <a:schemeClr val="bg2"/>
                </a:solidFill>
              </a:rPr>
              <a:t>Dokumentationsarbeit</a:t>
            </a:r>
            <a:r>
              <a:rPr lang="de-DE" dirty="0">
                <a:solidFill>
                  <a:schemeClr val="bg2"/>
                </a:solidFill>
              </a:rPr>
              <a:t> </a:t>
            </a:r>
            <a:r>
              <a:rPr lang="de-DE" b="1" dirty="0">
                <a:solidFill>
                  <a:schemeClr val="bg2"/>
                </a:solidFill>
              </a:rPr>
              <a:t>an Museen, Denkmalämtern, Bibliotheken und Forschungseinrichtungen </a:t>
            </a:r>
          </a:p>
        </p:txBody>
      </p:sp>
      <p:sp>
        <p:nvSpPr>
          <p:cNvPr id="23" name="Freihandform: Form 9">
            <a:extLst>
              <a:ext uri="{FF2B5EF4-FFF2-40B4-BE49-F238E27FC236}">
                <a16:creationId xmlns:a16="http://schemas.microsoft.com/office/drawing/2014/main" id="{DBB6188D-3A73-41AB-BB88-B43D1641CFE5}"/>
              </a:ext>
            </a:extLst>
          </p:cNvPr>
          <p:cNvSpPr/>
          <p:nvPr/>
        </p:nvSpPr>
        <p:spPr>
          <a:xfrm>
            <a:off x="4375970" y="1457542"/>
            <a:ext cx="1468243" cy="1579111"/>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ts val="0"/>
              </a:spcBef>
              <a:spcAft>
                <a:spcPct val="3500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a:ea typeface="+mn-ea"/>
                <a:cs typeface="+mn-cs"/>
              </a:rPr>
              <a:t>Organisation</a:t>
            </a:r>
          </a:p>
        </p:txBody>
      </p:sp>
      <p:sp>
        <p:nvSpPr>
          <p:cNvPr id="24" name="Freihandform: Form 6">
            <a:extLst>
              <a:ext uri="{FF2B5EF4-FFF2-40B4-BE49-F238E27FC236}">
                <a16:creationId xmlns:a16="http://schemas.microsoft.com/office/drawing/2014/main" id="{E549590F-D83D-43BF-BEB2-2AD2D84716B5}"/>
              </a:ext>
            </a:extLst>
          </p:cNvPr>
          <p:cNvSpPr/>
          <p:nvPr/>
        </p:nvSpPr>
        <p:spPr>
          <a:xfrm>
            <a:off x="3654474" y="2781658"/>
            <a:ext cx="1468243" cy="1607005"/>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FF9933">
                  <a:shade val="30000"/>
                  <a:satMod val="115000"/>
                </a:srgbClr>
              </a:gs>
              <a:gs pos="50000">
                <a:srgbClr val="FF9933">
                  <a:shade val="67500"/>
                  <a:satMod val="115000"/>
                </a:srgbClr>
              </a:gs>
              <a:gs pos="100000">
                <a:srgbClr val="FF9933">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Arial"/>
                <a:ea typeface="+mn-ea"/>
                <a:cs typeface="+mn-cs"/>
              </a:rPr>
              <a:t>Regeln und Formate</a:t>
            </a:r>
          </a:p>
        </p:txBody>
      </p:sp>
      <p:sp>
        <p:nvSpPr>
          <p:cNvPr id="25" name="Freihandform: Form 15">
            <a:extLst>
              <a:ext uri="{FF2B5EF4-FFF2-40B4-BE49-F238E27FC236}">
                <a16:creationId xmlns:a16="http://schemas.microsoft.com/office/drawing/2014/main" id="{CB3FF5D7-0D11-4C6D-95CC-A8CB502EAA27}"/>
              </a:ext>
            </a:extLst>
          </p:cNvPr>
          <p:cNvSpPr/>
          <p:nvPr/>
        </p:nvSpPr>
        <p:spPr>
          <a:xfrm>
            <a:off x="5954777" y="1437049"/>
            <a:ext cx="1468243" cy="1604596"/>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FF6699">
                  <a:shade val="30000"/>
                  <a:satMod val="115000"/>
                </a:srgbClr>
              </a:gs>
              <a:gs pos="50000">
                <a:srgbClr val="FF6699">
                  <a:shade val="67500"/>
                  <a:satMod val="115000"/>
                </a:srgbClr>
              </a:gs>
              <a:gs pos="100000">
                <a:srgbClr val="FF6699">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a:ea typeface="+mn-ea"/>
                <a:cs typeface="+mn-cs"/>
              </a:rPr>
              <a:t>Community</a:t>
            </a:r>
          </a:p>
        </p:txBody>
      </p:sp>
      <p:sp>
        <p:nvSpPr>
          <p:cNvPr id="26" name="Freihandform: Form 12">
            <a:extLst>
              <a:ext uri="{FF2B5EF4-FFF2-40B4-BE49-F238E27FC236}">
                <a16:creationId xmlns:a16="http://schemas.microsoft.com/office/drawing/2014/main" id="{02CC98FD-79DB-4198-BC5E-A701BE5EB860}"/>
              </a:ext>
            </a:extLst>
          </p:cNvPr>
          <p:cNvSpPr/>
          <p:nvPr/>
        </p:nvSpPr>
        <p:spPr>
          <a:xfrm>
            <a:off x="4346394" y="4189359"/>
            <a:ext cx="1521003" cy="1607005"/>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4F8DD1">
                  <a:shade val="30000"/>
                  <a:satMod val="115000"/>
                </a:srgbClr>
              </a:gs>
              <a:gs pos="50000">
                <a:srgbClr val="4F8DD1">
                  <a:shade val="67500"/>
                  <a:satMod val="115000"/>
                </a:srgbClr>
              </a:gs>
              <a:gs pos="100000">
                <a:srgbClr val="4F8DD1">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ts val="0"/>
              </a:spcBef>
              <a:spcAft>
                <a:spcPct val="3500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a:ea typeface="+mn-ea"/>
                <a:cs typeface="+mn-cs"/>
              </a:rPr>
              <a:t>Infrastruktur</a:t>
            </a:r>
          </a:p>
        </p:txBody>
      </p:sp>
      <p:sp>
        <p:nvSpPr>
          <p:cNvPr id="29" name="Sprechblase: rechteckig mit abgerundeten Ecken 28">
            <a:extLst>
              <a:ext uri="{FF2B5EF4-FFF2-40B4-BE49-F238E27FC236}">
                <a16:creationId xmlns:a16="http://schemas.microsoft.com/office/drawing/2014/main" id="{418BF616-6560-40C1-82FE-D4FA6CA101A9}"/>
              </a:ext>
            </a:extLst>
          </p:cNvPr>
          <p:cNvSpPr/>
          <p:nvPr/>
        </p:nvSpPr>
        <p:spPr>
          <a:xfrm>
            <a:off x="8112224" y="2887073"/>
            <a:ext cx="3479750" cy="927640"/>
          </a:xfrm>
          <a:prstGeom prst="wedgeRoundRectCallout">
            <a:avLst>
              <a:gd name="adj1" fmla="val -35380"/>
              <a:gd name="adj2" fmla="val -19853"/>
              <a:gd name="adj3" fmla="val 16667"/>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de-DE" b="1" dirty="0" err="1"/>
              <a:t>CbDD</a:t>
            </a:r>
            <a:r>
              <a:rPr lang="de-DE" dirty="0"/>
              <a:t> </a:t>
            </a:r>
            <a:r>
              <a:rPr lang="de-DE" sz="1200" dirty="0"/>
              <a:t>(</a:t>
            </a:r>
            <a:r>
              <a:rPr lang="de-DE" sz="1200" b="1" dirty="0"/>
              <a:t>C</a:t>
            </a:r>
            <a:r>
              <a:rPr lang="de-DE" sz="1200" dirty="0"/>
              <a:t>orpus der </a:t>
            </a:r>
            <a:r>
              <a:rPr lang="de-DE" sz="1200" b="1" dirty="0"/>
              <a:t>B</a:t>
            </a:r>
            <a:r>
              <a:rPr lang="de-DE" sz="1200" dirty="0"/>
              <a:t>arocken </a:t>
            </a:r>
            <a:r>
              <a:rPr lang="de-DE" sz="1200" b="1" dirty="0"/>
              <a:t>D</a:t>
            </a:r>
            <a:r>
              <a:rPr lang="de-DE" sz="1200" dirty="0"/>
              <a:t>eckenmalereien in </a:t>
            </a:r>
            <a:r>
              <a:rPr lang="de-DE" sz="1200" b="1" dirty="0"/>
              <a:t>D</a:t>
            </a:r>
            <a:r>
              <a:rPr lang="de-DE" sz="1200" dirty="0"/>
              <a:t>eutschland, Forschungsprojekt im Akademieprogramm der Union der Deutschen Akademien der Wissenschaft)</a:t>
            </a:r>
          </a:p>
        </p:txBody>
      </p:sp>
      <p:sp>
        <p:nvSpPr>
          <p:cNvPr id="31" name="Sprechblase: rechteckig mit abgerundeten Ecken 30">
            <a:extLst>
              <a:ext uri="{FF2B5EF4-FFF2-40B4-BE49-F238E27FC236}">
                <a16:creationId xmlns:a16="http://schemas.microsoft.com/office/drawing/2014/main" id="{9EE4A514-2027-4638-9E0E-78661B983B66}"/>
              </a:ext>
            </a:extLst>
          </p:cNvPr>
          <p:cNvSpPr/>
          <p:nvPr/>
        </p:nvSpPr>
        <p:spPr>
          <a:xfrm>
            <a:off x="2016567" y="5830320"/>
            <a:ext cx="2431294" cy="659304"/>
          </a:xfrm>
          <a:prstGeom prst="wedgeRoundRectCallout">
            <a:avLst>
              <a:gd name="adj1" fmla="val -10492"/>
              <a:gd name="adj2" fmla="val -25367"/>
              <a:gd name="adj3" fmla="val 16667"/>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de-DE" b="1" dirty="0"/>
              <a:t>Graphikportal</a:t>
            </a:r>
          </a:p>
          <a:p>
            <a:r>
              <a:rPr lang="de-DE" b="1" dirty="0"/>
              <a:t>digitaler Portraitindex</a:t>
            </a:r>
          </a:p>
        </p:txBody>
      </p:sp>
      <p:sp>
        <p:nvSpPr>
          <p:cNvPr id="32" name="Sprechblase: rechteckig mit abgerundeten Ecken 31">
            <a:extLst>
              <a:ext uri="{FF2B5EF4-FFF2-40B4-BE49-F238E27FC236}">
                <a16:creationId xmlns:a16="http://schemas.microsoft.com/office/drawing/2014/main" id="{11249971-C8D3-497E-9912-F5139D89F067}"/>
              </a:ext>
            </a:extLst>
          </p:cNvPr>
          <p:cNvSpPr/>
          <p:nvPr/>
        </p:nvSpPr>
        <p:spPr>
          <a:xfrm>
            <a:off x="876436" y="4110518"/>
            <a:ext cx="3257539" cy="951506"/>
          </a:xfrm>
          <a:prstGeom prst="wedgeRoundRectCallout">
            <a:avLst>
              <a:gd name="adj1" fmla="val 45311"/>
              <a:gd name="adj2" fmla="val 25546"/>
              <a:gd name="adj3" fmla="val 16667"/>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t"/>
          <a:lstStyle/>
          <a:p>
            <a:r>
              <a:rPr lang="de-DE" b="1" dirty="0"/>
              <a:t>Dehio Digital </a:t>
            </a:r>
            <a:r>
              <a:rPr lang="de-DE" sz="1200" dirty="0"/>
              <a:t>(Digitalisierungsprojekt zum Handbuch der Deutschen Kunstdenkmäler in </a:t>
            </a:r>
            <a:r>
              <a:rPr lang="de-DE" sz="1200" dirty="0" smtClean="0"/>
              <a:t>Zusammenarbeit </a:t>
            </a:r>
            <a:r>
              <a:rPr lang="de-DE" sz="1200" dirty="0"/>
              <a:t>mit der Vereinigung des Landesdenkmalpfleger, Herder-Institut)</a:t>
            </a:r>
          </a:p>
        </p:txBody>
      </p:sp>
      <p:sp>
        <p:nvSpPr>
          <p:cNvPr id="33" name="Sprechblase: rechteckig mit abgerundeten Ecken 32">
            <a:extLst>
              <a:ext uri="{FF2B5EF4-FFF2-40B4-BE49-F238E27FC236}">
                <a16:creationId xmlns:a16="http://schemas.microsoft.com/office/drawing/2014/main" id="{D8EB3C5D-FEE3-47CC-BAAE-588023A2C7E6}"/>
              </a:ext>
            </a:extLst>
          </p:cNvPr>
          <p:cNvSpPr/>
          <p:nvPr/>
        </p:nvSpPr>
        <p:spPr>
          <a:xfrm>
            <a:off x="124358" y="2692047"/>
            <a:ext cx="4041058" cy="613189"/>
          </a:xfrm>
          <a:prstGeom prst="wedgeRoundRectCallout">
            <a:avLst>
              <a:gd name="adj1" fmla="val 44133"/>
              <a:gd name="adj2" fmla="val -15702"/>
              <a:gd name="adj3" fmla="val 16667"/>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t"/>
          <a:lstStyle/>
          <a:p>
            <a:r>
              <a:rPr lang="de-DE" b="1" dirty="0"/>
              <a:t>AG Daten </a:t>
            </a:r>
          </a:p>
          <a:p>
            <a:r>
              <a:rPr lang="de-DE" sz="1400" dirty="0"/>
              <a:t>Zukünftige</a:t>
            </a:r>
            <a:r>
              <a:rPr lang="de-DE" b="1" dirty="0"/>
              <a:t> DDB-Fachstelle Denkmalpflege</a:t>
            </a:r>
          </a:p>
        </p:txBody>
      </p:sp>
      <p:sp>
        <p:nvSpPr>
          <p:cNvPr id="34" name="Sprechblase: rechteckig mit abgerundeten Ecken 33">
            <a:extLst>
              <a:ext uri="{FF2B5EF4-FFF2-40B4-BE49-F238E27FC236}">
                <a16:creationId xmlns:a16="http://schemas.microsoft.com/office/drawing/2014/main" id="{3A688CB4-95E5-42CC-BD02-0EC61185B13C}"/>
              </a:ext>
            </a:extLst>
          </p:cNvPr>
          <p:cNvSpPr/>
          <p:nvPr/>
        </p:nvSpPr>
        <p:spPr>
          <a:xfrm>
            <a:off x="7549746" y="4163797"/>
            <a:ext cx="3769053" cy="988097"/>
          </a:xfrm>
          <a:prstGeom prst="wedgeRoundRectCallout">
            <a:avLst>
              <a:gd name="adj1" fmla="val -48352"/>
              <a:gd name="adj2" fmla="val -14604"/>
              <a:gd name="adj3" fmla="val 16667"/>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de-DE" b="1" dirty="0"/>
              <a:t>Sammlung</a:t>
            </a:r>
            <a:r>
              <a:rPr lang="de-DE" dirty="0"/>
              <a:t>, </a:t>
            </a:r>
            <a:r>
              <a:rPr lang="de-DE" b="1" dirty="0"/>
              <a:t>Erschließung</a:t>
            </a:r>
            <a:r>
              <a:rPr lang="de-DE" dirty="0"/>
              <a:t> und </a:t>
            </a:r>
            <a:r>
              <a:rPr lang="de-DE" b="1" dirty="0"/>
              <a:t>Vermittlung</a:t>
            </a:r>
            <a:r>
              <a:rPr lang="de-DE" dirty="0"/>
              <a:t> von Fotografien zur europäischen Kunst und Architektur</a:t>
            </a:r>
          </a:p>
        </p:txBody>
      </p:sp>
      <p:grpSp>
        <p:nvGrpSpPr>
          <p:cNvPr id="7" name="Gruppieren 6">
            <a:extLst>
              <a:ext uri="{FF2B5EF4-FFF2-40B4-BE49-F238E27FC236}">
                <a16:creationId xmlns:a16="http://schemas.microsoft.com/office/drawing/2014/main" id="{6ED7F846-19B4-45E2-AF14-71144A6BACBE}"/>
              </a:ext>
            </a:extLst>
          </p:cNvPr>
          <p:cNvGrpSpPr/>
          <p:nvPr/>
        </p:nvGrpSpPr>
        <p:grpSpPr>
          <a:xfrm>
            <a:off x="5423529" y="5378912"/>
            <a:ext cx="5377390" cy="927640"/>
            <a:chOff x="5423529" y="5378912"/>
            <a:chExt cx="5377390" cy="927640"/>
          </a:xfrm>
        </p:grpSpPr>
        <p:sp>
          <p:nvSpPr>
            <p:cNvPr id="30" name="Sprechblase: rechteckig mit abgerundeten Ecken 29">
              <a:extLst>
                <a:ext uri="{FF2B5EF4-FFF2-40B4-BE49-F238E27FC236}">
                  <a16:creationId xmlns:a16="http://schemas.microsoft.com/office/drawing/2014/main" id="{49605D04-EC38-4E4E-8347-59C5F05B8550}"/>
                </a:ext>
              </a:extLst>
            </p:cNvPr>
            <p:cNvSpPr/>
            <p:nvPr/>
          </p:nvSpPr>
          <p:spPr>
            <a:xfrm>
              <a:off x="5423529" y="5378912"/>
              <a:ext cx="5377390" cy="927640"/>
            </a:xfrm>
            <a:prstGeom prst="wedgeRoundRectCallout">
              <a:avLst>
                <a:gd name="adj1" fmla="val -42864"/>
                <a:gd name="adj2" fmla="val -31661"/>
                <a:gd name="adj3" fmla="val 16667"/>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de-DE" b="1" dirty="0"/>
                <a:t>KONDA</a:t>
              </a:r>
              <a:r>
                <a:rPr lang="de-DE" dirty="0"/>
                <a:t> </a:t>
              </a:r>
              <a:r>
                <a:rPr lang="de-DE" sz="1200" dirty="0"/>
                <a:t>(</a:t>
              </a:r>
              <a:r>
                <a:rPr lang="de-DE" sz="1200" b="1" dirty="0"/>
                <a:t>Kon</a:t>
              </a:r>
              <a:r>
                <a:rPr lang="de-DE" sz="1200" dirty="0"/>
                <a:t>tinuierliches Qualitätsmanagement von dynamischen Forschungs</a:t>
              </a:r>
              <a:r>
                <a:rPr lang="de-DE" sz="1200" b="1" dirty="0"/>
                <a:t>da</a:t>
              </a:r>
              <a:r>
                <a:rPr lang="de-DE" sz="1200" dirty="0"/>
                <a:t>ten zu Objekten der materiellen Kultur unter Nutzung des </a:t>
              </a:r>
              <a:r>
                <a:rPr lang="de-DE" sz="1200" b="1" dirty="0"/>
                <a:t>LIDO</a:t>
              </a:r>
              <a:r>
                <a:rPr lang="de-DE" sz="1200" dirty="0"/>
                <a:t>*-Schemas) </a:t>
              </a:r>
            </a:p>
            <a:p>
              <a:r>
                <a:rPr lang="de-DE" sz="800" dirty="0"/>
                <a:t>*</a:t>
              </a:r>
              <a:r>
                <a:rPr lang="de-DE" sz="800" b="1" dirty="0"/>
                <a:t>L</a:t>
              </a:r>
              <a:r>
                <a:rPr lang="de-DE" sz="800" dirty="0"/>
                <a:t>ightweight </a:t>
              </a:r>
              <a:r>
                <a:rPr lang="de-DE" sz="800" b="1" dirty="0"/>
                <a:t>I</a:t>
              </a:r>
              <a:r>
                <a:rPr lang="de-DE" sz="800" dirty="0"/>
                <a:t>nformation </a:t>
              </a:r>
              <a:r>
                <a:rPr lang="de-DE" sz="800" b="1" dirty="0" err="1" smtClean="0"/>
                <a:t>D</a:t>
              </a:r>
              <a:r>
                <a:rPr lang="de-DE" sz="800" dirty="0" err="1" smtClean="0"/>
                <a:t>escribing</a:t>
              </a:r>
              <a:r>
                <a:rPr lang="de-DE" sz="800" dirty="0" smtClean="0"/>
                <a:t> </a:t>
              </a:r>
              <a:r>
                <a:rPr lang="de-DE" sz="800" b="1" dirty="0"/>
                <a:t>O</a:t>
              </a:r>
              <a:r>
                <a:rPr lang="de-DE" sz="800" dirty="0"/>
                <a:t>bjects, </a:t>
              </a:r>
              <a:r>
                <a:rPr lang="de-DE" sz="800" dirty="0" err="1"/>
                <a:t>xml</a:t>
              </a:r>
              <a:r>
                <a:rPr lang="de-DE" sz="800" dirty="0"/>
                <a:t>-Schema basierend auf CIDOC CRM zum Austausch und </a:t>
              </a:r>
              <a:r>
                <a:rPr lang="de-DE" sz="800" dirty="0" err="1"/>
                <a:t>Harvesten</a:t>
              </a:r>
              <a:r>
                <a:rPr lang="de-DE" sz="800" dirty="0"/>
                <a:t> von Metadaten für </a:t>
              </a:r>
              <a:r>
                <a:rPr lang="de-DE" sz="800" dirty="0" smtClean="0"/>
                <a:t>Museums- und </a:t>
              </a:r>
              <a:r>
                <a:rPr lang="de-DE" sz="800" dirty="0"/>
                <a:t>Sammlungsobjekte </a:t>
              </a:r>
            </a:p>
          </p:txBody>
        </p:sp>
        <p:pic>
          <p:nvPicPr>
            <p:cNvPr id="6" name="Grafik 5">
              <a:extLst>
                <a:ext uri="{FF2B5EF4-FFF2-40B4-BE49-F238E27FC236}">
                  <a16:creationId xmlns:a16="http://schemas.microsoft.com/office/drawing/2014/main" id="{86FD5165-8328-4839-AFAC-8A0923753C59}"/>
                </a:ext>
              </a:extLst>
            </p:cNvPr>
            <p:cNvPicPr>
              <a:picLocks noChangeAspect="1"/>
            </p:cNvPicPr>
            <p:nvPr/>
          </p:nvPicPr>
          <p:blipFill>
            <a:blip r:embed="rId6"/>
            <a:stretch>
              <a:fillRect/>
            </a:stretch>
          </p:blipFill>
          <p:spPr>
            <a:xfrm>
              <a:off x="5528677" y="5421310"/>
              <a:ext cx="825016" cy="279579"/>
            </a:xfrm>
            <a:prstGeom prst="rect">
              <a:avLst/>
            </a:prstGeom>
          </p:spPr>
        </p:pic>
      </p:grpSp>
      <p:grpSp>
        <p:nvGrpSpPr>
          <p:cNvPr id="17" name="Gruppieren 16">
            <a:extLst>
              <a:ext uri="{FF2B5EF4-FFF2-40B4-BE49-F238E27FC236}">
                <a16:creationId xmlns:a16="http://schemas.microsoft.com/office/drawing/2014/main" id="{9AB22798-ABDA-455D-A19B-EA4CB2ED731A}"/>
              </a:ext>
            </a:extLst>
          </p:cNvPr>
          <p:cNvGrpSpPr/>
          <p:nvPr/>
        </p:nvGrpSpPr>
        <p:grpSpPr>
          <a:xfrm>
            <a:off x="7549746" y="1941842"/>
            <a:ext cx="4248183" cy="662497"/>
            <a:chOff x="7549746" y="1941842"/>
            <a:chExt cx="4248183" cy="662497"/>
          </a:xfrm>
        </p:grpSpPr>
        <p:sp>
          <p:nvSpPr>
            <p:cNvPr id="28" name="Sprechblase: rechteckig mit abgerundeten Ecken 27">
              <a:extLst>
                <a:ext uri="{FF2B5EF4-FFF2-40B4-BE49-F238E27FC236}">
                  <a16:creationId xmlns:a16="http://schemas.microsoft.com/office/drawing/2014/main" id="{A2EF6096-9848-4829-BBD6-104E00CD0EA8}"/>
                </a:ext>
              </a:extLst>
            </p:cNvPr>
            <p:cNvSpPr/>
            <p:nvPr/>
          </p:nvSpPr>
          <p:spPr>
            <a:xfrm>
              <a:off x="7549746" y="1941842"/>
              <a:ext cx="4248183" cy="662497"/>
            </a:xfrm>
            <a:prstGeom prst="wedgeRoundRectCallout">
              <a:avLst>
                <a:gd name="adj1" fmla="val -47128"/>
                <a:gd name="adj2" fmla="val 15701"/>
                <a:gd name="adj3" fmla="val 16667"/>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2"/>
              <a:r>
                <a:rPr lang="de-DE" sz="1200" dirty="0"/>
                <a:t>Nationales Forschungsdateninfrastruktur-Konsortium für Forschungsdaten an materiellem und immateriellem Kulturgut</a:t>
              </a:r>
            </a:p>
          </p:txBody>
        </p:sp>
        <p:pic>
          <p:nvPicPr>
            <p:cNvPr id="8" name="Grafik 7">
              <a:extLst>
                <a:ext uri="{FF2B5EF4-FFF2-40B4-BE49-F238E27FC236}">
                  <a16:creationId xmlns:a16="http://schemas.microsoft.com/office/drawing/2014/main" id="{0C874093-1B1C-488C-9C48-7AD10672E5E4}"/>
                </a:ext>
              </a:extLst>
            </p:cNvPr>
            <p:cNvPicPr>
              <a:picLocks noChangeAspect="1"/>
            </p:cNvPicPr>
            <p:nvPr/>
          </p:nvPicPr>
          <p:blipFill>
            <a:blip r:embed="rId7"/>
            <a:stretch>
              <a:fillRect/>
            </a:stretch>
          </p:blipFill>
          <p:spPr>
            <a:xfrm>
              <a:off x="7673767" y="1977985"/>
              <a:ext cx="850409" cy="590209"/>
            </a:xfrm>
            <a:prstGeom prst="rect">
              <a:avLst/>
            </a:prstGeom>
          </p:spPr>
        </p:pic>
      </p:grpSp>
      <p:sp>
        <p:nvSpPr>
          <p:cNvPr id="2" name="Titel 1">
            <a:extLst>
              <a:ext uri="{FF2B5EF4-FFF2-40B4-BE49-F238E27FC236}">
                <a16:creationId xmlns:a16="http://schemas.microsoft.com/office/drawing/2014/main" id="{741ACA88-6ABF-418B-867D-2DEF03F34776}"/>
              </a:ext>
            </a:extLst>
          </p:cNvPr>
          <p:cNvSpPr>
            <a:spLocks noGrp="1"/>
          </p:cNvSpPr>
          <p:nvPr>
            <p:ph type="title"/>
          </p:nvPr>
        </p:nvSpPr>
        <p:spPr>
          <a:xfrm>
            <a:off x="2505206" y="564662"/>
            <a:ext cx="8580330" cy="574327"/>
          </a:xfrm>
        </p:spPr>
        <p:txBody>
          <a:bodyPr/>
          <a:lstStyle/>
          <a:p>
            <a:r>
              <a:rPr lang="de-DE" dirty="0">
                <a:latin typeface="Carlito" panose="020F0502020204030204" pitchFamily="34" charset="0"/>
                <a:cs typeface="Carlito" panose="020F0502020204030204" pitchFamily="34" charset="0"/>
              </a:rPr>
              <a:t>Projekte und Netzwerk –</a:t>
            </a:r>
            <a:r>
              <a:rPr lang="de-DE" dirty="0" smtClean="0"/>
              <a:t> </a:t>
            </a:r>
            <a:r>
              <a:rPr lang="de-DE" dirty="0" smtClean="0">
                <a:latin typeface="Carlito" panose="020F0502020204030204" pitchFamily="34" charset="0"/>
                <a:cs typeface="Carlito" panose="020F0502020204030204" pitchFamily="34" charset="0"/>
              </a:rPr>
              <a:t>DDK</a:t>
            </a:r>
            <a:endParaRPr lang="de-DE" dirty="0">
              <a:latin typeface="Carlito" panose="020F0502020204030204" pitchFamily="34" charset="0"/>
              <a:cs typeface="Carlito" panose="020F0502020204030204" pitchFamily="34" charset="0"/>
            </a:endParaRPr>
          </a:p>
        </p:txBody>
      </p:sp>
    </p:spTree>
    <p:extLst>
      <p:ext uri="{BB962C8B-B14F-4D97-AF65-F5344CB8AC3E}">
        <p14:creationId xmlns:p14="http://schemas.microsoft.com/office/powerpoint/2010/main" val="3736436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1ACA88-6ABF-418B-867D-2DEF03F34776}"/>
              </a:ext>
            </a:extLst>
          </p:cNvPr>
          <p:cNvSpPr>
            <a:spLocks noGrp="1"/>
          </p:cNvSpPr>
          <p:nvPr>
            <p:ph type="title"/>
          </p:nvPr>
        </p:nvSpPr>
        <p:spPr/>
        <p:txBody>
          <a:bodyPr/>
          <a:lstStyle/>
          <a:p>
            <a:r>
              <a:rPr lang="de-DE" dirty="0" smtClean="0">
                <a:latin typeface="Carlito"/>
                <a:ea typeface="Carlito"/>
                <a:cs typeface="Carlito"/>
              </a:rPr>
              <a:t>Die</a:t>
            </a:r>
            <a:r>
              <a:rPr lang="de-DE" dirty="0" smtClean="0"/>
              <a:t> </a:t>
            </a:r>
            <a:r>
              <a:rPr lang="de-DE" dirty="0">
                <a:latin typeface="Carlito" panose="020F0502020204030204" pitchFamily="34" charset="0"/>
                <a:cs typeface="Carlito" panose="020F0502020204030204" pitchFamily="34" charset="0"/>
              </a:rPr>
              <a:t>Motivation – GND4C</a:t>
            </a:r>
          </a:p>
        </p:txBody>
      </p:sp>
      <p:sp>
        <p:nvSpPr>
          <p:cNvPr id="6" name="Textplatzhalter 5">
            <a:extLst>
              <a:ext uri="{FF2B5EF4-FFF2-40B4-BE49-F238E27FC236}">
                <a16:creationId xmlns:a16="http://schemas.microsoft.com/office/drawing/2014/main" id="{FDFA6CB5-4944-46A4-A4E5-780686A13840}"/>
              </a:ext>
            </a:extLst>
          </p:cNvPr>
          <p:cNvSpPr>
            <a:spLocks noGrp="1"/>
          </p:cNvSpPr>
          <p:nvPr>
            <p:ph type="body" sz="quarter" idx="11"/>
          </p:nvPr>
        </p:nvSpPr>
        <p:spPr/>
        <p:txBody>
          <a:bodyPr/>
          <a:lstStyle/>
          <a:p>
            <a:endParaRPr lang="de-DE"/>
          </a:p>
        </p:txBody>
      </p:sp>
      <p:grpSp>
        <p:nvGrpSpPr>
          <p:cNvPr id="22" name="Gruppieren 21">
            <a:extLst>
              <a:ext uri="{FF2B5EF4-FFF2-40B4-BE49-F238E27FC236}">
                <a16:creationId xmlns:a16="http://schemas.microsoft.com/office/drawing/2014/main" id="{E3FEB160-84AE-4868-8C39-EFA47EEE5A08}"/>
              </a:ext>
            </a:extLst>
          </p:cNvPr>
          <p:cNvGrpSpPr/>
          <p:nvPr/>
        </p:nvGrpSpPr>
        <p:grpSpPr>
          <a:xfrm>
            <a:off x="1839508" y="1019029"/>
            <a:ext cx="9246004" cy="5404763"/>
            <a:chOff x="2199207" y="1286928"/>
            <a:chExt cx="8125883" cy="4750480"/>
          </a:xfrm>
        </p:grpSpPr>
        <p:grpSp>
          <p:nvGrpSpPr>
            <p:cNvPr id="21" name="Gruppieren 20">
              <a:extLst>
                <a:ext uri="{FF2B5EF4-FFF2-40B4-BE49-F238E27FC236}">
                  <a16:creationId xmlns:a16="http://schemas.microsoft.com/office/drawing/2014/main" id="{B3136F1F-5093-49C7-A5A9-6FB654A6AFD0}"/>
                </a:ext>
              </a:extLst>
            </p:cNvPr>
            <p:cNvGrpSpPr/>
            <p:nvPr/>
          </p:nvGrpSpPr>
          <p:grpSpPr>
            <a:xfrm>
              <a:off x="2199207" y="1466599"/>
              <a:ext cx="8125883" cy="4570809"/>
              <a:chOff x="2210228" y="1388505"/>
              <a:chExt cx="8125883" cy="4570809"/>
            </a:xfrm>
          </p:grpSpPr>
          <p:pic>
            <p:nvPicPr>
              <p:cNvPr id="20" name="Grafik 19">
                <a:extLst>
                  <a:ext uri="{FF2B5EF4-FFF2-40B4-BE49-F238E27FC236}">
                    <a16:creationId xmlns:a16="http://schemas.microsoft.com/office/drawing/2014/main" id="{A2BEFFE8-232F-4213-8930-92053EC0D18D}"/>
                  </a:ext>
                </a:extLst>
              </p:cNvPr>
              <p:cNvPicPr>
                <a:picLocks noChangeAspect="1"/>
              </p:cNvPicPr>
              <p:nvPr/>
            </p:nvPicPr>
            <p:blipFill>
              <a:blip r:embed="rId3"/>
              <a:stretch>
                <a:fillRect/>
              </a:stretch>
            </p:blipFill>
            <p:spPr>
              <a:xfrm>
                <a:off x="2210228" y="1388505"/>
                <a:ext cx="8125883" cy="4570809"/>
              </a:xfrm>
              <a:prstGeom prst="rect">
                <a:avLst/>
              </a:prstGeom>
            </p:spPr>
          </p:pic>
          <p:pic>
            <p:nvPicPr>
              <p:cNvPr id="18" name="Grafik 17">
                <a:extLst>
                  <a:ext uri="{FF2B5EF4-FFF2-40B4-BE49-F238E27FC236}">
                    <a16:creationId xmlns:a16="http://schemas.microsoft.com/office/drawing/2014/main" id="{B533C9A7-CF37-40CA-B5EA-DF9DD374AAB8}"/>
                  </a:ext>
                </a:extLst>
              </p:cNvPr>
              <p:cNvPicPr>
                <a:picLocks noChangeAspect="1"/>
              </p:cNvPicPr>
              <p:nvPr/>
            </p:nvPicPr>
            <p:blipFill rotWithShape="1">
              <a:blip r:embed="rId4"/>
              <a:srcRect t="88768" r="6779"/>
              <a:stretch/>
            </p:blipFill>
            <p:spPr>
              <a:xfrm>
                <a:off x="2252734" y="5381178"/>
                <a:ext cx="7033728" cy="525293"/>
              </a:xfrm>
              <a:prstGeom prst="rect">
                <a:avLst/>
              </a:prstGeom>
            </p:spPr>
          </p:pic>
        </p:grpSp>
        <p:sp>
          <p:nvSpPr>
            <p:cNvPr id="19" name="Rechteck 18">
              <a:extLst>
                <a:ext uri="{FF2B5EF4-FFF2-40B4-BE49-F238E27FC236}">
                  <a16:creationId xmlns:a16="http://schemas.microsoft.com/office/drawing/2014/main" id="{44B7DA45-8D75-4738-823F-01AB6731B245}"/>
                </a:ext>
              </a:extLst>
            </p:cNvPr>
            <p:cNvSpPr/>
            <p:nvPr/>
          </p:nvSpPr>
          <p:spPr>
            <a:xfrm>
              <a:off x="7102474" y="1286928"/>
              <a:ext cx="2571350" cy="216414"/>
            </a:xfrm>
            <a:prstGeom prst="rect">
              <a:avLst/>
            </a:prstGeom>
          </p:spPr>
          <p:txBody>
            <a:bodyPr wrap="none">
              <a:spAutoFit/>
            </a:bodyPr>
            <a:lstStyle/>
            <a:p>
              <a:r>
                <a:rPr lang="de-DE" sz="1000" dirty="0"/>
                <a:t>https://www.youtube.com/watch?v=hmVy770XBw4</a:t>
              </a:r>
            </a:p>
          </p:txBody>
        </p:sp>
      </p:grpSp>
      <p:pic>
        <p:nvPicPr>
          <p:cNvPr id="23" name="Grafik 22">
            <a:extLst>
              <a:ext uri="{FF2B5EF4-FFF2-40B4-BE49-F238E27FC236}">
                <a16:creationId xmlns:a16="http://schemas.microsoft.com/office/drawing/2014/main" id="{A324B9A5-5951-478D-A3AF-35F3E24216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4472" y="92052"/>
            <a:ext cx="1942267" cy="1098886"/>
          </a:xfrm>
          <a:prstGeom prst="rect">
            <a:avLst/>
          </a:prstGeom>
        </p:spPr>
      </p:pic>
    </p:spTree>
    <p:extLst>
      <p:ext uri="{BB962C8B-B14F-4D97-AF65-F5344CB8AC3E}">
        <p14:creationId xmlns:p14="http://schemas.microsoft.com/office/powerpoint/2010/main" val="284087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1ACA88-6ABF-418B-867D-2DEF03F34776}"/>
              </a:ext>
            </a:extLst>
          </p:cNvPr>
          <p:cNvSpPr>
            <a:spLocks noGrp="1"/>
          </p:cNvSpPr>
          <p:nvPr>
            <p:ph type="title"/>
          </p:nvPr>
        </p:nvSpPr>
        <p:spPr/>
        <p:txBody>
          <a:bodyPr/>
          <a:lstStyle/>
          <a:p>
            <a:r>
              <a:rPr lang="de-DE" dirty="0" smtClean="0">
                <a:latin typeface="Carlito"/>
                <a:ea typeface="Carlito"/>
                <a:cs typeface="Carlito"/>
              </a:rPr>
              <a:t>Der </a:t>
            </a:r>
            <a:r>
              <a:rPr lang="de-DE" dirty="0">
                <a:latin typeface="Carlito"/>
                <a:ea typeface="Carlito"/>
                <a:cs typeface="Carlito"/>
              </a:rPr>
              <a:t>Auftrag – GND4C</a:t>
            </a:r>
            <a:endParaRPr lang="de-DE" dirty="0">
              <a:latin typeface="Carlito" panose="020F0502020204030204" pitchFamily="34" charset="0"/>
              <a:cs typeface="Carlito" panose="020F0502020204030204" pitchFamily="34" charset="0"/>
            </a:endParaRPr>
          </a:p>
        </p:txBody>
      </p:sp>
      <p:sp>
        <p:nvSpPr>
          <p:cNvPr id="6" name="Textplatzhalter 5">
            <a:extLst>
              <a:ext uri="{FF2B5EF4-FFF2-40B4-BE49-F238E27FC236}">
                <a16:creationId xmlns:a16="http://schemas.microsoft.com/office/drawing/2014/main" id="{FDFA6CB5-4944-46A4-A4E5-780686A13840}"/>
              </a:ext>
            </a:extLst>
          </p:cNvPr>
          <p:cNvSpPr>
            <a:spLocks noGrp="1"/>
          </p:cNvSpPr>
          <p:nvPr>
            <p:ph type="body" sz="quarter" idx="11"/>
          </p:nvPr>
        </p:nvSpPr>
        <p:spPr/>
        <p:txBody>
          <a:bodyPr/>
          <a:lstStyle/>
          <a:p>
            <a:endParaRPr lang="de-DE"/>
          </a:p>
        </p:txBody>
      </p:sp>
      <p:pic>
        <p:nvPicPr>
          <p:cNvPr id="23" name="Grafik 22">
            <a:extLst>
              <a:ext uri="{FF2B5EF4-FFF2-40B4-BE49-F238E27FC236}">
                <a16:creationId xmlns:a16="http://schemas.microsoft.com/office/drawing/2014/main" id="{A324B9A5-5951-478D-A3AF-35F3E2421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472" y="92052"/>
            <a:ext cx="1942267" cy="1098886"/>
          </a:xfrm>
          <a:prstGeom prst="rect">
            <a:avLst/>
          </a:prstGeom>
        </p:spPr>
      </p:pic>
      <p:pic>
        <p:nvPicPr>
          <p:cNvPr id="11" name="Grafik 10">
            <a:extLst>
              <a:ext uri="{FF2B5EF4-FFF2-40B4-BE49-F238E27FC236}">
                <a16:creationId xmlns:a16="http://schemas.microsoft.com/office/drawing/2014/main" id="{89434FF6-4687-4E5D-B5CE-37E3E99A452F}"/>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251718" y="2820055"/>
            <a:ext cx="4042428" cy="2885185"/>
          </a:xfrm>
          <a:prstGeom prst="rect">
            <a:avLst/>
          </a:prstGeom>
        </p:spPr>
      </p:pic>
      <p:grpSp>
        <p:nvGrpSpPr>
          <p:cNvPr id="14" name="Gruppieren 13">
            <a:extLst>
              <a:ext uri="{FF2B5EF4-FFF2-40B4-BE49-F238E27FC236}">
                <a16:creationId xmlns:a16="http://schemas.microsoft.com/office/drawing/2014/main" id="{F40BE937-982E-4676-A6AB-ED7CD01FD7D4}"/>
              </a:ext>
            </a:extLst>
          </p:cNvPr>
          <p:cNvGrpSpPr/>
          <p:nvPr/>
        </p:nvGrpSpPr>
        <p:grpSpPr>
          <a:xfrm>
            <a:off x="6960096" y="5229639"/>
            <a:ext cx="5073345" cy="1591943"/>
            <a:chOff x="-6597414" y="1413756"/>
            <a:chExt cx="16930865" cy="4662106"/>
          </a:xfrm>
        </p:grpSpPr>
        <p:sp>
          <p:nvSpPr>
            <p:cNvPr id="15" name="Rechteck 14">
              <a:extLst>
                <a:ext uri="{FF2B5EF4-FFF2-40B4-BE49-F238E27FC236}">
                  <a16:creationId xmlns:a16="http://schemas.microsoft.com/office/drawing/2014/main" id="{8EF5FFD8-F2D6-4350-8244-7D96003DD7BB}"/>
                </a:ext>
              </a:extLst>
            </p:cNvPr>
            <p:cNvSpPr/>
            <p:nvPr/>
          </p:nvSpPr>
          <p:spPr>
            <a:xfrm>
              <a:off x="-6597414" y="5459271"/>
              <a:ext cx="9783236" cy="616591"/>
            </a:xfrm>
            <a:prstGeom prst="rect">
              <a:avLst/>
            </a:prstGeom>
          </p:spPr>
          <p:txBody>
            <a:bodyPr wrap="none">
              <a:spAutoFit/>
            </a:bodyPr>
            <a:lstStyle/>
            <a:p>
              <a:r>
                <a:rPr lang="de-DE" sz="900" dirty="0"/>
                <a:t>https://www.youtube.com/watch?v=hmVy770XBw4</a:t>
              </a:r>
            </a:p>
          </p:txBody>
        </p:sp>
        <p:grpSp>
          <p:nvGrpSpPr>
            <p:cNvPr id="16" name="Gruppieren 15">
              <a:extLst>
                <a:ext uri="{FF2B5EF4-FFF2-40B4-BE49-F238E27FC236}">
                  <a16:creationId xmlns:a16="http://schemas.microsoft.com/office/drawing/2014/main" id="{E7F8F301-F222-4269-96ED-1A4293FC1355}"/>
                </a:ext>
              </a:extLst>
            </p:cNvPr>
            <p:cNvGrpSpPr/>
            <p:nvPr/>
          </p:nvGrpSpPr>
          <p:grpSpPr>
            <a:xfrm>
              <a:off x="2207568" y="1413756"/>
              <a:ext cx="8125883" cy="4570809"/>
              <a:chOff x="2218589" y="1335662"/>
              <a:chExt cx="8125883" cy="4570809"/>
            </a:xfrm>
          </p:grpSpPr>
          <p:pic>
            <p:nvPicPr>
              <p:cNvPr id="17" name="Grafik 16">
                <a:extLst>
                  <a:ext uri="{FF2B5EF4-FFF2-40B4-BE49-F238E27FC236}">
                    <a16:creationId xmlns:a16="http://schemas.microsoft.com/office/drawing/2014/main" id="{53859A85-4B4C-4A60-9F40-60C7206588A0}"/>
                  </a:ext>
                </a:extLst>
              </p:cNvPr>
              <p:cNvPicPr>
                <a:picLocks noChangeAspect="1"/>
              </p:cNvPicPr>
              <p:nvPr/>
            </p:nvPicPr>
            <p:blipFill>
              <a:blip r:embed="rId5"/>
              <a:stretch>
                <a:fillRect/>
              </a:stretch>
            </p:blipFill>
            <p:spPr>
              <a:xfrm>
                <a:off x="2218589" y="1335662"/>
                <a:ext cx="8125883" cy="4570809"/>
              </a:xfrm>
              <a:prstGeom prst="rect">
                <a:avLst/>
              </a:prstGeom>
            </p:spPr>
          </p:pic>
          <p:pic>
            <p:nvPicPr>
              <p:cNvPr id="24" name="Grafik 23">
                <a:extLst>
                  <a:ext uri="{FF2B5EF4-FFF2-40B4-BE49-F238E27FC236}">
                    <a16:creationId xmlns:a16="http://schemas.microsoft.com/office/drawing/2014/main" id="{02CD107A-066B-43FF-8030-5541CD093842}"/>
                  </a:ext>
                </a:extLst>
              </p:cNvPr>
              <p:cNvPicPr>
                <a:picLocks noChangeAspect="1"/>
              </p:cNvPicPr>
              <p:nvPr/>
            </p:nvPicPr>
            <p:blipFill rotWithShape="1">
              <a:blip r:embed="rId6"/>
              <a:srcRect t="88768" r="6779"/>
              <a:stretch/>
            </p:blipFill>
            <p:spPr>
              <a:xfrm>
                <a:off x="2252734" y="5381178"/>
                <a:ext cx="7033728" cy="525293"/>
              </a:xfrm>
              <a:prstGeom prst="rect">
                <a:avLst/>
              </a:prstGeom>
            </p:spPr>
          </p:pic>
        </p:grpSp>
      </p:grpSp>
      <p:sp>
        <p:nvSpPr>
          <p:cNvPr id="26" name="Freihandform: Form 9">
            <a:extLst>
              <a:ext uri="{FF2B5EF4-FFF2-40B4-BE49-F238E27FC236}">
                <a16:creationId xmlns:a16="http://schemas.microsoft.com/office/drawing/2014/main" id="{5C1BE85B-67CB-454F-BAF2-95AD794C081A}"/>
              </a:ext>
            </a:extLst>
          </p:cNvPr>
          <p:cNvSpPr/>
          <p:nvPr/>
        </p:nvSpPr>
        <p:spPr>
          <a:xfrm>
            <a:off x="4375970" y="1457542"/>
            <a:ext cx="1468243" cy="1579111"/>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ts val="0"/>
              </a:spcBef>
              <a:spcAft>
                <a:spcPct val="3500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a:ea typeface="+mn-ea"/>
                <a:cs typeface="+mn-cs"/>
              </a:rPr>
              <a:t>Organisation</a:t>
            </a:r>
          </a:p>
        </p:txBody>
      </p:sp>
      <p:sp>
        <p:nvSpPr>
          <p:cNvPr id="27" name="Freihandform: Form 6">
            <a:extLst>
              <a:ext uri="{FF2B5EF4-FFF2-40B4-BE49-F238E27FC236}">
                <a16:creationId xmlns:a16="http://schemas.microsoft.com/office/drawing/2014/main" id="{955E7C7F-1C6B-4269-9812-366F2363B108}"/>
              </a:ext>
            </a:extLst>
          </p:cNvPr>
          <p:cNvSpPr/>
          <p:nvPr/>
        </p:nvSpPr>
        <p:spPr>
          <a:xfrm>
            <a:off x="3654474" y="2781658"/>
            <a:ext cx="1468243" cy="1607005"/>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FF9933">
                  <a:shade val="30000"/>
                  <a:satMod val="115000"/>
                </a:srgbClr>
              </a:gs>
              <a:gs pos="50000">
                <a:srgbClr val="FF9933">
                  <a:shade val="67500"/>
                  <a:satMod val="115000"/>
                </a:srgbClr>
              </a:gs>
              <a:gs pos="100000">
                <a:srgbClr val="FF9933">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a:ea typeface="+mn-ea"/>
                <a:cs typeface="+mn-cs"/>
              </a:rPr>
              <a:t>Regeln und Formate</a:t>
            </a:r>
          </a:p>
        </p:txBody>
      </p:sp>
      <p:sp>
        <p:nvSpPr>
          <p:cNvPr id="28" name="Freihandform: Form 12">
            <a:extLst>
              <a:ext uri="{FF2B5EF4-FFF2-40B4-BE49-F238E27FC236}">
                <a16:creationId xmlns:a16="http://schemas.microsoft.com/office/drawing/2014/main" id="{D6EA7960-A9A1-4DBC-BF4B-383C31270BF0}"/>
              </a:ext>
            </a:extLst>
          </p:cNvPr>
          <p:cNvSpPr/>
          <p:nvPr/>
        </p:nvSpPr>
        <p:spPr>
          <a:xfrm>
            <a:off x="4346394" y="4189359"/>
            <a:ext cx="1521003" cy="1607005"/>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4F8DD1">
                  <a:shade val="30000"/>
                  <a:satMod val="115000"/>
                </a:srgbClr>
              </a:gs>
              <a:gs pos="50000">
                <a:srgbClr val="4F8DD1">
                  <a:shade val="67500"/>
                  <a:satMod val="115000"/>
                </a:srgbClr>
              </a:gs>
              <a:gs pos="100000">
                <a:srgbClr val="4F8DD1">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ts val="0"/>
              </a:spcBef>
              <a:spcAft>
                <a:spcPct val="3500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a:ea typeface="+mn-ea"/>
                <a:cs typeface="+mn-cs"/>
              </a:rPr>
              <a:t>Infrastruktur</a:t>
            </a:r>
          </a:p>
        </p:txBody>
      </p:sp>
      <p:sp>
        <p:nvSpPr>
          <p:cNvPr id="29" name="Freihandform: Form 15">
            <a:extLst>
              <a:ext uri="{FF2B5EF4-FFF2-40B4-BE49-F238E27FC236}">
                <a16:creationId xmlns:a16="http://schemas.microsoft.com/office/drawing/2014/main" id="{66879585-C52E-40DF-B0A3-63075B5E1C1F}"/>
              </a:ext>
            </a:extLst>
          </p:cNvPr>
          <p:cNvSpPr/>
          <p:nvPr/>
        </p:nvSpPr>
        <p:spPr>
          <a:xfrm>
            <a:off x="5954777" y="1437049"/>
            <a:ext cx="1468243" cy="1604596"/>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FF6699">
                  <a:shade val="30000"/>
                  <a:satMod val="115000"/>
                </a:srgbClr>
              </a:gs>
              <a:gs pos="50000">
                <a:srgbClr val="FF6699">
                  <a:shade val="67500"/>
                  <a:satMod val="115000"/>
                </a:srgbClr>
              </a:gs>
              <a:gs pos="100000">
                <a:srgbClr val="FF6699">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a:ea typeface="+mn-ea"/>
                <a:cs typeface="+mn-cs"/>
              </a:rPr>
              <a:t>Community</a:t>
            </a:r>
          </a:p>
        </p:txBody>
      </p:sp>
      <p:sp>
        <p:nvSpPr>
          <p:cNvPr id="41" name="Rechteck 40">
            <a:extLst>
              <a:ext uri="{FF2B5EF4-FFF2-40B4-BE49-F238E27FC236}">
                <a16:creationId xmlns:a16="http://schemas.microsoft.com/office/drawing/2014/main" id="{BB9CBDBC-847F-4BE2-AD18-215FF91919F2}"/>
              </a:ext>
            </a:extLst>
          </p:cNvPr>
          <p:cNvSpPr/>
          <p:nvPr/>
        </p:nvSpPr>
        <p:spPr>
          <a:xfrm>
            <a:off x="1763560" y="1324968"/>
            <a:ext cx="2576997"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B050"/>
                </a:solidFill>
                <a:effectLst/>
                <a:uLnTx/>
                <a:uFillTx/>
                <a:latin typeface="Arial"/>
                <a:ea typeface="+mn-ea"/>
                <a:cs typeface="+mn-cs"/>
              </a:rPr>
              <a:t>Aufbau von Kooperationsmodellen</a:t>
            </a:r>
          </a:p>
        </p:txBody>
      </p:sp>
      <p:sp>
        <p:nvSpPr>
          <p:cNvPr id="42" name="Rechteck 41">
            <a:extLst>
              <a:ext uri="{FF2B5EF4-FFF2-40B4-BE49-F238E27FC236}">
                <a16:creationId xmlns:a16="http://schemas.microsoft.com/office/drawing/2014/main" id="{B94F06EA-32BE-4838-A58F-ED12A6736256}"/>
              </a:ext>
            </a:extLst>
          </p:cNvPr>
          <p:cNvSpPr/>
          <p:nvPr/>
        </p:nvSpPr>
        <p:spPr>
          <a:xfrm>
            <a:off x="7313607" y="1324968"/>
            <a:ext cx="458894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3399"/>
                </a:solidFill>
                <a:effectLst/>
                <a:uLnTx/>
                <a:uFillTx/>
                <a:latin typeface="Arial"/>
                <a:ea typeface="+mn-ea"/>
                <a:cs typeface="+mn-cs"/>
              </a:rPr>
              <a:t>Interdisziplinäre</a:t>
            </a:r>
            <a:r>
              <a:rPr kumimoji="0" lang="de-DE" sz="2000" b="0" i="0" u="none" strike="noStrike" kern="1200" cap="none" spc="0" normalizeH="0" baseline="0" noProof="0" dirty="0">
                <a:ln>
                  <a:noFill/>
                </a:ln>
                <a:solidFill>
                  <a:srgbClr val="FF3399"/>
                </a:solidFill>
                <a:effectLst/>
                <a:uLnTx/>
                <a:uFillTx/>
                <a:latin typeface="Arial"/>
                <a:ea typeface="+mn-ea"/>
                <a:cs typeface="+mn-cs"/>
              </a:rPr>
              <a:t> </a:t>
            </a:r>
            <a:r>
              <a:rPr kumimoji="0" lang="de-DE" sz="1800" b="0" i="0" u="none" strike="noStrike" kern="1200" cap="none" spc="0" normalizeH="0" baseline="0" noProof="0" dirty="0">
                <a:ln>
                  <a:noFill/>
                </a:ln>
                <a:solidFill>
                  <a:srgbClr val="FF3399"/>
                </a:solidFill>
                <a:effectLst/>
                <a:uLnTx/>
                <a:uFillTx/>
                <a:latin typeface="Arial"/>
                <a:ea typeface="+mn-ea"/>
                <a:cs typeface="+mn-cs"/>
              </a:rPr>
              <a:t>Kommunikation</a:t>
            </a:r>
            <a:endParaRPr kumimoji="0" lang="en-US" sz="1800" b="0" i="0" u="none" strike="noStrike" kern="1200" cap="none" spc="0" normalizeH="0" baseline="0" noProof="0" dirty="0">
              <a:ln>
                <a:noFill/>
              </a:ln>
              <a:solidFill>
                <a:srgbClr val="FF3399"/>
              </a:solidFill>
              <a:effectLst/>
              <a:uLnTx/>
              <a:uFillTx/>
              <a:latin typeface="Arial"/>
              <a:ea typeface="+mn-ea"/>
              <a:cs typeface="+mn-cs"/>
            </a:endParaRPr>
          </a:p>
        </p:txBody>
      </p:sp>
      <p:sp>
        <p:nvSpPr>
          <p:cNvPr id="43" name="Rechteck 42">
            <a:extLst>
              <a:ext uri="{FF2B5EF4-FFF2-40B4-BE49-F238E27FC236}">
                <a16:creationId xmlns:a16="http://schemas.microsoft.com/office/drawing/2014/main" id="{F824267D-6188-4AEC-86CA-EBF94DC70304}"/>
              </a:ext>
            </a:extLst>
          </p:cNvPr>
          <p:cNvSpPr/>
          <p:nvPr/>
        </p:nvSpPr>
        <p:spPr>
          <a:xfrm>
            <a:off x="1164014" y="2940799"/>
            <a:ext cx="2222607"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9933"/>
                </a:solidFill>
                <a:effectLst/>
                <a:uLnTx/>
                <a:uFillTx/>
                <a:latin typeface="Arial"/>
                <a:ea typeface="+mn-ea"/>
                <a:cs typeface="+mn-cs"/>
              </a:rPr>
              <a:t>Weiterentwicklung des Datenmodells</a:t>
            </a:r>
            <a:endParaRPr kumimoji="0" lang="en-US" sz="1800" b="0" i="0" u="none" strike="noStrike" kern="1200" cap="none" spc="0" normalizeH="0" baseline="0" noProof="0" dirty="0">
              <a:ln>
                <a:noFill/>
              </a:ln>
              <a:solidFill>
                <a:srgbClr val="FF9933"/>
              </a:solidFill>
              <a:effectLst/>
              <a:uLnTx/>
              <a:uFillTx/>
              <a:latin typeface="Arial"/>
              <a:ea typeface="+mn-ea"/>
              <a:cs typeface="+mn-cs"/>
            </a:endParaRPr>
          </a:p>
        </p:txBody>
      </p:sp>
      <p:sp>
        <p:nvSpPr>
          <p:cNvPr id="44" name="Rechteck 43">
            <a:extLst>
              <a:ext uri="{FF2B5EF4-FFF2-40B4-BE49-F238E27FC236}">
                <a16:creationId xmlns:a16="http://schemas.microsoft.com/office/drawing/2014/main" id="{F185974C-30B5-45FE-813A-3CD04D85B54B}"/>
              </a:ext>
            </a:extLst>
          </p:cNvPr>
          <p:cNvSpPr/>
          <p:nvPr/>
        </p:nvSpPr>
        <p:spPr>
          <a:xfrm>
            <a:off x="335168" y="4574333"/>
            <a:ext cx="3851433"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4F8DD1"/>
                </a:solidFill>
                <a:effectLst/>
                <a:uLnTx/>
                <a:uFillTx/>
                <a:latin typeface="Arial"/>
                <a:ea typeface="+mn-ea"/>
                <a:cs typeface="+mn-cs"/>
              </a:rPr>
              <a:t>Entwicklung von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4F8DD1"/>
                </a:solidFill>
                <a:effectLst/>
                <a:uLnTx/>
                <a:uFillTx/>
                <a:latin typeface="Arial"/>
                <a:ea typeface="+mn-ea"/>
                <a:cs typeface="+mn-cs"/>
              </a:rPr>
              <a:t>Schnittstellen und Werkzeuge</a:t>
            </a:r>
            <a:endParaRPr kumimoji="0" lang="en-US" sz="1800" b="0" i="0" u="none" strike="noStrike" kern="1200" cap="none" spc="0" normalizeH="0" baseline="0" noProof="0" dirty="0">
              <a:ln>
                <a:noFill/>
              </a:ln>
              <a:solidFill>
                <a:srgbClr val="4F8DD1"/>
              </a:solidFill>
              <a:effectLst/>
              <a:uLnTx/>
              <a:uFillTx/>
              <a:latin typeface="Arial"/>
              <a:ea typeface="+mn-ea"/>
              <a:cs typeface="+mn-cs"/>
            </a:endParaRPr>
          </a:p>
        </p:txBody>
      </p:sp>
      <p:sp>
        <p:nvSpPr>
          <p:cNvPr id="46" name="Sprechblase: rechteckig mit abgerundeten Ecken 45">
            <a:extLst>
              <a:ext uri="{FF2B5EF4-FFF2-40B4-BE49-F238E27FC236}">
                <a16:creationId xmlns:a16="http://schemas.microsoft.com/office/drawing/2014/main" id="{FEE7C2F5-6373-480E-AA8C-60C9E8CC98E3}"/>
              </a:ext>
            </a:extLst>
          </p:cNvPr>
          <p:cNvSpPr/>
          <p:nvPr/>
        </p:nvSpPr>
        <p:spPr>
          <a:xfrm>
            <a:off x="7572036" y="1778518"/>
            <a:ext cx="3769053" cy="988097"/>
          </a:xfrm>
          <a:prstGeom prst="wedgeRoundRectCallout">
            <a:avLst>
              <a:gd name="adj1" fmla="val -48352"/>
              <a:gd name="adj2" fmla="val -14604"/>
              <a:gd name="adj3" fmla="val 16667"/>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de-DE" b="1" dirty="0"/>
              <a:t>Öffnung der GND für die Kultur- und Forschungseinrichtungen</a:t>
            </a:r>
            <a:endParaRPr lang="de-DE" dirty="0"/>
          </a:p>
        </p:txBody>
      </p:sp>
      <p:sp>
        <p:nvSpPr>
          <p:cNvPr id="47" name="Sprechblase: rechteckig mit abgerundeten Ecken 46">
            <a:extLst>
              <a:ext uri="{FF2B5EF4-FFF2-40B4-BE49-F238E27FC236}">
                <a16:creationId xmlns:a16="http://schemas.microsoft.com/office/drawing/2014/main" id="{86D97F8D-64EC-45A1-89BF-6394E514A73A}"/>
              </a:ext>
            </a:extLst>
          </p:cNvPr>
          <p:cNvSpPr/>
          <p:nvPr/>
        </p:nvSpPr>
        <p:spPr>
          <a:xfrm>
            <a:off x="7572036" y="4143796"/>
            <a:ext cx="3769053" cy="1607006"/>
          </a:xfrm>
          <a:prstGeom prst="wedgeRoundRectCallout">
            <a:avLst>
              <a:gd name="adj1" fmla="val -48352"/>
              <a:gd name="adj2" fmla="val -14604"/>
              <a:gd name="adj3" fmla="val 16667"/>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de-DE" b="1" dirty="0">
                <a:cs typeface="Carlito" panose="020F0502020204030204" pitchFamily="34" charset="0"/>
              </a:rPr>
              <a:t>Quantitativer und qualitativer </a:t>
            </a:r>
            <a:r>
              <a:rPr lang="de-DE" b="1" dirty="0">
                <a:solidFill>
                  <a:schemeClr val="bg1"/>
                </a:solidFill>
                <a:cs typeface="Carlito" panose="020F0502020204030204" pitchFamily="34" charset="0"/>
              </a:rPr>
              <a:t>Ausbau hochwertiger Bauwerk-Normdaten für die Forschung als </a:t>
            </a:r>
            <a:r>
              <a:rPr lang="de-DE" b="1" dirty="0" smtClean="0">
                <a:solidFill>
                  <a:schemeClr val="bg1"/>
                </a:solidFill>
                <a:cs typeface="Carlito" panose="020F0502020204030204" pitchFamily="34" charset="0"/>
              </a:rPr>
              <a:t>Knotenpunkte im </a:t>
            </a:r>
            <a:r>
              <a:rPr lang="de-DE" b="1" dirty="0">
                <a:solidFill>
                  <a:schemeClr val="bg1"/>
                </a:solidFill>
                <a:cs typeface="Carlito" panose="020F0502020204030204" pitchFamily="34" charset="0"/>
              </a:rPr>
              <a:t>semantischen Kulturdatennetz</a:t>
            </a:r>
            <a:endParaRPr lang="de-DE" b="1" dirty="0"/>
          </a:p>
        </p:txBody>
      </p:sp>
    </p:spTree>
    <p:extLst>
      <p:ext uri="{BB962C8B-B14F-4D97-AF65-F5344CB8AC3E}">
        <p14:creationId xmlns:p14="http://schemas.microsoft.com/office/powerpoint/2010/main" val="2993638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6" grpId="0" animBg="1"/>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1ACA88-6ABF-418B-867D-2DEF03F34776}"/>
              </a:ext>
            </a:extLst>
          </p:cNvPr>
          <p:cNvSpPr>
            <a:spLocks noGrp="1"/>
          </p:cNvSpPr>
          <p:nvPr>
            <p:ph type="title"/>
          </p:nvPr>
        </p:nvSpPr>
        <p:spPr/>
        <p:txBody>
          <a:bodyPr/>
          <a:lstStyle/>
          <a:p>
            <a:r>
              <a:rPr lang="de-DE" dirty="0"/>
              <a:t> </a:t>
            </a:r>
            <a:r>
              <a:rPr lang="de-DE" dirty="0" smtClean="0">
                <a:latin typeface="Carlito"/>
                <a:ea typeface="Carlito"/>
                <a:cs typeface="Carlito"/>
              </a:rPr>
              <a:t>Die </a:t>
            </a:r>
            <a:r>
              <a:rPr lang="de-DE" dirty="0">
                <a:latin typeface="Carlito"/>
                <a:ea typeface="Carlito"/>
                <a:cs typeface="Carlito"/>
              </a:rPr>
              <a:t>Basis Teil 2 – </a:t>
            </a:r>
            <a:r>
              <a:rPr lang="de-DE" dirty="0" smtClean="0">
                <a:latin typeface="Carlito"/>
                <a:ea typeface="Carlito"/>
                <a:cs typeface="Carlito"/>
              </a:rPr>
              <a:t>GND4C</a:t>
            </a:r>
            <a:endParaRPr lang="de-DE" dirty="0">
              <a:latin typeface="Carlito" panose="020F0502020204030204" pitchFamily="34" charset="0"/>
              <a:cs typeface="Carlito" panose="020F0502020204030204" pitchFamily="34" charset="0"/>
            </a:endParaRPr>
          </a:p>
        </p:txBody>
      </p:sp>
      <p:sp>
        <p:nvSpPr>
          <p:cNvPr id="6" name="Textplatzhalter 5">
            <a:extLst>
              <a:ext uri="{FF2B5EF4-FFF2-40B4-BE49-F238E27FC236}">
                <a16:creationId xmlns:a16="http://schemas.microsoft.com/office/drawing/2014/main" id="{FDFA6CB5-4944-46A4-A4E5-780686A13840}"/>
              </a:ext>
            </a:extLst>
          </p:cNvPr>
          <p:cNvSpPr>
            <a:spLocks noGrp="1"/>
          </p:cNvSpPr>
          <p:nvPr>
            <p:ph type="body" sz="quarter" idx="11"/>
          </p:nvPr>
        </p:nvSpPr>
        <p:spPr/>
        <p:txBody>
          <a:bodyPr/>
          <a:lstStyle/>
          <a:p>
            <a:endParaRPr lang="de-DE"/>
          </a:p>
        </p:txBody>
      </p:sp>
      <p:sp>
        <p:nvSpPr>
          <p:cNvPr id="26" name="Freihandform: Form 9">
            <a:extLst>
              <a:ext uri="{FF2B5EF4-FFF2-40B4-BE49-F238E27FC236}">
                <a16:creationId xmlns:a16="http://schemas.microsoft.com/office/drawing/2014/main" id="{5C1BE85B-67CB-454F-BAF2-95AD794C081A}"/>
              </a:ext>
            </a:extLst>
          </p:cNvPr>
          <p:cNvSpPr/>
          <p:nvPr/>
        </p:nvSpPr>
        <p:spPr>
          <a:xfrm>
            <a:off x="4375970" y="1457542"/>
            <a:ext cx="1468243" cy="1579111"/>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ts val="0"/>
              </a:spcBef>
              <a:spcAft>
                <a:spcPct val="3500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a:ea typeface="+mn-ea"/>
                <a:cs typeface="+mn-cs"/>
              </a:rPr>
              <a:t>Organisation</a:t>
            </a:r>
          </a:p>
        </p:txBody>
      </p:sp>
      <p:sp>
        <p:nvSpPr>
          <p:cNvPr id="27" name="Freihandform: Form 6">
            <a:extLst>
              <a:ext uri="{FF2B5EF4-FFF2-40B4-BE49-F238E27FC236}">
                <a16:creationId xmlns:a16="http://schemas.microsoft.com/office/drawing/2014/main" id="{955E7C7F-1C6B-4269-9812-366F2363B108}"/>
              </a:ext>
            </a:extLst>
          </p:cNvPr>
          <p:cNvSpPr/>
          <p:nvPr/>
        </p:nvSpPr>
        <p:spPr>
          <a:xfrm>
            <a:off x="3654474" y="2781658"/>
            <a:ext cx="1468243" cy="1607005"/>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FF9933">
                  <a:shade val="30000"/>
                  <a:satMod val="115000"/>
                </a:srgbClr>
              </a:gs>
              <a:gs pos="50000">
                <a:srgbClr val="FF9933">
                  <a:shade val="67500"/>
                  <a:satMod val="115000"/>
                </a:srgbClr>
              </a:gs>
              <a:gs pos="100000">
                <a:srgbClr val="FF9933">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Arial"/>
                <a:ea typeface="+mn-ea"/>
                <a:cs typeface="+mn-cs"/>
              </a:rPr>
              <a:t>Regeln und Formate</a:t>
            </a:r>
          </a:p>
        </p:txBody>
      </p:sp>
      <p:sp>
        <p:nvSpPr>
          <p:cNvPr id="29" name="Freihandform: Form 15">
            <a:extLst>
              <a:ext uri="{FF2B5EF4-FFF2-40B4-BE49-F238E27FC236}">
                <a16:creationId xmlns:a16="http://schemas.microsoft.com/office/drawing/2014/main" id="{66879585-C52E-40DF-B0A3-63075B5E1C1F}"/>
              </a:ext>
            </a:extLst>
          </p:cNvPr>
          <p:cNvSpPr/>
          <p:nvPr/>
        </p:nvSpPr>
        <p:spPr>
          <a:xfrm>
            <a:off x="5954777" y="1437049"/>
            <a:ext cx="1468243" cy="1604596"/>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FF6699">
                  <a:shade val="30000"/>
                  <a:satMod val="115000"/>
                </a:srgbClr>
              </a:gs>
              <a:gs pos="50000">
                <a:srgbClr val="FF6699">
                  <a:shade val="67500"/>
                  <a:satMod val="115000"/>
                </a:srgbClr>
              </a:gs>
              <a:gs pos="100000">
                <a:srgbClr val="FF6699">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a:ea typeface="+mn-ea"/>
                <a:cs typeface="+mn-cs"/>
              </a:rPr>
              <a:t>Community</a:t>
            </a:r>
          </a:p>
        </p:txBody>
      </p:sp>
      <p:sp>
        <p:nvSpPr>
          <p:cNvPr id="28" name="Freihandform: Form 12">
            <a:extLst>
              <a:ext uri="{FF2B5EF4-FFF2-40B4-BE49-F238E27FC236}">
                <a16:creationId xmlns:a16="http://schemas.microsoft.com/office/drawing/2014/main" id="{D6EA7960-A9A1-4DBC-BF4B-383C31270BF0}"/>
              </a:ext>
            </a:extLst>
          </p:cNvPr>
          <p:cNvSpPr/>
          <p:nvPr/>
        </p:nvSpPr>
        <p:spPr>
          <a:xfrm>
            <a:off x="4346394" y="4189359"/>
            <a:ext cx="1521003" cy="1607005"/>
          </a:xfrm>
          <a:custGeom>
            <a:avLst/>
            <a:gdLst>
              <a:gd name="connsiteX0" fmla="*/ 0 w 775809"/>
              <a:gd name="connsiteY0" fmla="*/ 337477 h 674954"/>
              <a:gd name="connsiteX1" fmla="*/ 168739 w 775809"/>
              <a:gd name="connsiteY1" fmla="*/ 0 h 674954"/>
              <a:gd name="connsiteX2" fmla="*/ 607071 w 775809"/>
              <a:gd name="connsiteY2" fmla="*/ 0 h 674954"/>
              <a:gd name="connsiteX3" fmla="*/ 775809 w 775809"/>
              <a:gd name="connsiteY3" fmla="*/ 337477 h 674954"/>
              <a:gd name="connsiteX4" fmla="*/ 607071 w 775809"/>
              <a:gd name="connsiteY4" fmla="*/ 674954 h 674954"/>
              <a:gd name="connsiteX5" fmla="*/ 168739 w 775809"/>
              <a:gd name="connsiteY5" fmla="*/ 674954 h 674954"/>
              <a:gd name="connsiteX6" fmla="*/ 0 w 775809"/>
              <a:gd name="connsiteY6" fmla="*/ 337477 h 6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09" h="674954">
                <a:moveTo>
                  <a:pt x="387905" y="0"/>
                </a:moveTo>
                <a:lnTo>
                  <a:pt x="775808" y="146803"/>
                </a:lnTo>
                <a:lnTo>
                  <a:pt x="775808" y="528152"/>
                </a:lnTo>
                <a:lnTo>
                  <a:pt x="387905" y="674954"/>
                </a:lnTo>
                <a:lnTo>
                  <a:pt x="1" y="528152"/>
                </a:lnTo>
                <a:lnTo>
                  <a:pt x="1" y="146803"/>
                </a:lnTo>
                <a:lnTo>
                  <a:pt x="387905" y="0"/>
                </a:lnTo>
                <a:close/>
              </a:path>
            </a:pathLst>
          </a:custGeom>
          <a:gradFill flip="none" rotWithShape="1">
            <a:gsLst>
              <a:gs pos="0">
                <a:srgbClr val="4F8DD1">
                  <a:shade val="30000"/>
                  <a:satMod val="115000"/>
                </a:srgbClr>
              </a:gs>
              <a:gs pos="50000">
                <a:srgbClr val="4F8DD1">
                  <a:shade val="67500"/>
                  <a:satMod val="115000"/>
                </a:srgbClr>
              </a:gs>
              <a:gs pos="100000">
                <a:srgbClr val="4F8DD1">
                  <a:shade val="100000"/>
                  <a:satMod val="115000"/>
                </a:srgb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4230" tIns="139948" rIns="124231" bIns="139947" numCol="1" spcCol="1270" anchor="ctr" anchorCtr="0">
            <a:noAutofit/>
          </a:bodyPr>
          <a:lstStyle/>
          <a:p>
            <a:pPr marL="0" marR="0" lvl="0" indent="0" algn="ctr" defTabSz="222250" rtl="0" eaLnBrk="1" fontAlgn="auto" latinLnBrk="0" hangingPunct="1">
              <a:lnSpc>
                <a:spcPct val="90000"/>
              </a:lnSpc>
              <a:spcBef>
                <a:spcPts val="0"/>
              </a:spcBef>
              <a:spcAft>
                <a:spcPct val="3500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a:ea typeface="+mn-ea"/>
                <a:cs typeface="+mn-cs"/>
              </a:rPr>
              <a:t>Infrastruktur</a:t>
            </a:r>
          </a:p>
        </p:txBody>
      </p:sp>
      <p:pic>
        <p:nvPicPr>
          <p:cNvPr id="38" name="Grafik 37">
            <a:extLst>
              <a:ext uri="{FF2B5EF4-FFF2-40B4-BE49-F238E27FC236}">
                <a16:creationId xmlns:a16="http://schemas.microsoft.com/office/drawing/2014/main" id="{2855498E-C2E7-41D7-B8C0-E2DECBF6102E}"/>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704780" y="678175"/>
            <a:ext cx="1291290" cy="921627"/>
          </a:xfrm>
          <a:prstGeom prst="rect">
            <a:avLst/>
          </a:prstGeom>
        </p:spPr>
      </p:pic>
      <p:pic>
        <p:nvPicPr>
          <p:cNvPr id="39" name="Grafik 38">
            <a:extLst>
              <a:ext uri="{FF2B5EF4-FFF2-40B4-BE49-F238E27FC236}">
                <a16:creationId xmlns:a16="http://schemas.microsoft.com/office/drawing/2014/main" id="{5BA7F66C-9304-4C19-803C-48229AC7E9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1718" y="2904738"/>
            <a:ext cx="2344981" cy="1326731"/>
          </a:xfrm>
          <a:prstGeom prst="rect">
            <a:avLst/>
          </a:prstGeom>
        </p:spPr>
      </p:pic>
      <p:sp>
        <p:nvSpPr>
          <p:cNvPr id="42" name="Sprechblase: rechteckig mit abgerundeten Ecken 41">
            <a:extLst>
              <a:ext uri="{FF2B5EF4-FFF2-40B4-BE49-F238E27FC236}">
                <a16:creationId xmlns:a16="http://schemas.microsoft.com/office/drawing/2014/main" id="{0C6C73F7-7F1F-47AF-BCF4-F35F108C15C3}"/>
              </a:ext>
            </a:extLst>
          </p:cNvPr>
          <p:cNvSpPr/>
          <p:nvPr/>
        </p:nvSpPr>
        <p:spPr>
          <a:xfrm>
            <a:off x="7558409" y="4144390"/>
            <a:ext cx="3769053" cy="2213447"/>
          </a:xfrm>
          <a:prstGeom prst="wedgeRoundRectCallout">
            <a:avLst>
              <a:gd name="adj1" fmla="val -48352"/>
              <a:gd name="adj2" fmla="val -14604"/>
              <a:gd name="adj3" fmla="val 16667"/>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de-DE" b="1" dirty="0">
                <a:cs typeface="Carlito" panose="020F0502020204030204" pitchFamily="34" charset="0"/>
              </a:rPr>
              <a:t>Schnittstelle zwischen Nutzer, Teilnehmer und Gremien</a:t>
            </a:r>
          </a:p>
          <a:p>
            <a:r>
              <a:rPr lang="de-DE" dirty="0">
                <a:latin typeface="Carlito" panose="020F0502020204030204" pitchFamily="34" charset="0"/>
                <a:cs typeface="Carlito" panose="020F0502020204030204" pitchFamily="34" charset="0"/>
              </a:rPr>
              <a:t> </a:t>
            </a:r>
            <a:r>
              <a:rPr lang="de-DE" sz="1400" dirty="0">
                <a:solidFill>
                  <a:srgbClr val="000000"/>
                </a:solidFill>
                <a:latin typeface="Carlito" panose="020F0502020204030204" pitchFamily="34" charset="0"/>
                <a:cs typeface="Carlito" panose="020F0502020204030204" pitchFamily="34" charset="0"/>
              </a:rPr>
              <a:t>Start als Pilotbetrieb Q4 2021</a:t>
            </a:r>
          </a:p>
          <a:p>
            <a:pPr marL="285750" lvl="0" indent="-285750" rtl="0">
              <a:buFont typeface="Arial" panose="020B0604020202020204" pitchFamily="34" charset="0"/>
              <a:buChar char="•"/>
              <a:defRPr/>
            </a:pPr>
            <a:r>
              <a:rPr lang="de-DE" sz="1400" kern="1200" dirty="0">
                <a:solidFill>
                  <a:srgbClr val="000000"/>
                </a:solidFill>
                <a:latin typeface="Carlito" panose="020F0502020204030204" pitchFamily="34" charset="0"/>
                <a:cs typeface="Carlito" panose="020F0502020204030204" pitchFamily="34" charset="0"/>
              </a:rPr>
              <a:t>Laufzeit des </a:t>
            </a:r>
            <a:r>
              <a:rPr lang="de-DE" sz="1400" kern="1200" dirty="0" err="1">
                <a:solidFill>
                  <a:srgbClr val="000000"/>
                </a:solidFill>
                <a:latin typeface="Carlito" panose="020F0502020204030204" pitchFamily="34" charset="0"/>
                <a:cs typeface="Carlito" panose="020F0502020204030204" pitchFamily="34" charset="0"/>
              </a:rPr>
              <a:t>Pilots</a:t>
            </a:r>
            <a:r>
              <a:rPr lang="de-DE" sz="1400" kern="1200" dirty="0">
                <a:solidFill>
                  <a:srgbClr val="000000"/>
                </a:solidFill>
                <a:latin typeface="Carlito" panose="020F0502020204030204" pitchFamily="34" charset="0"/>
                <a:cs typeface="Carlito" panose="020F0502020204030204" pitchFamily="34" charset="0"/>
              </a:rPr>
              <a:t>: </a:t>
            </a:r>
          </a:p>
          <a:p>
            <a:pPr marL="742950" lvl="1" indent="-285750">
              <a:buFont typeface="Arial" panose="020B0604020202020204" pitchFamily="34" charset="0"/>
              <a:buChar char="•"/>
              <a:defRPr/>
            </a:pPr>
            <a:r>
              <a:rPr lang="de-DE" sz="1400" kern="1200" dirty="0">
                <a:solidFill>
                  <a:srgbClr val="000000"/>
                </a:solidFill>
                <a:latin typeface="Carlito" panose="020F0502020204030204" pitchFamily="34" charset="0"/>
                <a:cs typeface="Carlito" panose="020F0502020204030204" pitchFamily="34" charset="0"/>
              </a:rPr>
              <a:t>2. Projektphase GND4C </a:t>
            </a:r>
            <a:r>
              <a:rPr lang="de-DE" sz="1400" dirty="0">
                <a:solidFill>
                  <a:srgbClr val="000000"/>
                </a:solidFill>
                <a:latin typeface="Carlito" panose="020F0502020204030204" pitchFamily="34" charset="0"/>
                <a:cs typeface="Carlito" panose="020F0502020204030204" pitchFamily="34" charset="0"/>
              </a:rPr>
              <a:t>(vorbehaltlich der DFG-Zusage: August 2021-Februar 2024)</a:t>
            </a:r>
          </a:p>
          <a:p>
            <a:endParaRPr lang="de-DE" dirty="0"/>
          </a:p>
        </p:txBody>
      </p:sp>
      <p:pic>
        <p:nvPicPr>
          <p:cNvPr id="43" name="Grafik 42">
            <a:extLst>
              <a:ext uri="{FF2B5EF4-FFF2-40B4-BE49-F238E27FC236}">
                <a16:creationId xmlns:a16="http://schemas.microsoft.com/office/drawing/2014/main" id="{FCE85F09-5846-4406-BDDB-7BA24EBB7683}"/>
              </a:ext>
            </a:extLst>
          </p:cNvPr>
          <p:cNvPicPr>
            <a:picLocks noChangeAspect="1"/>
          </p:cNvPicPr>
          <p:nvPr/>
        </p:nvPicPr>
        <p:blipFill>
          <a:blip r:embed="rId5"/>
          <a:srcRect l="25763" t="25528" r="25763" b="25775"/>
          <a:stretch/>
        </p:blipFill>
        <p:spPr bwMode="auto">
          <a:xfrm>
            <a:off x="10840137" y="3951072"/>
            <a:ext cx="549571" cy="559019"/>
          </a:xfrm>
          <a:prstGeom prst="rect">
            <a:avLst/>
          </a:prstGeom>
        </p:spPr>
      </p:pic>
      <p:sp>
        <p:nvSpPr>
          <p:cNvPr id="44" name="Rechteck 43">
            <a:extLst>
              <a:ext uri="{FF2B5EF4-FFF2-40B4-BE49-F238E27FC236}">
                <a16:creationId xmlns:a16="http://schemas.microsoft.com/office/drawing/2014/main" id="{BAA47065-A0AE-4706-8B89-491D9CC927FC}"/>
              </a:ext>
            </a:extLst>
          </p:cNvPr>
          <p:cNvSpPr/>
          <p:nvPr/>
        </p:nvSpPr>
        <p:spPr>
          <a:xfrm>
            <a:off x="7386472" y="1137231"/>
            <a:ext cx="3400567"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3399"/>
                </a:solidFill>
                <a:effectLst/>
                <a:uLnTx/>
                <a:uFillTx/>
                <a:latin typeface="Arial"/>
                <a:ea typeface="+mn-ea"/>
                <a:cs typeface="+mn-cs"/>
              </a:rPr>
              <a:t>Workshops und Vorträge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3399"/>
                </a:solidFill>
                <a:effectLst/>
                <a:uLnTx/>
                <a:uFillTx/>
                <a:latin typeface="Arial"/>
                <a:ea typeface="+mn-ea"/>
                <a:cs typeface="+mn-cs"/>
              </a:rPr>
              <a:t>Akquise</a:t>
            </a:r>
            <a:r>
              <a:rPr kumimoji="0" lang="de-DE" sz="1800" b="0" i="0" u="none" strike="noStrike" kern="1200" cap="none" spc="0" normalizeH="0" baseline="0" noProof="0" dirty="0">
                <a:ln>
                  <a:noFill/>
                </a:ln>
                <a:solidFill>
                  <a:srgbClr val="FF3399"/>
                </a:solidFill>
                <a:effectLst/>
                <a:uLnTx/>
                <a:uFillTx/>
                <a:latin typeface="Arial"/>
                <a:ea typeface="+mn-ea"/>
                <a:cs typeface="+mn-cs"/>
              </a:rPr>
              <a:t> neuer Denkmalämter*</a:t>
            </a:r>
            <a:endParaRPr kumimoji="0" lang="en-US" sz="1800" b="0" i="0" u="none" strike="noStrike" kern="1200" cap="none" spc="0" normalizeH="0" baseline="0" noProof="0" dirty="0">
              <a:ln>
                <a:noFill/>
              </a:ln>
              <a:solidFill>
                <a:srgbClr val="FF3399"/>
              </a:solidFill>
              <a:effectLst/>
              <a:uLnTx/>
              <a:uFillTx/>
              <a:latin typeface="Arial"/>
              <a:ea typeface="+mn-ea"/>
              <a:cs typeface="+mn-cs"/>
            </a:endParaRPr>
          </a:p>
        </p:txBody>
      </p:sp>
      <p:sp>
        <p:nvSpPr>
          <p:cNvPr id="45" name="Rechteck 44">
            <a:extLst>
              <a:ext uri="{FF2B5EF4-FFF2-40B4-BE49-F238E27FC236}">
                <a16:creationId xmlns:a16="http://schemas.microsoft.com/office/drawing/2014/main" id="{26930799-9430-411B-9991-5A2DA5922BD2}"/>
              </a:ext>
            </a:extLst>
          </p:cNvPr>
          <p:cNvSpPr/>
          <p:nvPr/>
        </p:nvSpPr>
        <p:spPr>
          <a:xfrm>
            <a:off x="7480486" y="1705566"/>
            <a:ext cx="3323103"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 </a:t>
            </a:r>
            <a:r>
              <a:rPr lang="de-DE" sz="1000" dirty="0">
                <a:solidFill>
                  <a:srgbClr val="000000"/>
                </a:solidFill>
                <a:latin typeface="Arial"/>
              </a:rPr>
              <a:t>Vorerst keine Akquise während der Pilotphase</a:t>
            </a:r>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6" name="Rechteck 45">
            <a:extLst>
              <a:ext uri="{FF2B5EF4-FFF2-40B4-BE49-F238E27FC236}">
                <a16:creationId xmlns:a16="http://schemas.microsoft.com/office/drawing/2014/main" id="{BC2EEF0A-11C9-4948-96BD-F13702BB2CD2}"/>
              </a:ext>
            </a:extLst>
          </p:cNvPr>
          <p:cNvSpPr/>
          <p:nvPr/>
        </p:nvSpPr>
        <p:spPr>
          <a:xfrm>
            <a:off x="119336" y="2464944"/>
            <a:ext cx="3401922" cy="923330"/>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9933"/>
                </a:solidFill>
                <a:effectLst/>
                <a:uLnTx/>
                <a:uFillTx/>
                <a:latin typeface="Arial"/>
                <a:ea typeface="+mn-ea"/>
                <a:cs typeface="+mn-cs"/>
              </a:rPr>
              <a:t>Einbindung der Anforderungen aus der Wissenschaft im </a:t>
            </a:r>
            <a:r>
              <a:rPr kumimoji="0" lang="de-DE" sz="1800" b="1" i="0" u="none" strike="noStrike" kern="1200" cap="none" spc="0" normalizeH="0" baseline="0" noProof="0" dirty="0">
                <a:ln>
                  <a:noFill/>
                </a:ln>
                <a:solidFill>
                  <a:srgbClr val="FF9933"/>
                </a:solidFill>
                <a:effectLst/>
                <a:uLnTx/>
                <a:uFillTx/>
                <a:latin typeface="Arial"/>
                <a:ea typeface="+mn-ea"/>
                <a:cs typeface="+mn-cs"/>
              </a:rPr>
              <a:t>Expertenteam</a:t>
            </a:r>
            <a:r>
              <a:rPr kumimoji="0" lang="de-DE" sz="1800" b="0" i="0" u="none" strike="noStrike" kern="1200" cap="none" spc="0" normalizeH="0" baseline="0" noProof="0" dirty="0">
                <a:ln>
                  <a:noFill/>
                </a:ln>
                <a:solidFill>
                  <a:srgbClr val="FF9933"/>
                </a:solidFill>
                <a:effectLst/>
                <a:uLnTx/>
                <a:uFillTx/>
                <a:latin typeface="Arial"/>
                <a:ea typeface="+mn-ea"/>
                <a:cs typeface="+mn-cs"/>
              </a:rPr>
              <a:t> </a:t>
            </a:r>
            <a:r>
              <a:rPr kumimoji="0" lang="de-DE" sz="1800" b="1" i="0" u="none" strike="noStrike" kern="1200" cap="none" spc="0" normalizeH="0" baseline="0" noProof="0" dirty="0">
                <a:ln>
                  <a:noFill/>
                </a:ln>
                <a:solidFill>
                  <a:srgbClr val="FF9933"/>
                </a:solidFill>
                <a:effectLst/>
                <a:uLnTx/>
                <a:uFillTx/>
                <a:latin typeface="Arial"/>
                <a:ea typeface="+mn-ea"/>
                <a:cs typeface="+mn-cs"/>
              </a:rPr>
              <a:t>Bauwerke*</a:t>
            </a:r>
            <a:endParaRPr kumimoji="0" lang="en-US" sz="1800" b="0" i="0" u="none" strike="noStrike" kern="1200" cap="none" spc="0" normalizeH="0" baseline="0" noProof="0" dirty="0">
              <a:ln>
                <a:noFill/>
              </a:ln>
              <a:solidFill>
                <a:srgbClr val="FF9933"/>
              </a:solidFill>
              <a:effectLst/>
              <a:uLnTx/>
              <a:uFillTx/>
              <a:latin typeface="Arial"/>
              <a:ea typeface="+mn-ea"/>
              <a:cs typeface="+mn-cs"/>
            </a:endParaRPr>
          </a:p>
        </p:txBody>
      </p:sp>
      <p:sp>
        <p:nvSpPr>
          <p:cNvPr id="47" name="Rechteck 46">
            <a:extLst>
              <a:ext uri="{FF2B5EF4-FFF2-40B4-BE49-F238E27FC236}">
                <a16:creationId xmlns:a16="http://schemas.microsoft.com/office/drawing/2014/main" id="{98384C4B-E315-43E0-9F60-853D35BCF908}"/>
              </a:ext>
            </a:extLst>
          </p:cNvPr>
          <p:cNvSpPr/>
          <p:nvPr/>
        </p:nvSpPr>
        <p:spPr>
          <a:xfrm>
            <a:off x="1846051" y="1404815"/>
            <a:ext cx="2446147" cy="369332"/>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B050"/>
                </a:solidFill>
                <a:effectLst/>
                <a:uLnTx/>
                <a:uFillTx/>
                <a:latin typeface="Arial"/>
                <a:ea typeface="+mn-ea"/>
                <a:cs typeface="+mn-cs"/>
              </a:rPr>
              <a:t>Gremienarbeit</a:t>
            </a:r>
          </a:p>
        </p:txBody>
      </p:sp>
      <p:sp>
        <p:nvSpPr>
          <p:cNvPr id="48" name="Rechteck 47">
            <a:extLst>
              <a:ext uri="{FF2B5EF4-FFF2-40B4-BE49-F238E27FC236}">
                <a16:creationId xmlns:a16="http://schemas.microsoft.com/office/drawing/2014/main" id="{2D161BDF-2048-4A6D-BE05-ACF6082C0B33}"/>
              </a:ext>
            </a:extLst>
          </p:cNvPr>
          <p:cNvSpPr/>
          <p:nvPr/>
        </p:nvSpPr>
        <p:spPr>
          <a:xfrm>
            <a:off x="1055439" y="4494486"/>
            <a:ext cx="3222239" cy="923330"/>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4F8DD1"/>
                </a:solidFill>
                <a:effectLst/>
                <a:uLnTx/>
                <a:uFillTx/>
                <a:latin typeface="Arial"/>
                <a:ea typeface="+mn-ea"/>
                <a:cs typeface="+mn-cs"/>
              </a:rPr>
              <a:t>Nutzung der GND-Toolbox zum Mapping und </a:t>
            </a:r>
            <a:r>
              <a:rPr kumimoji="0" lang="de-DE" sz="1800" b="0" i="0" u="none" strike="noStrike" kern="1200" cap="none" spc="0" normalizeH="0" baseline="0" noProof="0" dirty="0" err="1">
                <a:ln>
                  <a:noFill/>
                </a:ln>
                <a:solidFill>
                  <a:srgbClr val="4F8DD1"/>
                </a:solidFill>
                <a:effectLst/>
                <a:uLnTx/>
                <a:uFillTx/>
                <a:latin typeface="Arial"/>
                <a:ea typeface="+mn-ea"/>
                <a:cs typeface="+mn-cs"/>
              </a:rPr>
              <a:t>Matching</a:t>
            </a:r>
            <a:r>
              <a:rPr kumimoji="0" lang="de-DE" sz="1800" b="0" i="0" u="none" strike="noStrike" kern="1200" cap="none" spc="0" normalizeH="0" baseline="0" noProof="0" dirty="0">
                <a:ln>
                  <a:noFill/>
                </a:ln>
                <a:solidFill>
                  <a:srgbClr val="4F8DD1"/>
                </a:solidFill>
                <a:effectLst/>
                <a:uLnTx/>
                <a:uFillTx/>
                <a:latin typeface="Arial"/>
                <a:ea typeface="+mn-ea"/>
                <a:cs typeface="+mn-cs"/>
              </a:rPr>
              <a:t> von Denkmaldaten</a:t>
            </a:r>
            <a:endParaRPr kumimoji="0" lang="en-US" sz="1800" b="1" i="0" u="none" strike="noStrike" kern="1200" cap="none" spc="0" normalizeH="0" baseline="0" noProof="0" dirty="0">
              <a:ln>
                <a:noFill/>
              </a:ln>
              <a:solidFill>
                <a:srgbClr val="4F8DD1"/>
              </a:solidFill>
              <a:effectLst/>
              <a:uLnTx/>
              <a:uFillTx/>
              <a:latin typeface="Arial"/>
              <a:ea typeface="+mn-ea"/>
              <a:cs typeface="+mn-cs"/>
            </a:endParaRPr>
          </a:p>
        </p:txBody>
      </p:sp>
      <p:sp>
        <p:nvSpPr>
          <p:cNvPr id="49" name="Rechteck 48">
            <a:extLst>
              <a:ext uri="{FF2B5EF4-FFF2-40B4-BE49-F238E27FC236}">
                <a16:creationId xmlns:a16="http://schemas.microsoft.com/office/drawing/2014/main" id="{AD7EF492-71DD-48FE-B53D-37676E98E680}"/>
              </a:ext>
            </a:extLst>
          </p:cNvPr>
          <p:cNvSpPr/>
          <p:nvPr/>
        </p:nvSpPr>
        <p:spPr>
          <a:xfrm>
            <a:off x="479376" y="3332944"/>
            <a:ext cx="3051118" cy="646331"/>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9933"/>
                </a:solidFill>
                <a:effectLst/>
                <a:uLnTx/>
                <a:uFillTx/>
                <a:latin typeface="Arial"/>
                <a:ea typeface="+mn-ea"/>
                <a:cs typeface="+mn-cs"/>
              </a:rPr>
              <a:t>GND-Redaktionsarbeit </a:t>
            </a:r>
            <a:r>
              <a:rPr kumimoji="0" lang="de-DE" sz="1800" b="0" i="0" u="none" strike="noStrike" kern="1200" cap="none" spc="0" normalizeH="0" baseline="0" noProof="0" dirty="0">
                <a:ln>
                  <a:noFill/>
                </a:ln>
                <a:solidFill>
                  <a:srgbClr val="FF9933"/>
                </a:solidFill>
                <a:effectLst/>
                <a:uLnTx/>
                <a:uFillTx/>
                <a:latin typeface="Arial"/>
                <a:ea typeface="+mn-ea"/>
                <a:cs typeface="+mn-cs"/>
              </a:rPr>
              <a:t>(Sacherschließung)</a:t>
            </a:r>
            <a:endParaRPr kumimoji="0" lang="en-US" sz="1800" b="0" i="0" u="none" strike="noStrike" kern="1200" cap="none" spc="0" normalizeH="0" baseline="0" noProof="0" dirty="0">
              <a:ln>
                <a:noFill/>
              </a:ln>
              <a:solidFill>
                <a:srgbClr val="FF9933"/>
              </a:solidFill>
              <a:effectLst/>
              <a:uLnTx/>
              <a:uFillTx/>
              <a:latin typeface="Arial"/>
              <a:ea typeface="+mn-ea"/>
              <a:cs typeface="+mn-cs"/>
            </a:endParaRPr>
          </a:p>
        </p:txBody>
      </p:sp>
      <p:sp>
        <p:nvSpPr>
          <p:cNvPr id="50" name="Rechteck 49">
            <a:extLst>
              <a:ext uri="{FF2B5EF4-FFF2-40B4-BE49-F238E27FC236}">
                <a16:creationId xmlns:a16="http://schemas.microsoft.com/office/drawing/2014/main" id="{E9E26C0E-E88C-45C2-8B5D-E251A87A88A0}"/>
              </a:ext>
            </a:extLst>
          </p:cNvPr>
          <p:cNvSpPr/>
          <p:nvPr/>
        </p:nvSpPr>
        <p:spPr>
          <a:xfrm>
            <a:off x="648027" y="3943741"/>
            <a:ext cx="2478124"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 Experten aus den Bereichen der Bibliotheken und der Fachcommunity</a:t>
            </a:r>
          </a:p>
        </p:txBody>
      </p:sp>
      <p:sp>
        <p:nvSpPr>
          <p:cNvPr id="51" name="Rechteck 50">
            <a:extLst>
              <a:ext uri="{FF2B5EF4-FFF2-40B4-BE49-F238E27FC236}">
                <a16:creationId xmlns:a16="http://schemas.microsoft.com/office/drawing/2014/main" id="{01CE66C9-2BC5-4580-BF37-5FFFB0AE2133}"/>
              </a:ext>
            </a:extLst>
          </p:cNvPr>
          <p:cNvSpPr/>
          <p:nvPr/>
        </p:nvSpPr>
        <p:spPr>
          <a:xfrm>
            <a:off x="1852584" y="1694430"/>
            <a:ext cx="2446147" cy="400110"/>
          </a:xfrm>
          <a:prstGeom prst="rect">
            <a:avLst/>
          </a:prstGeom>
          <a:solidFill>
            <a:schemeClr val="bg1"/>
          </a:solidFill>
          <a:ln>
            <a:noFill/>
          </a:ln>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dirty="0">
                <a:solidFill>
                  <a:srgbClr val="000000"/>
                </a:solidFill>
                <a:latin typeface="Arial"/>
              </a:rPr>
              <a:t>GND-Ausschuss,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dirty="0" smtClean="0">
                <a:solidFill>
                  <a:srgbClr val="000000"/>
                </a:solidFill>
                <a:latin typeface="Arial"/>
              </a:rPr>
              <a:t>Standardisierungsausschuss</a:t>
            </a:r>
            <a:r>
              <a:rPr lang="de-DE" sz="1000" dirty="0">
                <a:solidFill>
                  <a:srgbClr val="000000"/>
                </a:solidFill>
                <a:latin typeface="Arial"/>
              </a:rPr>
              <a:t>, </a:t>
            </a:r>
          </a:p>
        </p:txBody>
      </p:sp>
      <p:sp>
        <p:nvSpPr>
          <p:cNvPr id="20" name="Rechteck 19">
            <a:extLst>
              <a:ext uri="{FF2B5EF4-FFF2-40B4-BE49-F238E27FC236}">
                <a16:creationId xmlns:a16="http://schemas.microsoft.com/office/drawing/2014/main" id="{E79F4CBF-580E-4721-9B61-1944868C2DA9}"/>
              </a:ext>
            </a:extLst>
          </p:cNvPr>
          <p:cNvSpPr/>
          <p:nvPr/>
        </p:nvSpPr>
        <p:spPr>
          <a:xfrm>
            <a:off x="1852584" y="5417816"/>
            <a:ext cx="2478124"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Verbesserung der Metadaten der</a:t>
            </a:r>
            <a:r>
              <a:rPr kumimoji="0" lang="de-DE" sz="1000" b="0" i="0" u="none" strike="noStrike" kern="1200" cap="none" spc="0" normalizeH="0" noProof="0" dirty="0">
                <a:ln>
                  <a:noFill/>
                </a:ln>
                <a:solidFill>
                  <a:srgbClr val="000000"/>
                </a:solidFill>
                <a:effectLst/>
                <a:uLnTx/>
                <a:uFillTx/>
                <a:latin typeface="Arial"/>
                <a:ea typeface="+mn-ea"/>
                <a:cs typeface="+mn-cs"/>
              </a:rPr>
              <a:t> Partnereinrichtungen</a:t>
            </a:r>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08788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45"/>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500"/>
                                  </p:stCondLst>
                                  <p:childTnLst>
                                    <p:set>
                                      <p:cBhvr>
                                        <p:cTn id="12" dur="1" fill="hold">
                                          <p:stCondLst>
                                            <p:cond delay="0"/>
                                          </p:stCondLst>
                                        </p:cTn>
                                        <p:tgtEl>
                                          <p:spTgt spid="4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500"/>
                                  </p:stCondLst>
                                  <p:childTnLst>
                                    <p:set>
                                      <p:cBhvr>
                                        <p:cTn id="18" dur="1" fill="hold">
                                          <p:stCondLst>
                                            <p:cond delay="0"/>
                                          </p:stCondLst>
                                        </p:cTn>
                                        <p:tgtEl>
                                          <p:spTgt spid="46"/>
                                        </p:tgtEl>
                                        <p:attrNameLst>
                                          <p:attrName>style.visibility</p:attrName>
                                        </p:attrNameLst>
                                      </p:cBhvr>
                                      <p:to>
                                        <p:strVal val="visible"/>
                                      </p:to>
                                    </p:set>
                                  </p:childTnLst>
                                </p:cTn>
                              </p:par>
                            </p:childTnLst>
                          </p:cTn>
                        </p:par>
                        <p:par>
                          <p:cTn id="19" fill="hold">
                            <p:stCondLst>
                              <p:cond delay="4500"/>
                            </p:stCondLst>
                            <p:childTnLst>
                              <p:par>
                                <p:cTn id="20" presetID="1" presetClass="entr" presetSubtype="0" fill="hold" grpId="0" nodeType="afterEffect">
                                  <p:stCondLst>
                                    <p:cond delay="1500"/>
                                  </p:stCondLst>
                                  <p:childTnLst>
                                    <p:set>
                                      <p:cBhvr>
                                        <p:cTn id="21" dur="1" fill="hold">
                                          <p:stCondLst>
                                            <p:cond delay="0"/>
                                          </p:stCondLst>
                                        </p:cTn>
                                        <p:tgtEl>
                                          <p:spTgt spid="49"/>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grpId="0" nodeType="afterEffect">
                                  <p:stCondLst>
                                    <p:cond delay="1500"/>
                                  </p:stCondLst>
                                  <p:childTnLst>
                                    <p:set>
                                      <p:cBhvr>
                                        <p:cTn id="27" dur="1" fill="hold">
                                          <p:stCondLst>
                                            <p:cond delay="0"/>
                                          </p:stCondLst>
                                        </p:cTn>
                                        <p:tgtEl>
                                          <p:spTgt spid="48"/>
                                        </p:tgtEl>
                                        <p:attrNameLst>
                                          <p:attrName>style.visibility</p:attrName>
                                        </p:attrNameLst>
                                      </p:cBhvr>
                                      <p:to>
                                        <p:strVal val="visible"/>
                                      </p:to>
                                    </p:set>
                                  </p:childTnLst>
                                </p:cTn>
                              </p:par>
                            </p:childTnLst>
                          </p:cTn>
                        </p:par>
                        <p:par>
                          <p:cTn id="28" fill="hold">
                            <p:stCondLst>
                              <p:cond delay="7500"/>
                            </p:stCondLst>
                            <p:childTnLst>
                              <p:par>
                                <p:cTn id="29" presetID="1"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animBg="1"/>
      <p:bldP spid="47" grpId="0" animBg="1"/>
      <p:bldP spid="48" grpId="0" animBg="1"/>
      <p:bldP spid="49" grpId="0" animBg="1"/>
      <p:bldP spid="50" grpId="0" animBg="1"/>
      <p:bldP spid="51"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Grafik 7"/>
          <p:cNvPicPr>
            <a:picLocks noChangeAspect="1"/>
          </p:cNvPicPr>
          <p:nvPr/>
        </p:nvPicPr>
        <p:blipFill>
          <a:blip r:embed="rId3"/>
          <a:srcRect l="25763" t="25528" r="25763" b="25775"/>
          <a:stretch/>
        </p:blipFill>
        <p:spPr bwMode="auto">
          <a:xfrm>
            <a:off x="6729357" y="1086379"/>
            <a:ext cx="5161870" cy="5250613"/>
          </a:xfrm>
          <a:prstGeom prst="rect">
            <a:avLst/>
          </a:prstGeom>
        </p:spPr>
      </p:pic>
      <p:sp>
        <p:nvSpPr>
          <p:cNvPr id="4" name="Titel 4"/>
          <p:cNvSpPr>
            <a:spLocks noGrp="1"/>
          </p:cNvSpPr>
          <p:nvPr>
            <p:ph type="title"/>
          </p:nvPr>
        </p:nvSpPr>
        <p:spPr bwMode="auto">
          <a:xfrm>
            <a:off x="2505205" y="564661"/>
            <a:ext cx="8580330" cy="574326"/>
          </a:xfrm>
          <a:prstGeom prst="rect">
            <a:avLst/>
          </a:prstGeom>
        </p:spPr>
        <p:txBody>
          <a:bodyPr/>
          <a:lstStyle>
            <a:lvl1pPr>
              <a:defRPr sz="4400" b="1"/>
            </a:lvl1pPr>
          </a:lstStyle>
          <a:p>
            <a:pPr>
              <a:defRPr/>
            </a:pPr>
            <a:r>
              <a:rPr lang="de-DE" sz="4400" b="1" i="0" u="none" strike="noStrike" cap="none" spc="0" dirty="0">
                <a:solidFill>
                  <a:schemeClr val="tx1"/>
                </a:solidFill>
                <a:latin typeface="Carlito"/>
                <a:ea typeface="Carlito"/>
                <a:cs typeface="Carlito"/>
              </a:rPr>
              <a:t>Der Mittler </a:t>
            </a:r>
            <a:r>
              <a:rPr lang="de-DE" dirty="0">
                <a:latin typeface="Carlito"/>
                <a:ea typeface="Carlito"/>
                <a:cs typeface="Carlito"/>
              </a:rPr>
              <a:t>– Sandwichposition</a:t>
            </a:r>
            <a:endParaRPr dirty="0">
              <a:latin typeface="Carlito"/>
              <a:ea typeface="Carlito"/>
              <a:cs typeface="Carlito"/>
            </a:endParaRPr>
          </a:p>
        </p:txBody>
      </p:sp>
      <p:sp>
        <p:nvSpPr>
          <p:cNvPr id="5" name="Textplatzhalter 8"/>
          <p:cNvSpPr>
            <a:spLocks noGrp="1"/>
          </p:cNvSpPr>
          <p:nvPr>
            <p:ph type="body" sz="quarter" idx="10"/>
          </p:nvPr>
        </p:nvSpPr>
        <p:spPr bwMode="auto">
          <a:xfrm>
            <a:off x="9111987" y="3798665"/>
            <a:ext cx="1052162" cy="396567"/>
          </a:xfrm>
          <a:prstGeom prst="rect">
            <a:avLst/>
          </a:prstGeom>
        </p:spPr>
        <p:txBody>
          <a:bodyPr/>
          <a:lstStyle>
            <a:lvl1pPr>
              <a:defRPr sz="3600"/>
            </a:lvl1pPr>
            <a:lvl2pPr>
              <a:defRPr sz="2800"/>
            </a:lvl2pPr>
            <a:lvl3pPr>
              <a:defRPr sz="2800"/>
            </a:lvl3pPr>
            <a:lvl4pPr>
              <a:defRPr sz="2800"/>
            </a:lvl4pPr>
            <a:lvl5pPr>
              <a:defRPr sz="2800"/>
            </a:lvl5pPr>
          </a:lstStyle>
          <a:p>
            <a:pPr marL="0" indent="0">
              <a:buNone/>
              <a:defRPr/>
            </a:pPr>
            <a:r>
              <a:rPr lang="de-DE" sz="2000" dirty="0">
                <a:solidFill>
                  <a:srgbClr val="FFC000"/>
                </a:solidFill>
                <a:latin typeface="Arial"/>
                <a:ea typeface="Arial"/>
                <a:cs typeface="Arial"/>
              </a:rPr>
              <a:t>G</a:t>
            </a:r>
            <a:r>
              <a:rPr lang="de-DE" sz="2000" i="0" u="none" dirty="0">
                <a:solidFill>
                  <a:srgbClr val="FFC000"/>
                </a:solidFill>
                <a:latin typeface="Arial"/>
                <a:ea typeface="Arial"/>
                <a:cs typeface="Arial"/>
              </a:rPr>
              <a:t>NDO</a:t>
            </a:r>
            <a:endParaRPr sz="2000" i="0" u="none" dirty="0">
              <a:solidFill>
                <a:srgbClr val="FFC000"/>
              </a:solidFill>
              <a:latin typeface="Arial"/>
              <a:ea typeface="Arial"/>
              <a:cs typeface="Arial"/>
            </a:endParaRPr>
          </a:p>
        </p:txBody>
      </p:sp>
      <p:sp>
        <p:nvSpPr>
          <p:cNvPr id="6" name="Textplatzhalter 12"/>
          <p:cNvSpPr>
            <a:spLocks noGrp="1"/>
          </p:cNvSpPr>
          <p:nvPr>
            <p:ph type="body" sz="quarter" idx="11" hasCustomPrompt="1"/>
          </p:nvPr>
        </p:nvSpPr>
        <p:spPr bwMode="auto">
          <a:xfrm>
            <a:off x="10678417" y="6345041"/>
            <a:ext cx="814189" cy="313084"/>
          </a:xfrm>
          <a:prstGeom prst="rect">
            <a:avLst/>
          </a:prstGeom>
        </p:spPr>
        <p:txBody>
          <a:bodyPr/>
          <a:lstStyle>
            <a:lvl1pPr marL="0" indent="0">
              <a:buNone/>
              <a:defRPr sz="1200"/>
            </a:lvl1pPr>
            <a:lvl2pPr marL="457200" indent="0">
              <a:buNone/>
              <a:defRPr/>
            </a:lvl2pPr>
          </a:lstStyle>
          <a:p>
            <a:pPr>
              <a:defRPr/>
            </a:pPr>
            <a:endParaRPr dirty="0"/>
          </a:p>
        </p:txBody>
      </p:sp>
      <p:sp>
        <p:nvSpPr>
          <p:cNvPr id="7" name="Rechteck 6"/>
          <p:cNvSpPr/>
          <p:nvPr/>
        </p:nvSpPr>
        <p:spPr bwMode="auto">
          <a:xfrm>
            <a:off x="8160582" y="160426"/>
            <a:ext cx="2136675" cy="480580"/>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de-DE" sz="800" b="0" i="0" u="none" strike="noStrike" cap="none" spc="0" dirty="0">
                <a:solidFill>
                  <a:schemeClr val="tx1"/>
                </a:solidFill>
                <a:latin typeface="Calibri"/>
                <a:ea typeface="Calibri"/>
                <a:cs typeface="Calibri"/>
              </a:rPr>
              <a:t>&lt;a </a:t>
            </a:r>
            <a:r>
              <a:rPr lang="de-DE" sz="800" b="0" i="0" u="none" strike="noStrike" cap="none" spc="0" dirty="0" err="1">
                <a:solidFill>
                  <a:schemeClr val="tx1"/>
                </a:solidFill>
                <a:latin typeface="Calibri"/>
                <a:ea typeface="Calibri"/>
                <a:cs typeface="Calibri"/>
              </a:rPr>
              <a:t>href</a:t>
            </a:r>
            <a:r>
              <a:rPr lang="de-DE" sz="800" b="0" i="0" u="none" strike="noStrike" cap="none" spc="0" dirty="0">
                <a:solidFill>
                  <a:schemeClr val="tx1"/>
                </a:solidFill>
                <a:latin typeface="Calibri"/>
                <a:ea typeface="Calibri"/>
                <a:cs typeface="Calibri"/>
              </a:rPr>
              <a:t>="https://de.vecteezy.com/gratis-vektor/schwarz"&gt;Schwarz Vektoren von </a:t>
            </a:r>
            <a:r>
              <a:rPr lang="de-DE" sz="800" b="0" i="0" u="none" strike="noStrike" cap="none" spc="0" dirty="0" err="1">
                <a:solidFill>
                  <a:schemeClr val="tx1"/>
                </a:solidFill>
                <a:latin typeface="Calibri"/>
                <a:ea typeface="Calibri"/>
                <a:cs typeface="Calibri"/>
              </a:rPr>
              <a:t>Vecteezy</a:t>
            </a:r>
            <a:r>
              <a:rPr lang="de-DE" sz="800" b="0" i="0" u="none" strike="noStrike" cap="none" spc="0" dirty="0">
                <a:solidFill>
                  <a:schemeClr val="tx1"/>
                </a:solidFill>
                <a:latin typeface="Calibri"/>
                <a:ea typeface="Calibri"/>
                <a:cs typeface="Calibri"/>
              </a:rPr>
              <a:t>&lt;/a&gt;</a:t>
            </a:r>
            <a:endParaRPr sz="800" dirty="0"/>
          </a:p>
        </p:txBody>
      </p:sp>
      <p:sp>
        <p:nvSpPr>
          <p:cNvPr id="14" name="Textfeld 13">
            <a:extLst>
              <a:ext uri="{FF2B5EF4-FFF2-40B4-BE49-F238E27FC236}">
                <a16:creationId xmlns:a16="http://schemas.microsoft.com/office/drawing/2014/main" id="{4B39FBD7-921E-40C8-BB21-9DC541C68775}"/>
              </a:ext>
            </a:extLst>
          </p:cNvPr>
          <p:cNvSpPr txBox="1"/>
          <p:nvPr/>
        </p:nvSpPr>
        <p:spPr>
          <a:xfrm>
            <a:off x="8741607" y="5840383"/>
            <a:ext cx="1350050" cy="369332"/>
          </a:xfrm>
          <a:prstGeom prst="rect">
            <a:avLst/>
          </a:prstGeom>
          <a:noFill/>
        </p:spPr>
        <p:txBody>
          <a:bodyPr wrap="none" rtlCol="0">
            <a:spAutoFit/>
          </a:bodyPr>
          <a:lstStyle/>
          <a:p>
            <a:r>
              <a:rPr lang="de-DE" dirty="0"/>
              <a:t>Kundenkreis</a:t>
            </a:r>
          </a:p>
        </p:txBody>
      </p:sp>
      <p:sp>
        <p:nvSpPr>
          <p:cNvPr id="15" name="Rechteck 14">
            <a:extLst>
              <a:ext uri="{FF2B5EF4-FFF2-40B4-BE49-F238E27FC236}">
                <a16:creationId xmlns:a16="http://schemas.microsoft.com/office/drawing/2014/main" id="{C84E0021-C3CD-432C-8E2C-AE4B2879A5B5}"/>
              </a:ext>
            </a:extLst>
          </p:cNvPr>
          <p:cNvSpPr/>
          <p:nvPr/>
        </p:nvSpPr>
        <p:spPr>
          <a:xfrm>
            <a:off x="8671074" y="1224292"/>
            <a:ext cx="1311578" cy="369332"/>
          </a:xfrm>
          <a:prstGeom prst="rect">
            <a:avLst/>
          </a:prstGeom>
        </p:spPr>
        <p:txBody>
          <a:bodyPr wrap="none">
            <a:spAutoFit/>
          </a:bodyPr>
          <a:lstStyle/>
          <a:p>
            <a:r>
              <a:rPr lang="de-DE" dirty="0"/>
              <a:t>Stakeholder</a:t>
            </a:r>
          </a:p>
        </p:txBody>
      </p:sp>
      <p:sp>
        <p:nvSpPr>
          <p:cNvPr id="16" name="Textfeld 15">
            <a:extLst>
              <a:ext uri="{FF2B5EF4-FFF2-40B4-BE49-F238E27FC236}">
                <a16:creationId xmlns:a16="http://schemas.microsoft.com/office/drawing/2014/main" id="{72E5E4B6-75D0-4CA7-A6BA-8F87AC1707F2}"/>
              </a:ext>
            </a:extLst>
          </p:cNvPr>
          <p:cNvSpPr txBox="1"/>
          <p:nvPr/>
        </p:nvSpPr>
        <p:spPr>
          <a:xfrm>
            <a:off x="10169054" y="3759192"/>
            <a:ext cx="871087" cy="461665"/>
          </a:xfrm>
          <a:prstGeom prst="rect">
            <a:avLst/>
          </a:prstGeom>
          <a:noFill/>
        </p:spPr>
        <p:txBody>
          <a:bodyPr wrap="square" rtlCol="0">
            <a:spAutoFit/>
          </a:bodyPr>
          <a:lstStyle/>
          <a:p>
            <a:r>
              <a:rPr lang="de-DE" sz="2400" dirty="0">
                <a:solidFill>
                  <a:srgbClr val="FFC000"/>
                </a:solidFill>
              </a:rPr>
              <a:t>LIDO</a:t>
            </a:r>
            <a:endParaRPr lang="de-DE" sz="1600" dirty="0">
              <a:solidFill>
                <a:srgbClr val="FFC000"/>
              </a:solidFill>
            </a:endParaRPr>
          </a:p>
        </p:txBody>
      </p:sp>
      <p:sp>
        <p:nvSpPr>
          <p:cNvPr id="22" name="Textfeld 21">
            <a:extLst>
              <a:ext uri="{FF2B5EF4-FFF2-40B4-BE49-F238E27FC236}">
                <a16:creationId xmlns:a16="http://schemas.microsoft.com/office/drawing/2014/main" id="{7B44E410-0AD8-40C4-B9B2-1EC0115723C4}"/>
              </a:ext>
            </a:extLst>
          </p:cNvPr>
          <p:cNvSpPr txBox="1"/>
          <p:nvPr/>
        </p:nvSpPr>
        <p:spPr>
          <a:xfrm rot="5400000">
            <a:off x="11020362" y="4101343"/>
            <a:ext cx="1830950" cy="369332"/>
          </a:xfrm>
          <a:prstGeom prst="rect">
            <a:avLst/>
          </a:prstGeom>
          <a:noFill/>
        </p:spPr>
        <p:txBody>
          <a:bodyPr wrap="none" rtlCol="0">
            <a:spAutoFit/>
          </a:bodyPr>
          <a:lstStyle/>
          <a:p>
            <a:r>
              <a:rPr lang="de-DE" dirty="0"/>
              <a:t>Agentur-Portfolio</a:t>
            </a:r>
          </a:p>
        </p:txBody>
      </p:sp>
      <p:pic>
        <p:nvPicPr>
          <p:cNvPr id="33" name="Picture 7" descr="FM_logo_gross">
            <a:extLst>
              <a:ext uri="{FF2B5EF4-FFF2-40B4-BE49-F238E27FC236}">
                <a16:creationId xmlns:a16="http://schemas.microsoft.com/office/drawing/2014/main" id="{BFE26E2A-02DE-47E3-98E0-AB7543A3FC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6685" y="1771416"/>
            <a:ext cx="1615031" cy="771382"/>
          </a:xfrm>
          <a:prstGeom prst="rect">
            <a:avLst/>
          </a:prstGeom>
          <a:solidFill>
            <a:srgbClr val="E7E6E6"/>
          </a:solidFill>
        </p:spPr>
      </p:pic>
      <p:pic>
        <p:nvPicPr>
          <p:cNvPr id="34" name="Grafik 33">
            <a:extLst>
              <a:ext uri="{FF2B5EF4-FFF2-40B4-BE49-F238E27FC236}">
                <a16:creationId xmlns:a16="http://schemas.microsoft.com/office/drawing/2014/main" id="{0C43B13E-E1FD-4945-B99C-ACD5BE49DFE7}"/>
              </a:ext>
            </a:extLst>
          </p:cNvPr>
          <p:cNvPicPr>
            <a:picLocks noChangeAspect="1"/>
          </p:cNvPicPr>
          <p:nvPr/>
        </p:nvPicPr>
        <p:blipFill>
          <a:blip r:embed="rId5"/>
          <a:stretch>
            <a:fillRect/>
          </a:stretch>
        </p:blipFill>
        <p:spPr bwMode="auto">
          <a:xfrm>
            <a:off x="9788932" y="1827491"/>
            <a:ext cx="1016650" cy="338883"/>
          </a:xfrm>
          <a:prstGeom prst="rect">
            <a:avLst/>
          </a:prstGeom>
        </p:spPr>
      </p:pic>
      <p:pic>
        <p:nvPicPr>
          <p:cNvPr id="35" name="Grafik 34">
            <a:extLst>
              <a:ext uri="{FF2B5EF4-FFF2-40B4-BE49-F238E27FC236}">
                <a16:creationId xmlns:a16="http://schemas.microsoft.com/office/drawing/2014/main" id="{32B58473-C074-4924-ABB7-8D146EF403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1233" y="86380"/>
            <a:ext cx="1860469" cy="1052607"/>
          </a:xfrm>
          <a:prstGeom prst="rect">
            <a:avLst/>
          </a:prstGeom>
        </p:spPr>
      </p:pic>
      <p:pic>
        <p:nvPicPr>
          <p:cNvPr id="32" name="Grafik 31">
            <a:extLst>
              <a:ext uri="{FF2B5EF4-FFF2-40B4-BE49-F238E27FC236}">
                <a16:creationId xmlns:a16="http://schemas.microsoft.com/office/drawing/2014/main" id="{DB96390E-FBFD-43AA-971B-7049619C8C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10139862" y="2683771"/>
            <a:ext cx="1189817" cy="574326"/>
          </a:xfrm>
          <a:prstGeom prst="rect">
            <a:avLst/>
          </a:prstGeom>
        </p:spPr>
      </p:pic>
      <p:grpSp>
        <p:nvGrpSpPr>
          <p:cNvPr id="70" name="Gruppieren 69">
            <a:extLst>
              <a:ext uri="{FF2B5EF4-FFF2-40B4-BE49-F238E27FC236}">
                <a16:creationId xmlns:a16="http://schemas.microsoft.com/office/drawing/2014/main" id="{DCFF4340-C751-493F-9EE0-AA6D42EBCAD3}"/>
              </a:ext>
            </a:extLst>
          </p:cNvPr>
          <p:cNvGrpSpPr/>
          <p:nvPr/>
        </p:nvGrpSpPr>
        <p:grpSpPr>
          <a:xfrm>
            <a:off x="398127" y="3210045"/>
            <a:ext cx="6551156" cy="1200821"/>
            <a:chOff x="361413" y="3401861"/>
            <a:chExt cx="6551156" cy="1200821"/>
          </a:xfrm>
        </p:grpSpPr>
        <p:cxnSp>
          <p:nvCxnSpPr>
            <p:cNvPr id="25" name="Gerade Verbindung mit Pfeil 24">
              <a:extLst>
                <a:ext uri="{FF2B5EF4-FFF2-40B4-BE49-F238E27FC236}">
                  <a16:creationId xmlns:a16="http://schemas.microsoft.com/office/drawing/2014/main" id="{8B5713B7-262E-408A-9766-28B8FDBF4B0C}"/>
                </a:ext>
              </a:extLst>
            </p:cNvPr>
            <p:cNvCxnSpPr>
              <a:cxnSpLocks/>
              <a:stCxn id="24" idx="3"/>
              <a:endCxn id="48" idx="1"/>
            </p:cNvCxnSpPr>
            <p:nvPr/>
          </p:nvCxnSpPr>
          <p:spPr bwMode="auto">
            <a:xfrm>
              <a:off x="5896567" y="4002026"/>
              <a:ext cx="1016002" cy="600656"/>
            </a:xfrm>
            <a:prstGeom prst="straightConnector1">
              <a:avLst/>
            </a:prstGeom>
            <a:ln w="38100">
              <a:solidFill>
                <a:srgbClr val="19B86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uppieren 9">
              <a:extLst>
                <a:ext uri="{FF2B5EF4-FFF2-40B4-BE49-F238E27FC236}">
                  <a16:creationId xmlns:a16="http://schemas.microsoft.com/office/drawing/2014/main" id="{35B8D327-2B3D-4105-9AFE-9AA2881FA9E2}"/>
                </a:ext>
              </a:extLst>
            </p:cNvPr>
            <p:cNvGrpSpPr/>
            <p:nvPr/>
          </p:nvGrpSpPr>
          <p:grpSpPr>
            <a:xfrm>
              <a:off x="361413" y="3401861"/>
              <a:ext cx="5535154" cy="1200329"/>
              <a:chOff x="142398" y="1587400"/>
              <a:chExt cx="6333074" cy="1200329"/>
            </a:xfrm>
          </p:grpSpPr>
          <p:sp>
            <p:nvSpPr>
              <p:cNvPr id="24" name="Textfeld 23">
                <a:extLst>
                  <a:ext uri="{FF2B5EF4-FFF2-40B4-BE49-F238E27FC236}">
                    <a16:creationId xmlns:a16="http://schemas.microsoft.com/office/drawing/2014/main" id="{04F19923-27B4-4B28-A8CC-F467582CB4BB}"/>
                  </a:ext>
                </a:extLst>
              </p:cNvPr>
              <p:cNvSpPr txBox="1"/>
              <p:nvPr/>
            </p:nvSpPr>
            <p:spPr bwMode="auto">
              <a:xfrm>
                <a:off x="142398" y="1587400"/>
                <a:ext cx="6333074" cy="1200329"/>
              </a:xfrm>
              <a:prstGeom prst="rect">
                <a:avLst/>
              </a:prstGeom>
              <a:noFill/>
              <a:ln w="28575">
                <a:solidFill>
                  <a:srgbClr val="00B050"/>
                </a:solidFill>
              </a:ln>
            </p:spPr>
            <p:txBody>
              <a:bodyPr wrap="square" rtlCol="0">
                <a:spAutoFit/>
              </a:bodyPr>
              <a:lstStyle/>
              <a:p>
                <a:pPr marL="285750" indent="-285750">
                  <a:buFont typeface="Arial" panose="020B0604020202020204" pitchFamily="34" charset="0"/>
                  <a:buChar char="•"/>
                </a:pPr>
                <a:r>
                  <a:rPr lang="de-DE" dirty="0"/>
                  <a:t>Expertenteam Bauwerke</a:t>
                </a:r>
              </a:p>
              <a:p>
                <a:pPr marL="285750" indent="-285750">
                  <a:buFont typeface="Arial" panose="020B0604020202020204" pitchFamily="34" charset="0"/>
                  <a:buChar char="•"/>
                </a:pPr>
                <a:r>
                  <a:rPr lang="de-DE" dirty="0"/>
                  <a:t>Standardisierungs- </a:t>
                </a:r>
                <a:r>
                  <a:rPr lang="de-DE" dirty="0" smtClean="0"/>
                  <a:t>u. </a:t>
                </a:r>
                <a:r>
                  <a:rPr lang="de-DE" dirty="0"/>
                  <a:t>GND-Ausschuss</a:t>
                </a:r>
              </a:p>
              <a:p>
                <a:pPr marL="285750" indent="-285750">
                  <a:buFont typeface="Arial" panose="020B0604020202020204" pitchFamily="34" charset="0"/>
                  <a:buChar char="•"/>
                </a:pPr>
                <a:r>
                  <a:rPr lang="de-DE" dirty="0"/>
                  <a:t>AGs (DDB, Denkmalpflege, Dokumentation)</a:t>
                </a:r>
              </a:p>
              <a:p>
                <a:pPr marL="285750" indent="-285750">
                  <a:buFont typeface="Wingdings" panose="05000000000000000000" pitchFamily="2" charset="2"/>
                  <a:buChar char="Ø"/>
                </a:pPr>
                <a:r>
                  <a:rPr lang="de-DE" b="1" dirty="0"/>
                  <a:t>Prozesslandkarte für die Mitarbeit</a:t>
                </a:r>
              </a:p>
            </p:txBody>
          </p:sp>
          <p:sp>
            <p:nvSpPr>
              <p:cNvPr id="38" name="Rechteck 37">
                <a:extLst>
                  <a:ext uri="{FF2B5EF4-FFF2-40B4-BE49-F238E27FC236}">
                    <a16:creationId xmlns:a16="http://schemas.microsoft.com/office/drawing/2014/main" id="{2B63FBB0-7C7A-4B69-91F1-92FAB9008E51}"/>
                  </a:ext>
                </a:extLst>
              </p:cNvPr>
              <p:cNvSpPr/>
              <p:nvPr/>
            </p:nvSpPr>
            <p:spPr>
              <a:xfrm>
                <a:off x="1889967" y="1587400"/>
                <a:ext cx="4550001"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B050"/>
                    </a:solidFill>
                    <a:effectLst/>
                    <a:uLnTx/>
                    <a:uFillTx/>
                    <a:latin typeface="Arial"/>
                    <a:ea typeface="+mn-ea"/>
                    <a:cs typeface="+mn-cs"/>
                  </a:rPr>
                  <a:t>Community- und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B050"/>
                    </a:solidFill>
                    <a:effectLst/>
                    <a:uLnTx/>
                    <a:uFillTx/>
                    <a:latin typeface="Arial"/>
                    <a:ea typeface="+mn-ea"/>
                    <a:cs typeface="+mn-cs"/>
                  </a:rPr>
                  <a:t>Gremienarbeit</a:t>
                </a:r>
              </a:p>
            </p:txBody>
          </p:sp>
        </p:grpSp>
      </p:grpSp>
      <p:grpSp>
        <p:nvGrpSpPr>
          <p:cNvPr id="71" name="Gruppieren 70">
            <a:extLst>
              <a:ext uri="{FF2B5EF4-FFF2-40B4-BE49-F238E27FC236}">
                <a16:creationId xmlns:a16="http://schemas.microsoft.com/office/drawing/2014/main" id="{06C0B0B3-3852-47A6-AC29-F825D04A6CDB}"/>
              </a:ext>
            </a:extLst>
          </p:cNvPr>
          <p:cNvGrpSpPr/>
          <p:nvPr/>
        </p:nvGrpSpPr>
        <p:grpSpPr>
          <a:xfrm>
            <a:off x="237888" y="2026397"/>
            <a:ext cx="6697659" cy="1861239"/>
            <a:chOff x="319592" y="2386285"/>
            <a:chExt cx="6697659" cy="1861239"/>
          </a:xfrm>
        </p:grpSpPr>
        <p:cxnSp>
          <p:nvCxnSpPr>
            <p:cNvPr id="26" name="Gerade Verbindung mit Pfeil 25">
              <a:extLst>
                <a:ext uri="{FF2B5EF4-FFF2-40B4-BE49-F238E27FC236}">
                  <a16:creationId xmlns:a16="http://schemas.microsoft.com/office/drawing/2014/main" id="{9CB6273D-9749-44F6-BCCC-221DBC7541B3}"/>
                </a:ext>
              </a:extLst>
            </p:cNvPr>
            <p:cNvCxnSpPr>
              <a:cxnSpLocks/>
              <a:stCxn id="23" idx="3"/>
            </p:cNvCxnSpPr>
            <p:nvPr/>
          </p:nvCxnSpPr>
          <p:spPr>
            <a:xfrm>
              <a:off x="6468199" y="2986450"/>
              <a:ext cx="549052" cy="126107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uppieren 8">
              <a:extLst>
                <a:ext uri="{FF2B5EF4-FFF2-40B4-BE49-F238E27FC236}">
                  <a16:creationId xmlns:a16="http://schemas.microsoft.com/office/drawing/2014/main" id="{202C9FB6-F715-4090-A934-B165FA125B8C}"/>
                </a:ext>
              </a:extLst>
            </p:cNvPr>
            <p:cNvGrpSpPr/>
            <p:nvPr/>
          </p:nvGrpSpPr>
          <p:grpSpPr>
            <a:xfrm>
              <a:off x="319592" y="2386285"/>
              <a:ext cx="6229639" cy="1200329"/>
              <a:chOff x="351474" y="3456896"/>
              <a:chExt cx="6229639" cy="1200329"/>
            </a:xfrm>
          </p:grpSpPr>
          <p:sp>
            <p:nvSpPr>
              <p:cNvPr id="23" name="Textfeld 22">
                <a:extLst>
                  <a:ext uri="{FF2B5EF4-FFF2-40B4-BE49-F238E27FC236}">
                    <a16:creationId xmlns:a16="http://schemas.microsoft.com/office/drawing/2014/main" id="{2D8F5090-C71D-40CE-A970-C26C7196EA52}"/>
                  </a:ext>
                </a:extLst>
              </p:cNvPr>
              <p:cNvSpPr txBox="1"/>
              <p:nvPr/>
            </p:nvSpPr>
            <p:spPr>
              <a:xfrm>
                <a:off x="351474" y="3456896"/>
                <a:ext cx="6148607" cy="1200329"/>
              </a:xfrm>
              <a:prstGeom prst="rect">
                <a:avLst/>
              </a:prstGeom>
              <a:noFill/>
              <a:ln w="28575">
                <a:solidFill>
                  <a:srgbClr val="FFC000"/>
                </a:solidFill>
              </a:ln>
            </p:spPr>
            <p:txBody>
              <a:bodyPr wrap="square" rtlCol="0">
                <a:spAutoFit/>
              </a:bodyPr>
              <a:lstStyle/>
              <a:p>
                <a:pPr marL="285750" indent="-285750">
                  <a:buFont typeface="Arial" panose="020B0604020202020204" pitchFamily="34" charset="0"/>
                  <a:buChar char="•"/>
                </a:pPr>
                <a:r>
                  <a:rPr lang="de-DE" dirty="0"/>
                  <a:t>Lightweight Information </a:t>
                </a:r>
                <a:r>
                  <a:rPr lang="de-DE" dirty="0" err="1"/>
                  <a:t>Describing</a:t>
                </a:r>
                <a:r>
                  <a:rPr lang="de-DE" dirty="0"/>
                  <a:t> Objects (LIDO)</a:t>
                </a:r>
              </a:p>
              <a:p>
                <a:pPr marL="285750" indent="-285750">
                  <a:buFont typeface="Arial" panose="020B0604020202020204" pitchFamily="34" charset="0"/>
                  <a:buChar char="•"/>
                </a:pPr>
                <a:r>
                  <a:rPr lang="de-DE" dirty="0"/>
                  <a:t>GND-Ontologie (GNDO)</a:t>
                </a:r>
              </a:p>
              <a:p>
                <a:pPr marL="285750" indent="-285750">
                  <a:buFont typeface="Arial" panose="020B0604020202020204" pitchFamily="34" charset="0"/>
                  <a:buChar char="•"/>
                </a:pPr>
                <a:r>
                  <a:rPr lang="de-DE" dirty="0" err="1"/>
                  <a:t>Wikibase</a:t>
                </a:r>
                <a:r>
                  <a:rPr lang="de-DE" dirty="0"/>
                  <a:t> als neuer Wohnsitz der GND</a:t>
                </a:r>
              </a:p>
              <a:p>
                <a:pPr marL="285750" indent="-285750">
                  <a:buFont typeface="Arial" panose="020B0604020202020204" pitchFamily="34" charset="0"/>
                  <a:buChar char="•"/>
                </a:pPr>
                <a:r>
                  <a:rPr lang="de-DE" b="1" dirty="0"/>
                  <a:t>GND-Anwendungsprofil Bauwerke </a:t>
                </a:r>
              </a:p>
            </p:txBody>
          </p:sp>
          <p:sp>
            <p:nvSpPr>
              <p:cNvPr id="2" name="Rechteck 1">
                <a:extLst>
                  <a:ext uri="{FF2B5EF4-FFF2-40B4-BE49-F238E27FC236}">
                    <a16:creationId xmlns:a16="http://schemas.microsoft.com/office/drawing/2014/main" id="{FDD153C3-225A-45E5-933E-C16AD71D4774}"/>
                  </a:ext>
                </a:extLst>
              </p:cNvPr>
              <p:cNvSpPr/>
              <p:nvPr/>
            </p:nvSpPr>
            <p:spPr>
              <a:xfrm>
                <a:off x="3669740" y="3745064"/>
                <a:ext cx="2911373" cy="584775"/>
              </a:xfrm>
              <a:prstGeom prst="rect">
                <a:avLst/>
              </a:prstGeom>
            </p:spPr>
            <p:txBody>
              <a:bodyPr wrap="none">
                <a:spAutoFit/>
              </a:bodyPr>
              <a:lstStyle/>
              <a:p>
                <a:pPr lvl="0" algn="r" rtl="0">
                  <a:defRPr/>
                </a:pPr>
                <a:r>
                  <a:rPr lang="de-DE" sz="1600" b="1" kern="1200" dirty="0">
                    <a:solidFill>
                      <a:schemeClr val="accent4"/>
                    </a:solidFill>
                    <a:latin typeface="Arial"/>
                  </a:rPr>
                  <a:t>Standardweiterentwicklung</a:t>
                </a:r>
              </a:p>
              <a:p>
                <a:pPr lvl="0" algn="r" rtl="0">
                  <a:defRPr/>
                </a:pPr>
                <a:r>
                  <a:rPr lang="de-DE" sz="1600" b="1" kern="1200" dirty="0">
                    <a:solidFill>
                      <a:schemeClr val="accent4"/>
                    </a:solidFill>
                    <a:latin typeface="Arial"/>
                  </a:rPr>
                  <a:t>und -förderung</a:t>
                </a:r>
                <a:endParaRPr lang="en-US" sz="1600" b="1" kern="1200" dirty="0">
                  <a:solidFill>
                    <a:schemeClr val="accent4"/>
                  </a:solidFill>
                  <a:latin typeface="Arial"/>
                </a:endParaRPr>
              </a:p>
            </p:txBody>
          </p:sp>
        </p:grpSp>
      </p:grpSp>
      <p:grpSp>
        <p:nvGrpSpPr>
          <p:cNvPr id="72" name="Gruppieren 71">
            <a:extLst>
              <a:ext uri="{FF2B5EF4-FFF2-40B4-BE49-F238E27FC236}">
                <a16:creationId xmlns:a16="http://schemas.microsoft.com/office/drawing/2014/main" id="{3AD716A4-25C3-4314-9B8A-AE2C7197A5C7}"/>
              </a:ext>
            </a:extLst>
          </p:cNvPr>
          <p:cNvGrpSpPr/>
          <p:nvPr/>
        </p:nvGrpSpPr>
        <p:grpSpPr>
          <a:xfrm>
            <a:off x="2089155" y="1011616"/>
            <a:ext cx="5666962" cy="2579246"/>
            <a:chOff x="1727892" y="1048538"/>
            <a:chExt cx="5666962" cy="2579246"/>
          </a:xfrm>
        </p:grpSpPr>
        <p:cxnSp>
          <p:nvCxnSpPr>
            <p:cNvPr id="28" name="Gerade Verbindung mit Pfeil 27">
              <a:extLst>
                <a:ext uri="{FF2B5EF4-FFF2-40B4-BE49-F238E27FC236}">
                  <a16:creationId xmlns:a16="http://schemas.microsoft.com/office/drawing/2014/main" id="{8A370ABE-D595-4606-8B8B-777F6A833D54}"/>
                </a:ext>
              </a:extLst>
            </p:cNvPr>
            <p:cNvCxnSpPr>
              <a:cxnSpLocks/>
              <a:stCxn id="27" idx="3"/>
              <a:endCxn id="52" idx="1"/>
            </p:cNvCxnSpPr>
            <p:nvPr/>
          </p:nvCxnSpPr>
          <p:spPr bwMode="auto">
            <a:xfrm flipH="1">
              <a:off x="6891742" y="1576917"/>
              <a:ext cx="435294" cy="2050867"/>
            </a:xfrm>
            <a:prstGeom prst="straightConnector1">
              <a:avLst/>
            </a:prstGeom>
            <a:ln w="38100">
              <a:solidFill>
                <a:srgbClr val="FF9933"/>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uppieren 2">
              <a:extLst>
                <a:ext uri="{FF2B5EF4-FFF2-40B4-BE49-F238E27FC236}">
                  <a16:creationId xmlns:a16="http://schemas.microsoft.com/office/drawing/2014/main" id="{C73F6788-A623-4E43-B2AD-59808844C255}"/>
                </a:ext>
              </a:extLst>
            </p:cNvPr>
            <p:cNvGrpSpPr/>
            <p:nvPr/>
          </p:nvGrpSpPr>
          <p:grpSpPr>
            <a:xfrm>
              <a:off x="1727892" y="1048538"/>
              <a:ext cx="5666962" cy="990044"/>
              <a:chOff x="1245910" y="4891145"/>
              <a:chExt cx="5666962" cy="990044"/>
            </a:xfrm>
          </p:grpSpPr>
          <p:sp>
            <p:nvSpPr>
              <p:cNvPr id="27" name="Textfeld 26">
                <a:extLst>
                  <a:ext uri="{FF2B5EF4-FFF2-40B4-BE49-F238E27FC236}">
                    <a16:creationId xmlns:a16="http://schemas.microsoft.com/office/drawing/2014/main" id="{0A962C61-99F4-4D70-AA27-BFEF8E661457}"/>
                  </a:ext>
                </a:extLst>
              </p:cNvPr>
              <p:cNvSpPr txBox="1"/>
              <p:nvPr/>
            </p:nvSpPr>
            <p:spPr bwMode="auto">
              <a:xfrm>
                <a:off x="1245910" y="4957859"/>
                <a:ext cx="5599144" cy="923330"/>
              </a:xfrm>
              <a:prstGeom prst="rect">
                <a:avLst/>
              </a:prstGeom>
              <a:noFill/>
              <a:ln w="28575">
                <a:solidFill>
                  <a:srgbClr val="FF9933"/>
                </a:solidFill>
              </a:ln>
            </p:spPr>
            <p:txBody>
              <a:bodyPr wrap="square" rtlCol="0">
                <a:spAutoFit/>
              </a:bodyPr>
              <a:lstStyle/>
              <a:p>
                <a:pPr marL="285750" indent="-285750">
                  <a:buFont typeface="Arial" panose="020B0604020202020204" pitchFamily="34" charset="0"/>
                  <a:buChar char="•"/>
                </a:pPr>
                <a:r>
                  <a:rPr lang="de-DE" dirty="0"/>
                  <a:t>Level 1 Redaktion für Bauwerke</a:t>
                </a:r>
                <a:r>
                  <a:rPr lang="de-DE" sz="900" dirty="0"/>
                  <a:t> (*zunächst nur für Denkmalpflege)</a:t>
                </a:r>
              </a:p>
              <a:p>
                <a:pPr marL="285750" indent="-285750">
                  <a:buFont typeface="Arial" panose="020B0604020202020204" pitchFamily="34" charset="0"/>
                  <a:buChar char="•"/>
                </a:pPr>
                <a:r>
                  <a:rPr lang="de-DE" dirty="0"/>
                  <a:t>Geteilte Redaktionen fördern </a:t>
                </a:r>
              </a:p>
              <a:p>
                <a:pPr marL="285750" indent="-285750">
                  <a:buFont typeface="Wingdings" panose="05000000000000000000" pitchFamily="2" charset="2"/>
                  <a:buChar char="Ø"/>
                </a:pPr>
                <a:r>
                  <a:rPr lang="de-DE" b="1" dirty="0" smtClean="0"/>
                  <a:t>Konzept </a:t>
                </a:r>
                <a:r>
                  <a:rPr lang="de-DE" b="1" dirty="0"/>
                  <a:t>einer </a:t>
                </a:r>
                <a:r>
                  <a:rPr lang="de-DE" b="1" dirty="0" smtClean="0"/>
                  <a:t>Level </a:t>
                </a:r>
                <a:r>
                  <a:rPr lang="de-DE" b="1" dirty="0"/>
                  <a:t>3 GND-Lokalredaktion am DDK</a:t>
                </a:r>
              </a:p>
            </p:txBody>
          </p:sp>
          <p:sp>
            <p:nvSpPr>
              <p:cNvPr id="39" name="Rechteck 38">
                <a:extLst>
                  <a:ext uri="{FF2B5EF4-FFF2-40B4-BE49-F238E27FC236}">
                    <a16:creationId xmlns:a16="http://schemas.microsoft.com/office/drawing/2014/main" id="{141CC5ED-0C9B-4B74-BF8E-94DB1FD7263B}"/>
                  </a:ext>
                </a:extLst>
              </p:cNvPr>
              <p:cNvSpPr/>
              <p:nvPr/>
            </p:nvSpPr>
            <p:spPr>
              <a:xfrm>
                <a:off x="1776615" y="4891145"/>
                <a:ext cx="5136257"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FF9933"/>
                    </a:solidFill>
                    <a:effectLst/>
                    <a:uLnTx/>
                    <a:uFillTx/>
                    <a:latin typeface="Arial"/>
                    <a:ea typeface="+mn-ea"/>
                    <a:cs typeface="+mn-cs"/>
                  </a:rPr>
                  <a:t>Redaktionsarbeit </a:t>
                </a:r>
                <a:endParaRPr kumimoji="0" lang="en-US" sz="1600" b="0" i="0" u="none" strike="noStrike" kern="1200" cap="none" spc="0" normalizeH="0" baseline="0" noProof="0" dirty="0">
                  <a:ln>
                    <a:noFill/>
                  </a:ln>
                  <a:solidFill>
                    <a:srgbClr val="FF9933"/>
                  </a:solidFill>
                  <a:effectLst/>
                  <a:uLnTx/>
                  <a:uFillTx/>
                  <a:latin typeface="Arial"/>
                  <a:ea typeface="+mn-ea"/>
                  <a:cs typeface="+mn-cs"/>
                </a:endParaRPr>
              </a:p>
            </p:txBody>
          </p:sp>
        </p:grpSp>
      </p:grpSp>
      <p:grpSp>
        <p:nvGrpSpPr>
          <p:cNvPr id="69" name="Gruppieren 68">
            <a:extLst>
              <a:ext uri="{FF2B5EF4-FFF2-40B4-BE49-F238E27FC236}">
                <a16:creationId xmlns:a16="http://schemas.microsoft.com/office/drawing/2014/main" id="{43CFC7EF-58F9-4849-B6DD-123D2272D66D}"/>
              </a:ext>
            </a:extLst>
          </p:cNvPr>
          <p:cNvGrpSpPr/>
          <p:nvPr/>
        </p:nvGrpSpPr>
        <p:grpSpPr>
          <a:xfrm>
            <a:off x="-142447" y="4512538"/>
            <a:ext cx="7385527" cy="923330"/>
            <a:chOff x="-36883" y="5189776"/>
            <a:chExt cx="7385527" cy="923330"/>
          </a:xfrm>
        </p:grpSpPr>
        <p:cxnSp>
          <p:nvCxnSpPr>
            <p:cNvPr id="31" name="Gerade Verbindung mit Pfeil 30">
              <a:extLst>
                <a:ext uri="{FF2B5EF4-FFF2-40B4-BE49-F238E27FC236}">
                  <a16:creationId xmlns:a16="http://schemas.microsoft.com/office/drawing/2014/main" id="{6333E32C-E68E-404B-9BA0-9D6EB912F047}"/>
                </a:ext>
              </a:extLst>
            </p:cNvPr>
            <p:cNvCxnSpPr>
              <a:cxnSpLocks/>
              <a:stCxn id="30" idx="3"/>
              <a:endCxn id="65" idx="1"/>
            </p:cNvCxnSpPr>
            <p:nvPr/>
          </p:nvCxnSpPr>
          <p:spPr bwMode="auto">
            <a:xfrm flipV="1">
              <a:off x="6729438" y="5495175"/>
              <a:ext cx="619206" cy="156266"/>
            </a:xfrm>
            <a:prstGeom prst="straightConnector1">
              <a:avLst/>
            </a:prstGeom>
            <a:ln w="38100">
              <a:solidFill>
                <a:srgbClr val="4F8DD1"/>
              </a:solidFill>
              <a:tailEnd type="triangle"/>
            </a:ln>
          </p:spPr>
          <p:style>
            <a:lnRef idx="1">
              <a:schemeClr val="accent1"/>
            </a:lnRef>
            <a:fillRef idx="0">
              <a:schemeClr val="accent1"/>
            </a:fillRef>
            <a:effectRef idx="0">
              <a:schemeClr val="accent1"/>
            </a:effectRef>
            <a:fontRef idx="minor">
              <a:schemeClr val="tx1"/>
            </a:fontRef>
          </p:style>
        </p:cxnSp>
        <p:grpSp>
          <p:nvGrpSpPr>
            <p:cNvPr id="68" name="Gruppieren 67">
              <a:extLst>
                <a:ext uri="{FF2B5EF4-FFF2-40B4-BE49-F238E27FC236}">
                  <a16:creationId xmlns:a16="http://schemas.microsoft.com/office/drawing/2014/main" id="{4C5CF64E-0CDD-48E5-A712-834106DDD6A3}"/>
                </a:ext>
              </a:extLst>
            </p:cNvPr>
            <p:cNvGrpSpPr/>
            <p:nvPr/>
          </p:nvGrpSpPr>
          <p:grpSpPr>
            <a:xfrm>
              <a:off x="-36883" y="5189776"/>
              <a:ext cx="6766321" cy="923330"/>
              <a:chOff x="-36883" y="5189776"/>
              <a:chExt cx="6766321" cy="923330"/>
            </a:xfrm>
          </p:grpSpPr>
          <p:sp>
            <p:nvSpPr>
              <p:cNvPr id="30" name="Textfeld 29">
                <a:extLst>
                  <a:ext uri="{FF2B5EF4-FFF2-40B4-BE49-F238E27FC236}">
                    <a16:creationId xmlns:a16="http://schemas.microsoft.com/office/drawing/2014/main" id="{0DA86581-0B77-431C-B267-6B77A0727D4C}"/>
                  </a:ext>
                </a:extLst>
              </p:cNvPr>
              <p:cNvSpPr txBox="1"/>
              <p:nvPr/>
            </p:nvSpPr>
            <p:spPr bwMode="auto">
              <a:xfrm>
                <a:off x="359714" y="5189776"/>
                <a:ext cx="6369724" cy="923330"/>
              </a:xfrm>
              <a:prstGeom prst="rect">
                <a:avLst/>
              </a:prstGeom>
              <a:noFill/>
              <a:ln w="28575">
                <a:solidFill>
                  <a:srgbClr val="4F8DD1"/>
                </a:solidFill>
              </a:ln>
            </p:spPr>
            <p:txBody>
              <a:bodyPr wrap="square" rtlCol="0">
                <a:spAutoFit/>
              </a:bodyPr>
              <a:lstStyle/>
              <a:p>
                <a:pPr marL="285750" indent="-285750">
                  <a:buFont typeface="Arial" panose="020B0604020202020204" pitchFamily="34" charset="0"/>
                  <a:buChar char="•"/>
                </a:pPr>
                <a:r>
                  <a:rPr lang="de-DE" dirty="0"/>
                  <a:t>Entwicklung eines </a:t>
                </a:r>
                <a:r>
                  <a:rPr lang="de-DE" dirty="0" err="1"/>
                  <a:t>Matching</a:t>
                </a:r>
                <a:r>
                  <a:rPr lang="de-DE" dirty="0"/>
                  <a:t>-Formats</a:t>
                </a:r>
              </a:p>
              <a:p>
                <a:pPr marL="285750" indent="-285750">
                  <a:buFont typeface="Arial" panose="020B0604020202020204" pitchFamily="34" charset="0"/>
                  <a:buChar char="•"/>
                </a:pPr>
                <a:r>
                  <a:rPr lang="de-DE" dirty="0" err="1"/>
                  <a:t>Matching</a:t>
                </a:r>
                <a:r>
                  <a:rPr lang="de-DE" dirty="0"/>
                  <a:t> und Mapping von Lieferdaten in der GND-Toolbox</a:t>
                </a:r>
              </a:p>
              <a:p>
                <a:pPr marL="285750" indent="-285750">
                  <a:buFont typeface="Wingdings" panose="05000000000000000000" pitchFamily="2" charset="2"/>
                  <a:buChar char="Ø"/>
                </a:pPr>
                <a:r>
                  <a:rPr lang="de-DE" b="1" dirty="0"/>
                  <a:t>Weiterentwicklung der GND Toolbox</a:t>
                </a:r>
              </a:p>
            </p:txBody>
          </p:sp>
          <p:sp>
            <p:nvSpPr>
              <p:cNvPr id="40" name="Rechteck 39">
                <a:extLst>
                  <a:ext uri="{FF2B5EF4-FFF2-40B4-BE49-F238E27FC236}">
                    <a16:creationId xmlns:a16="http://schemas.microsoft.com/office/drawing/2014/main" id="{8388D778-5853-492A-A46B-4B0680F70C9B}"/>
                  </a:ext>
                </a:extLst>
              </p:cNvPr>
              <p:cNvSpPr/>
              <p:nvPr/>
            </p:nvSpPr>
            <p:spPr>
              <a:xfrm>
                <a:off x="-36883" y="5198524"/>
                <a:ext cx="6747131"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4F8DD1"/>
                    </a:solidFill>
                    <a:effectLst/>
                    <a:uLnTx/>
                    <a:uFillTx/>
                    <a:latin typeface="Arial"/>
                    <a:ea typeface="+mn-ea"/>
                    <a:cs typeface="+mn-cs"/>
                  </a:rPr>
                  <a:t>Technische Dienste</a:t>
                </a:r>
                <a:endParaRPr kumimoji="0" lang="en-US" sz="1600" b="1" i="0" u="none" strike="noStrike" kern="1200" cap="none" spc="0" normalizeH="0" baseline="0" noProof="0" dirty="0">
                  <a:ln>
                    <a:noFill/>
                  </a:ln>
                  <a:solidFill>
                    <a:srgbClr val="4F8DD1"/>
                  </a:solidFill>
                  <a:effectLst/>
                  <a:uLnTx/>
                  <a:uFillTx/>
                  <a:latin typeface="Arial"/>
                  <a:ea typeface="+mn-ea"/>
                  <a:cs typeface="+mn-cs"/>
                </a:endParaRPr>
              </a:p>
            </p:txBody>
          </p:sp>
        </p:grpSp>
      </p:grpSp>
      <p:pic>
        <p:nvPicPr>
          <p:cNvPr id="43" name="Picture 7" descr="Bildergebnis fÃ¼r deutsche digitale bibliothek">
            <a:extLst>
              <a:ext uri="{FF2B5EF4-FFF2-40B4-BE49-F238E27FC236}">
                <a16:creationId xmlns:a16="http://schemas.microsoft.com/office/drawing/2014/main" id="{96C15C5E-EC3F-4ACF-87C4-7B30D12B73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09218" y="2639626"/>
            <a:ext cx="1241076" cy="709275"/>
          </a:xfrm>
          <a:prstGeom prst="rect">
            <a:avLst/>
          </a:prstGeom>
          <a:noFill/>
          <a:extLst>
            <a:ext uri="{909E8E84-426E-40DD-AFC4-6F175D3DCCD1}">
              <a14:hiddenFill xmlns:a14="http://schemas.microsoft.com/office/drawing/2010/main">
                <a:solidFill>
                  <a:srgbClr val="FFFFFF"/>
                </a:solidFill>
              </a14:hiddenFill>
            </a:ext>
          </a:extLst>
        </p:spPr>
      </p:pic>
      <p:sp>
        <p:nvSpPr>
          <p:cNvPr id="48" name="Textfeld 47">
            <a:extLst>
              <a:ext uri="{FF2B5EF4-FFF2-40B4-BE49-F238E27FC236}">
                <a16:creationId xmlns:a16="http://schemas.microsoft.com/office/drawing/2014/main" id="{887E0050-1CEE-48A6-8B6D-B89744599FB6}"/>
              </a:ext>
            </a:extLst>
          </p:cNvPr>
          <p:cNvSpPr txBox="1"/>
          <p:nvPr/>
        </p:nvSpPr>
        <p:spPr>
          <a:xfrm>
            <a:off x="6961621" y="4108976"/>
            <a:ext cx="2965877" cy="369332"/>
          </a:xfrm>
          <a:prstGeom prst="rect">
            <a:avLst/>
          </a:prstGeom>
          <a:noFill/>
        </p:spPr>
        <p:txBody>
          <a:bodyPr wrap="none" rtlCol="0">
            <a:spAutoFit/>
          </a:bodyPr>
          <a:lstStyle/>
          <a:p>
            <a:r>
              <a:rPr lang="de-DE" dirty="0">
                <a:solidFill>
                  <a:srgbClr val="00B050"/>
                </a:solidFill>
              </a:rPr>
              <a:t>(Inter-)Nationales Austausch </a:t>
            </a:r>
          </a:p>
        </p:txBody>
      </p:sp>
      <p:sp>
        <p:nvSpPr>
          <p:cNvPr id="49" name="Rechteck 48">
            <a:extLst>
              <a:ext uri="{FF2B5EF4-FFF2-40B4-BE49-F238E27FC236}">
                <a16:creationId xmlns:a16="http://schemas.microsoft.com/office/drawing/2014/main" id="{D9B59078-2FEB-488A-B45A-DD4E1F9D0E33}"/>
              </a:ext>
            </a:extLst>
          </p:cNvPr>
          <p:cNvSpPr/>
          <p:nvPr/>
        </p:nvSpPr>
        <p:spPr>
          <a:xfrm>
            <a:off x="8062006" y="4281826"/>
            <a:ext cx="2577803" cy="369332"/>
          </a:xfrm>
          <a:prstGeom prst="rect">
            <a:avLst/>
          </a:prstGeom>
        </p:spPr>
        <p:txBody>
          <a:bodyPr wrap="square">
            <a:spAutoFit/>
          </a:bodyPr>
          <a:lstStyle/>
          <a:p>
            <a:r>
              <a:rPr lang="de-DE" dirty="0">
                <a:solidFill>
                  <a:srgbClr val="00B050"/>
                </a:solidFill>
              </a:rPr>
              <a:t>von 	Experten</a:t>
            </a:r>
            <a:endParaRPr lang="de-DE" dirty="0"/>
          </a:p>
        </p:txBody>
      </p:sp>
      <p:sp>
        <p:nvSpPr>
          <p:cNvPr id="52" name="Textfeld 51">
            <a:extLst>
              <a:ext uri="{FF2B5EF4-FFF2-40B4-BE49-F238E27FC236}">
                <a16:creationId xmlns:a16="http://schemas.microsoft.com/office/drawing/2014/main" id="{57F55440-C830-431B-9DE9-B2F81A533501}"/>
              </a:ext>
            </a:extLst>
          </p:cNvPr>
          <p:cNvSpPr txBox="1"/>
          <p:nvPr/>
        </p:nvSpPr>
        <p:spPr>
          <a:xfrm>
            <a:off x="7253005" y="3406196"/>
            <a:ext cx="1821332" cy="369332"/>
          </a:xfrm>
          <a:prstGeom prst="rect">
            <a:avLst/>
          </a:prstGeom>
          <a:noFill/>
        </p:spPr>
        <p:txBody>
          <a:bodyPr wrap="none" rtlCol="0">
            <a:spAutoFit/>
          </a:bodyPr>
          <a:lstStyle/>
          <a:p>
            <a:r>
              <a:rPr lang="de-DE" dirty="0">
                <a:solidFill>
                  <a:srgbClr val="FF9933"/>
                </a:solidFill>
              </a:rPr>
              <a:t>Sacherschließung</a:t>
            </a:r>
          </a:p>
        </p:txBody>
      </p:sp>
      <p:sp>
        <p:nvSpPr>
          <p:cNvPr id="65" name="Textfeld 64">
            <a:extLst>
              <a:ext uri="{FF2B5EF4-FFF2-40B4-BE49-F238E27FC236}">
                <a16:creationId xmlns:a16="http://schemas.microsoft.com/office/drawing/2014/main" id="{F75AD413-0E99-45FB-BB46-DDE6C82611CD}"/>
              </a:ext>
            </a:extLst>
          </p:cNvPr>
          <p:cNvSpPr txBox="1"/>
          <p:nvPr/>
        </p:nvSpPr>
        <p:spPr>
          <a:xfrm>
            <a:off x="7243080" y="4633271"/>
            <a:ext cx="2129109" cy="369332"/>
          </a:xfrm>
          <a:prstGeom prst="rect">
            <a:avLst/>
          </a:prstGeom>
          <a:noFill/>
        </p:spPr>
        <p:txBody>
          <a:bodyPr wrap="none" rtlCol="0">
            <a:spAutoFit/>
          </a:bodyPr>
          <a:lstStyle/>
          <a:p>
            <a:r>
              <a:rPr lang="de-DE" dirty="0" err="1">
                <a:solidFill>
                  <a:srgbClr val="4F8DD1"/>
                </a:solidFill>
              </a:rPr>
              <a:t>Matching</a:t>
            </a:r>
            <a:r>
              <a:rPr lang="de-DE" dirty="0">
                <a:solidFill>
                  <a:srgbClr val="4F8DD1"/>
                </a:solidFill>
              </a:rPr>
              <a:t>, Mapping, </a:t>
            </a:r>
            <a:endParaRPr lang="de-DE" dirty="0">
              <a:solidFill>
                <a:schemeClr val="accent4"/>
              </a:solidFill>
            </a:endParaRPr>
          </a:p>
        </p:txBody>
      </p:sp>
      <p:sp>
        <p:nvSpPr>
          <p:cNvPr id="66" name="Textfeld 65">
            <a:extLst>
              <a:ext uri="{FF2B5EF4-FFF2-40B4-BE49-F238E27FC236}">
                <a16:creationId xmlns:a16="http://schemas.microsoft.com/office/drawing/2014/main" id="{3E785F2A-23F3-4447-84C8-AA06C9DC3F7B}"/>
              </a:ext>
            </a:extLst>
          </p:cNvPr>
          <p:cNvSpPr txBox="1"/>
          <p:nvPr/>
        </p:nvSpPr>
        <p:spPr bwMode="auto">
          <a:xfrm>
            <a:off x="9418747" y="5161608"/>
            <a:ext cx="2158388" cy="707886"/>
          </a:xfrm>
          <a:prstGeom prst="rect">
            <a:avLst/>
          </a:prstGeom>
          <a:noFill/>
        </p:spPr>
        <p:txBody>
          <a:bodyPr wrap="square" rtlCol="0">
            <a:spAutoFit/>
          </a:bodyPr>
          <a:lstStyle/>
          <a:p>
            <a:r>
              <a:rPr lang="de-DE" dirty="0">
                <a:solidFill>
                  <a:schemeClr val="accent2">
                    <a:lumMod val="75000"/>
                  </a:schemeClr>
                </a:solidFill>
                <a:latin typeface="-apple-system"/>
              </a:rPr>
              <a:t>Denkmalpflege </a:t>
            </a:r>
          </a:p>
          <a:p>
            <a:r>
              <a:rPr lang="de-DE" sz="1100" b="1" dirty="0">
                <a:solidFill>
                  <a:schemeClr val="accent2">
                    <a:lumMod val="75000"/>
                  </a:schemeClr>
                </a:solidFill>
              </a:rPr>
              <a:t>AG</a:t>
            </a:r>
            <a:r>
              <a:rPr lang="de-DE" sz="1100" dirty="0">
                <a:solidFill>
                  <a:schemeClr val="accent2">
                    <a:lumMod val="75000"/>
                  </a:schemeClr>
                </a:solidFill>
              </a:rPr>
              <a:t> </a:t>
            </a:r>
            <a:r>
              <a:rPr lang="de-DE" sz="1100" b="1" dirty="0">
                <a:solidFill>
                  <a:schemeClr val="accent2">
                    <a:lumMod val="75000"/>
                  </a:schemeClr>
                </a:solidFill>
              </a:rPr>
              <a:t>D</a:t>
            </a:r>
            <a:r>
              <a:rPr lang="de-DE" sz="1100" dirty="0">
                <a:solidFill>
                  <a:schemeClr val="accent2">
                    <a:lumMod val="75000"/>
                  </a:schemeClr>
                </a:solidFill>
              </a:rPr>
              <a:t>enkmalinformat</a:t>
            </a:r>
            <a:r>
              <a:rPr lang="de-DE" sz="1100" b="1" dirty="0">
                <a:solidFill>
                  <a:schemeClr val="accent2">
                    <a:lumMod val="75000"/>
                  </a:schemeClr>
                </a:solidFill>
              </a:rPr>
              <a:t>i</a:t>
            </a:r>
            <a:r>
              <a:rPr lang="de-DE" sz="1100" dirty="0">
                <a:solidFill>
                  <a:schemeClr val="accent2">
                    <a:lumMod val="75000"/>
                  </a:schemeClr>
                </a:solidFill>
              </a:rPr>
              <a:t>ons</a:t>
            </a:r>
            <a:r>
              <a:rPr lang="de-DE" sz="1100" b="1" dirty="0">
                <a:solidFill>
                  <a:schemeClr val="accent2">
                    <a:lumMod val="75000"/>
                  </a:schemeClr>
                </a:solidFill>
              </a:rPr>
              <a:t>s</a:t>
            </a:r>
            <a:r>
              <a:rPr lang="de-DE" sz="1100" dirty="0">
                <a:solidFill>
                  <a:schemeClr val="accent2">
                    <a:lumMod val="75000"/>
                  </a:schemeClr>
                </a:solidFill>
              </a:rPr>
              <a:t>ysteme </a:t>
            </a:r>
          </a:p>
          <a:p>
            <a:r>
              <a:rPr lang="de-DE" sz="1100" dirty="0">
                <a:solidFill>
                  <a:schemeClr val="accent2">
                    <a:lumMod val="75000"/>
                  </a:schemeClr>
                </a:solidFill>
              </a:rPr>
              <a:t>(DIS)</a:t>
            </a:r>
          </a:p>
        </p:txBody>
      </p:sp>
      <p:sp>
        <p:nvSpPr>
          <p:cNvPr id="67" name="Rechteck 66">
            <a:extLst>
              <a:ext uri="{FF2B5EF4-FFF2-40B4-BE49-F238E27FC236}">
                <a16:creationId xmlns:a16="http://schemas.microsoft.com/office/drawing/2014/main" id="{9AA78800-53E3-4BC1-A787-F5D65F82D157}"/>
              </a:ext>
            </a:extLst>
          </p:cNvPr>
          <p:cNvSpPr/>
          <p:nvPr/>
        </p:nvSpPr>
        <p:spPr bwMode="auto">
          <a:xfrm>
            <a:off x="7136839" y="5192550"/>
            <a:ext cx="2214068" cy="553998"/>
          </a:xfrm>
          <a:prstGeom prst="rect">
            <a:avLst/>
          </a:prstGeom>
        </p:spPr>
        <p:txBody>
          <a:bodyPr wrap="none">
            <a:spAutoFit/>
          </a:bodyPr>
          <a:lstStyle/>
          <a:p>
            <a:r>
              <a:rPr lang="de-DE" dirty="0">
                <a:solidFill>
                  <a:schemeClr val="accent2">
                    <a:lumMod val="75000"/>
                  </a:schemeClr>
                </a:solidFill>
                <a:latin typeface="-apple-system"/>
              </a:rPr>
              <a:t>Wissenschaft </a:t>
            </a:r>
          </a:p>
          <a:p>
            <a:r>
              <a:rPr lang="de-DE" sz="1200" dirty="0">
                <a:solidFill>
                  <a:schemeClr val="accent2">
                    <a:lumMod val="75000"/>
                  </a:schemeClr>
                </a:solidFill>
                <a:latin typeface="-apple-system"/>
              </a:rPr>
              <a:t>Kunstgeschichte, Baugeschichte </a:t>
            </a:r>
          </a:p>
        </p:txBody>
      </p:sp>
      <p:sp>
        <p:nvSpPr>
          <p:cNvPr id="74" name="Textfeld 73">
            <a:extLst>
              <a:ext uri="{FF2B5EF4-FFF2-40B4-BE49-F238E27FC236}">
                <a16:creationId xmlns:a16="http://schemas.microsoft.com/office/drawing/2014/main" id="{CB9C43C6-6AE1-44C6-B6E2-F1481F03BE09}"/>
              </a:ext>
            </a:extLst>
          </p:cNvPr>
          <p:cNvSpPr txBox="1"/>
          <p:nvPr/>
        </p:nvSpPr>
        <p:spPr bwMode="auto">
          <a:xfrm>
            <a:off x="9980336" y="3401060"/>
            <a:ext cx="1476686" cy="369332"/>
          </a:xfrm>
          <a:prstGeom prst="rect">
            <a:avLst/>
          </a:prstGeom>
          <a:noFill/>
        </p:spPr>
        <p:txBody>
          <a:bodyPr wrap="none" rtlCol="0">
            <a:spAutoFit/>
          </a:bodyPr>
          <a:lstStyle/>
          <a:p>
            <a:r>
              <a:rPr lang="de-DE" dirty="0">
                <a:solidFill>
                  <a:srgbClr val="FF9933"/>
                </a:solidFill>
              </a:rPr>
              <a:t>Datenqualität</a:t>
            </a:r>
          </a:p>
        </p:txBody>
      </p:sp>
      <p:sp>
        <p:nvSpPr>
          <p:cNvPr id="76" name="Textfeld 75">
            <a:extLst>
              <a:ext uri="{FF2B5EF4-FFF2-40B4-BE49-F238E27FC236}">
                <a16:creationId xmlns:a16="http://schemas.microsoft.com/office/drawing/2014/main" id="{AF3D163F-9B3C-4D07-BCA6-F5431E66290C}"/>
              </a:ext>
            </a:extLst>
          </p:cNvPr>
          <p:cNvSpPr txBox="1"/>
          <p:nvPr/>
        </p:nvSpPr>
        <p:spPr bwMode="auto">
          <a:xfrm>
            <a:off x="7156584" y="3773129"/>
            <a:ext cx="237566" cy="369332"/>
          </a:xfrm>
          <a:prstGeom prst="rect">
            <a:avLst/>
          </a:prstGeom>
          <a:noFill/>
        </p:spPr>
        <p:txBody>
          <a:bodyPr wrap="none" rtlCol="0">
            <a:spAutoFit/>
          </a:bodyPr>
          <a:lstStyle/>
          <a:p>
            <a:r>
              <a:rPr lang="de-DE" dirty="0">
                <a:solidFill>
                  <a:srgbClr val="FF9933"/>
                </a:solidFill>
              </a:rPr>
              <a:t> </a:t>
            </a:r>
          </a:p>
        </p:txBody>
      </p:sp>
      <p:pic>
        <p:nvPicPr>
          <p:cNvPr id="77" name="Grafik 76">
            <a:extLst>
              <a:ext uri="{FF2B5EF4-FFF2-40B4-BE49-F238E27FC236}">
                <a16:creationId xmlns:a16="http://schemas.microsoft.com/office/drawing/2014/main" id="{1A7518C5-2639-4E3C-BB75-03057B50A1BA}"/>
              </a:ext>
            </a:extLst>
          </p:cNvPr>
          <p:cNvPicPr>
            <a:picLocks noChangeAspect="1"/>
          </p:cNvPicPr>
          <p:nvPr/>
        </p:nvPicPr>
        <p:blipFill>
          <a:blip r:embed="rId9"/>
          <a:stretch>
            <a:fillRect/>
          </a:stretch>
        </p:blipFill>
        <p:spPr>
          <a:xfrm>
            <a:off x="8444559" y="3830201"/>
            <a:ext cx="684171" cy="231850"/>
          </a:xfrm>
          <a:prstGeom prst="rect">
            <a:avLst/>
          </a:prstGeom>
        </p:spPr>
      </p:pic>
      <p:sp>
        <p:nvSpPr>
          <p:cNvPr id="11" name="Textfeld 10">
            <a:extLst>
              <a:ext uri="{FF2B5EF4-FFF2-40B4-BE49-F238E27FC236}">
                <a16:creationId xmlns:a16="http://schemas.microsoft.com/office/drawing/2014/main" id="{0F65238F-1256-45AE-B4F9-E9233439B646}"/>
              </a:ext>
            </a:extLst>
          </p:cNvPr>
          <p:cNvSpPr txBox="1"/>
          <p:nvPr/>
        </p:nvSpPr>
        <p:spPr>
          <a:xfrm>
            <a:off x="7355020" y="3767174"/>
            <a:ext cx="1037463" cy="369332"/>
          </a:xfrm>
          <a:prstGeom prst="rect">
            <a:avLst/>
          </a:prstGeom>
          <a:noFill/>
        </p:spPr>
        <p:txBody>
          <a:bodyPr wrap="none" rtlCol="0">
            <a:spAutoFit/>
          </a:bodyPr>
          <a:lstStyle/>
          <a:p>
            <a:r>
              <a:rPr lang="de-DE" dirty="0" err="1">
                <a:solidFill>
                  <a:schemeClr val="accent4"/>
                </a:solidFill>
              </a:rPr>
              <a:t>Wikibase</a:t>
            </a:r>
            <a:endParaRPr lang="de-DE" dirty="0">
              <a:solidFill>
                <a:schemeClr val="accent4"/>
              </a:solidFill>
            </a:endParaRPr>
          </a:p>
        </p:txBody>
      </p:sp>
      <p:grpSp>
        <p:nvGrpSpPr>
          <p:cNvPr id="36" name="Gruppieren 35">
            <a:extLst>
              <a:ext uri="{FF2B5EF4-FFF2-40B4-BE49-F238E27FC236}">
                <a16:creationId xmlns:a16="http://schemas.microsoft.com/office/drawing/2014/main" id="{B76E2E28-C1B1-414F-AE79-5E173CA033B2}"/>
              </a:ext>
            </a:extLst>
          </p:cNvPr>
          <p:cNvGrpSpPr/>
          <p:nvPr/>
        </p:nvGrpSpPr>
        <p:grpSpPr>
          <a:xfrm>
            <a:off x="-88477" y="4939755"/>
            <a:ext cx="9460666" cy="1730123"/>
            <a:chOff x="-88477" y="4939755"/>
            <a:chExt cx="9460666" cy="1730123"/>
          </a:xfrm>
        </p:grpSpPr>
        <p:cxnSp>
          <p:nvCxnSpPr>
            <p:cNvPr id="54" name="Gerade Verbindung mit Pfeil 53">
              <a:extLst>
                <a:ext uri="{FF2B5EF4-FFF2-40B4-BE49-F238E27FC236}">
                  <a16:creationId xmlns:a16="http://schemas.microsoft.com/office/drawing/2014/main" id="{20BCC103-D0D8-439E-838A-22C703211452}"/>
                </a:ext>
              </a:extLst>
            </p:cNvPr>
            <p:cNvCxnSpPr>
              <a:cxnSpLocks/>
              <a:stCxn id="56" idx="3"/>
            </p:cNvCxnSpPr>
            <p:nvPr/>
          </p:nvCxnSpPr>
          <p:spPr bwMode="auto">
            <a:xfrm flipV="1">
              <a:off x="6623874" y="4939755"/>
              <a:ext cx="2748315" cy="11299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5" name="Gruppieren 54">
              <a:extLst>
                <a:ext uri="{FF2B5EF4-FFF2-40B4-BE49-F238E27FC236}">
                  <a16:creationId xmlns:a16="http://schemas.microsoft.com/office/drawing/2014/main" id="{2C884384-8DB4-49A0-9A23-880CB2899143}"/>
                </a:ext>
              </a:extLst>
            </p:cNvPr>
            <p:cNvGrpSpPr/>
            <p:nvPr/>
          </p:nvGrpSpPr>
          <p:grpSpPr>
            <a:xfrm>
              <a:off x="-88477" y="5469549"/>
              <a:ext cx="6747131" cy="1200329"/>
              <a:chOff x="-165419" y="6112740"/>
              <a:chExt cx="6747131" cy="1200329"/>
            </a:xfrm>
          </p:grpSpPr>
          <p:sp>
            <p:nvSpPr>
              <p:cNvPr id="56" name="Textfeld 55">
                <a:extLst>
                  <a:ext uri="{FF2B5EF4-FFF2-40B4-BE49-F238E27FC236}">
                    <a16:creationId xmlns:a16="http://schemas.microsoft.com/office/drawing/2014/main" id="{13A1E65F-DE13-489D-85BC-15794BEBDE2E}"/>
                  </a:ext>
                </a:extLst>
              </p:cNvPr>
              <p:cNvSpPr txBox="1"/>
              <p:nvPr/>
            </p:nvSpPr>
            <p:spPr bwMode="auto">
              <a:xfrm>
                <a:off x="177208" y="6112740"/>
                <a:ext cx="6369724" cy="1200329"/>
              </a:xfrm>
              <a:prstGeom prst="rect">
                <a:avLst/>
              </a:prstGeom>
              <a:solidFill>
                <a:schemeClr val="bg1"/>
              </a:solidFill>
              <a:ln w="28575">
                <a:solidFill>
                  <a:srgbClr val="FF0000"/>
                </a:solidFill>
              </a:ln>
            </p:spPr>
            <p:txBody>
              <a:bodyPr wrap="square" rtlCol="0">
                <a:spAutoFit/>
              </a:bodyPr>
              <a:lstStyle/>
              <a:p>
                <a:pPr marL="285750" indent="-285750">
                  <a:buFont typeface="Arial" panose="020B0604020202020204" pitchFamily="34" charset="0"/>
                  <a:buChar char="•"/>
                </a:pPr>
                <a:r>
                  <a:rPr lang="de-DE" dirty="0"/>
                  <a:t>GND-Kontaktstelle für Bauwerke</a:t>
                </a:r>
              </a:p>
              <a:p>
                <a:pPr marL="285750" indent="-285750">
                  <a:buFont typeface="Arial" panose="020B0604020202020204" pitchFamily="34" charset="0"/>
                  <a:buChar char="•"/>
                </a:pPr>
                <a:r>
                  <a:rPr lang="de-DE" dirty="0"/>
                  <a:t>Entwicklung von Sachbegriffslisten zur Identifizierung von Bauwerken in Quelldaten</a:t>
                </a:r>
              </a:p>
              <a:p>
                <a:pPr marL="285750" indent="-285750">
                  <a:buFont typeface="Wingdings" panose="05000000000000000000" pitchFamily="2" charset="2"/>
                  <a:buChar char="Ø"/>
                </a:pPr>
                <a:r>
                  <a:rPr lang="de-DE" b="1" dirty="0"/>
                  <a:t>Aufarbeitung des LAD-Bremen Vokabulars als Startvokabular</a:t>
                </a:r>
              </a:p>
            </p:txBody>
          </p:sp>
          <p:sp>
            <p:nvSpPr>
              <p:cNvPr id="57" name="Rechteck 56">
                <a:extLst>
                  <a:ext uri="{FF2B5EF4-FFF2-40B4-BE49-F238E27FC236}">
                    <a16:creationId xmlns:a16="http://schemas.microsoft.com/office/drawing/2014/main" id="{6D794BEB-6D98-42B6-A416-7B26ACF986D0}"/>
                  </a:ext>
                </a:extLst>
              </p:cNvPr>
              <p:cNvSpPr/>
              <p:nvPr/>
            </p:nvSpPr>
            <p:spPr>
              <a:xfrm>
                <a:off x="-165419" y="6641629"/>
                <a:ext cx="6747131"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FF0000"/>
                    </a:solidFill>
                    <a:effectLst/>
                    <a:uLnTx/>
                    <a:uFillTx/>
                    <a:latin typeface="Arial"/>
                    <a:ea typeface="+mn-ea"/>
                    <a:cs typeface="+mn-cs"/>
                  </a:rPr>
                  <a:t>Beratung- und Support</a:t>
                </a:r>
                <a:endParaRPr kumimoji="0" lang="en-US" sz="1600" b="1" i="0" u="none" strike="noStrike" kern="1200" cap="none" spc="0" normalizeH="0" baseline="0" noProof="0" dirty="0">
                  <a:ln>
                    <a:noFill/>
                  </a:ln>
                  <a:solidFill>
                    <a:srgbClr val="FF0000"/>
                  </a:solidFill>
                  <a:effectLst/>
                  <a:uLnTx/>
                  <a:uFillTx/>
                  <a:latin typeface="Arial"/>
                  <a:ea typeface="+mn-ea"/>
                  <a:cs typeface="+mn-cs"/>
                </a:endParaRPr>
              </a:p>
            </p:txBody>
          </p:sp>
        </p:grpSp>
      </p:grpSp>
      <p:sp>
        <p:nvSpPr>
          <p:cNvPr id="29" name="Textfeld 28">
            <a:extLst>
              <a:ext uri="{FF2B5EF4-FFF2-40B4-BE49-F238E27FC236}">
                <a16:creationId xmlns:a16="http://schemas.microsoft.com/office/drawing/2014/main" id="{47ED2DB2-71B4-4DF7-AE2A-E718FB6CCDAC}"/>
              </a:ext>
            </a:extLst>
          </p:cNvPr>
          <p:cNvSpPr txBox="1"/>
          <p:nvPr/>
        </p:nvSpPr>
        <p:spPr>
          <a:xfrm>
            <a:off x="9976861" y="4242958"/>
            <a:ext cx="1255472" cy="369332"/>
          </a:xfrm>
          <a:prstGeom prst="rect">
            <a:avLst/>
          </a:prstGeom>
          <a:noFill/>
        </p:spPr>
        <p:txBody>
          <a:bodyPr wrap="none" rtlCol="0">
            <a:spAutoFit/>
          </a:bodyPr>
          <a:lstStyle/>
          <a:p>
            <a:r>
              <a:rPr lang="de-DE" dirty="0">
                <a:solidFill>
                  <a:srgbClr val="FF0000"/>
                </a:solidFill>
              </a:rPr>
              <a:t>Vokabulare</a:t>
            </a:r>
          </a:p>
        </p:txBody>
      </p:sp>
      <p:sp>
        <p:nvSpPr>
          <p:cNvPr id="51" name="Textfeld 50">
            <a:extLst>
              <a:ext uri="{FF2B5EF4-FFF2-40B4-BE49-F238E27FC236}">
                <a16:creationId xmlns:a16="http://schemas.microsoft.com/office/drawing/2014/main" id="{6A653276-F728-43CA-A616-FF0144BE6706}"/>
              </a:ext>
            </a:extLst>
          </p:cNvPr>
          <p:cNvSpPr txBox="1"/>
          <p:nvPr/>
        </p:nvSpPr>
        <p:spPr>
          <a:xfrm>
            <a:off x="9177889" y="4659207"/>
            <a:ext cx="2491388" cy="369332"/>
          </a:xfrm>
          <a:prstGeom prst="rect">
            <a:avLst/>
          </a:prstGeom>
          <a:noFill/>
        </p:spPr>
        <p:txBody>
          <a:bodyPr wrap="none" rtlCol="0">
            <a:spAutoFit/>
          </a:bodyPr>
          <a:lstStyle/>
          <a:p>
            <a:r>
              <a:rPr lang="de-DE" dirty="0">
                <a:solidFill>
                  <a:srgbClr val="FF0000"/>
                </a:solidFill>
              </a:rPr>
              <a:t>Informationsvermittlung</a:t>
            </a:r>
            <a:endParaRPr lang="de-DE" dirty="0"/>
          </a:p>
        </p:txBody>
      </p:sp>
    </p:spTree>
    <p:extLst>
      <p:ext uri="{BB962C8B-B14F-4D97-AF65-F5344CB8AC3E}">
        <p14:creationId xmlns:p14="http://schemas.microsoft.com/office/powerpoint/2010/main" val="1766769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1"/>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7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69"/>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6" grpId="0"/>
      <p:bldP spid="48" grpId="0"/>
      <p:bldP spid="49" grpId="0"/>
      <p:bldP spid="52" grpId="0"/>
      <p:bldP spid="65" grpId="0"/>
      <p:bldP spid="66" grpId="0"/>
      <p:bldP spid="67" grpId="0"/>
      <p:bldP spid="74" grpId="0"/>
      <p:bldP spid="76" grpId="0"/>
      <p:bldP spid="11" grpId="0"/>
      <p:bldP spid="29" grpId="0"/>
      <p:bldP spid="5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Grafik 7"/>
          <p:cNvPicPr>
            <a:picLocks noChangeAspect="1"/>
          </p:cNvPicPr>
          <p:nvPr/>
        </p:nvPicPr>
        <p:blipFill>
          <a:blip r:embed="rId3"/>
          <a:srcRect l="25763" t="25528" r="25763" b="25775"/>
          <a:stretch/>
        </p:blipFill>
        <p:spPr bwMode="auto">
          <a:xfrm>
            <a:off x="6729357" y="1086379"/>
            <a:ext cx="5161870" cy="5250613"/>
          </a:xfrm>
          <a:prstGeom prst="rect">
            <a:avLst/>
          </a:prstGeom>
        </p:spPr>
      </p:pic>
      <p:sp>
        <p:nvSpPr>
          <p:cNvPr id="4" name="Titel 4"/>
          <p:cNvSpPr>
            <a:spLocks noGrp="1"/>
          </p:cNvSpPr>
          <p:nvPr>
            <p:ph type="title"/>
          </p:nvPr>
        </p:nvSpPr>
        <p:spPr bwMode="auto">
          <a:xfrm>
            <a:off x="2505205" y="564661"/>
            <a:ext cx="8580330" cy="574326"/>
          </a:xfrm>
          <a:prstGeom prst="rect">
            <a:avLst/>
          </a:prstGeom>
        </p:spPr>
        <p:txBody>
          <a:bodyPr/>
          <a:lstStyle>
            <a:lvl1pPr>
              <a:defRPr sz="4400" b="1"/>
            </a:lvl1pPr>
          </a:lstStyle>
          <a:p>
            <a:pPr>
              <a:defRPr/>
            </a:pPr>
            <a:r>
              <a:rPr lang="de-DE" sz="4400" b="1" i="0" u="none" strike="noStrike" cap="none" spc="0" dirty="0">
                <a:solidFill>
                  <a:schemeClr val="tx1"/>
                </a:solidFill>
                <a:latin typeface="Carlito"/>
                <a:ea typeface="Carlito"/>
                <a:cs typeface="Carlito"/>
              </a:rPr>
              <a:t>Was brauchen wir?</a:t>
            </a:r>
            <a:endParaRPr dirty="0">
              <a:latin typeface="Carlito"/>
              <a:ea typeface="Carlito"/>
              <a:cs typeface="Carlito"/>
            </a:endParaRPr>
          </a:p>
        </p:txBody>
      </p:sp>
      <p:sp>
        <p:nvSpPr>
          <p:cNvPr id="6" name="Textplatzhalter 12"/>
          <p:cNvSpPr>
            <a:spLocks noGrp="1"/>
          </p:cNvSpPr>
          <p:nvPr>
            <p:ph type="body" sz="quarter" idx="11" hasCustomPrompt="1"/>
          </p:nvPr>
        </p:nvSpPr>
        <p:spPr bwMode="auto">
          <a:xfrm>
            <a:off x="10678417" y="6345041"/>
            <a:ext cx="814189" cy="313084"/>
          </a:xfrm>
          <a:prstGeom prst="rect">
            <a:avLst/>
          </a:prstGeom>
        </p:spPr>
        <p:txBody>
          <a:bodyPr/>
          <a:lstStyle>
            <a:lvl1pPr marL="0" indent="0">
              <a:buNone/>
              <a:defRPr sz="1200"/>
            </a:lvl1pPr>
            <a:lvl2pPr marL="457200" indent="0">
              <a:buNone/>
              <a:defRPr/>
            </a:lvl2pPr>
          </a:lstStyle>
          <a:p>
            <a:pPr>
              <a:defRPr/>
            </a:pPr>
            <a:endParaRPr/>
          </a:p>
        </p:txBody>
      </p:sp>
      <p:sp>
        <p:nvSpPr>
          <p:cNvPr id="7" name="Rechteck 6"/>
          <p:cNvSpPr/>
          <p:nvPr/>
        </p:nvSpPr>
        <p:spPr bwMode="auto">
          <a:xfrm>
            <a:off x="8160582" y="160426"/>
            <a:ext cx="2136675" cy="480580"/>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de-DE" sz="800" b="0" i="0" u="none" strike="noStrike" cap="none" spc="0" dirty="0">
                <a:solidFill>
                  <a:schemeClr val="tx1"/>
                </a:solidFill>
                <a:latin typeface="Calibri"/>
                <a:ea typeface="Calibri"/>
                <a:cs typeface="Calibri"/>
              </a:rPr>
              <a:t>&lt;a </a:t>
            </a:r>
            <a:r>
              <a:rPr lang="de-DE" sz="800" b="0" i="0" u="none" strike="noStrike" cap="none" spc="0" dirty="0" err="1">
                <a:solidFill>
                  <a:schemeClr val="tx1"/>
                </a:solidFill>
                <a:latin typeface="Calibri"/>
                <a:ea typeface="Calibri"/>
                <a:cs typeface="Calibri"/>
              </a:rPr>
              <a:t>href</a:t>
            </a:r>
            <a:r>
              <a:rPr lang="de-DE" sz="800" b="0" i="0" u="none" strike="noStrike" cap="none" spc="0" dirty="0">
                <a:solidFill>
                  <a:schemeClr val="tx1"/>
                </a:solidFill>
                <a:latin typeface="Calibri"/>
                <a:ea typeface="Calibri"/>
                <a:cs typeface="Calibri"/>
              </a:rPr>
              <a:t>="https://de.vecteezy.com/gratis-vektor/schwarz"&gt;Schwarz Vektoren von </a:t>
            </a:r>
            <a:r>
              <a:rPr lang="de-DE" sz="800" b="0" i="0" u="none" strike="noStrike" cap="none" spc="0" dirty="0" err="1">
                <a:solidFill>
                  <a:schemeClr val="tx1"/>
                </a:solidFill>
                <a:latin typeface="Calibri"/>
                <a:ea typeface="Calibri"/>
                <a:cs typeface="Calibri"/>
              </a:rPr>
              <a:t>Vecteezy</a:t>
            </a:r>
            <a:r>
              <a:rPr lang="de-DE" sz="800" b="0" i="0" u="none" strike="noStrike" cap="none" spc="0" dirty="0">
                <a:solidFill>
                  <a:schemeClr val="tx1"/>
                </a:solidFill>
                <a:latin typeface="Calibri"/>
                <a:ea typeface="Calibri"/>
                <a:cs typeface="Calibri"/>
              </a:rPr>
              <a:t>&lt;/a&gt;</a:t>
            </a:r>
            <a:endParaRPr sz="800" dirty="0"/>
          </a:p>
        </p:txBody>
      </p:sp>
      <p:sp>
        <p:nvSpPr>
          <p:cNvPr id="11" name="Textfeld 10">
            <a:extLst>
              <a:ext uri="{FF2B5EF4-FFF2-40B4-BE49-F238E27FC236}">
                <a16:creationId xmlns:a16="http://schemas.microsoft.com/office/drawing/2014/main" id="{1D681C01-EBA7-493F-8143-D5F9FB68017C}"/>
              </a:ext>
            </a:extLst>
          </p:cNvPr>
          <p:cNvSpPr txBox="1"/>
          <p:nvPr/>
        </p:nvSpPr>
        <p:spPr>
          <a:xfrm rot="2377400">
            <a:off x="11120324" y="1516645"/>
            <a:ext cx="375424" cy="584775"/>
          </a:xfrm>
          <a:prstGeom prst="rect">
            <a:avLst/>
          </a:prstGeom>
          <a:noFill/>
        </p:spPr>
        <p:txBody>
          <a:bodyPr wrap="none" rtlCol="0">
            <a:spAutoFit/>
          </a:bodyPr>
          <a:lstStyle/>
          <a:p>
            <a:r>
              <a:rPr lang="de-DE" sz="3200" b="1" dirty="0">
                <a:solidFill>
                  <a:schemeClr val="accent2"/>
                </a:solidFill>
              </a:rPr>
              <a:t>?</a:t>
            </a:r>
          </a:p>
        </p:txBody>
      </p:sp>
      <p:sp>
        <p:nvSpPr>
          <p:cNvPr id="12" name="Textfeld 11">
            <a:extLst>
              <a:ext uri="{FF2B5EF4-FFF2-40B4-BE49-F238E27FC236}">
                <a16:creationId xmlns:a16="http://schemas.microsoft.com/office/drawing/2014/main" id="{B24DB99D-B9BB-4760-8E2A-7B86E48FE1C0}"/>
              </a:ext>
            </a:extLst>
          </p:cNvPr>
          <p:cNvSpPr txBox="1"/>
          <p:nvPr/>
        </p:nvSpPr>
        <p:spPr bwMode="auto">
          <a:xfrm>
            <a:off x="8720007" y="720253"/>
            <a:ext cx="1202573" cy="584775"/>
          </a:xfrm>
          <a:prstGeom prst="rect">
            <a:avLst/>
          </a:prstGeom>
          <a:noFill/>
        </p:spPr>
        <p:txBody>
          <a:bodyPr wrap="none" rtlCol="0">
            <a:spAutoFit/>
          </a:bodyPr>
          <a:lstStyle/>
          <a:p>
            <a:r>
              <a:rPr lang="de-DE" sz="3200" b="1" dirty="0">
                <a:solidFill>
                  <a:schemeClr val="accent2"/>
                </a:solidFill>
              </a:rPr>
              <a:t>? </a:t>
            </a:r>
            <a:r>
              <a:rPr lang="de-DE" b="1" dirty="0" err="1">
                <a:solidFill>
                  <a:schemeClr val="accent2"/>
                </a:solidFill>
              </a:rPr>
              <a:t>Kubikat</a:t>
            </a:r>
            <a:endParaRPr lang="de-DE" b="1" dirty="0">
              <a:solidFill>
                <a:schemeClr val="accent2"/>
              </a:solidFill>
            </a:endParaRPr>
          </a:p>
        </p:txBody>
      </p:sp>
      <p:sp>
        <p:nvSpPr>
          <p:cNvPr id="13" name="Textfeld 12">
            <a:extLst>
              <a:ext uri="{FF2B5EF4-FFF2-40B4-BE49-F238E27FC236}">
                <a16:creationId xmlns:a16="http://schemas.microsoft.com/office/drawing/2014/main" id="{47603464-3AB7-4C35-81DB-F10F65377BA4}"/>
              </a:ext>
            </a:extLst>
          </p:cNvPr>
          <p:cNvSpPr txBox="1"/>
          <p:nvPr/>
        </p:nvSpPr>
        <p:spPr bwMode="auto">
          <a:xfrm rot="19164459">
            <a:off x="6890535" y="1340107"/>
            <a:ext cx="992579" cy="584775"/>
          </a:xfrm>
          <a:prstGeom prst="rect">
            <a:avLst/>
          </a:prstGeom>
          <a:noFill/>
        </p:spPr>
        <p:txBody>
          <a:bodyPr wrap="none" rtlCol="0">
            <a:spAutoFit/>
          </a:bodyPr>
          <a:lstStyle/>
          <a:p>
            <a:r>
              <a:rPr lang="de-DE" sz="3200" b="1" dirty="0">
                <a:solidFill>
                  <a:schemeClr val="accent2"/>
                </a:solidFill>
              </a:rPr>
              <a:t>? </a:t>
            </a:r>
            <a:r>
              <a:rPr lang="de-DE" b="1" dirty="0" err="1">
                <a:solidFill>
                  <a:schemeClr val="accent2"/>
                </a:solidFill>
              </a:rPr>
              <a:t>Hebis</a:t>
            </a:r>
            <a:endParaRPr lang="de-DE" b="1" dirty="0">
              <a:solidFill>
                <a:schemeClr val="accent2"/>
              </a:solidFill>
            </a:endParaRPr>
          </a:p>
        </p:txBody>
      </p:sp>
      <p:sp>
        <p:nvSpPr>
          <p:cNvPr id="15" name="Rechteck 14">
            <a:extLst>
              <a:ext uri="{FF2B5EF4-FFF2-40B4-BE49-F238E27FC236}">
                <a16:creationId xmlns:a16="http://schemas.microsoft.com/office/drawing/2014/main" id="{C84E0021-C3CD-432C-8E2C-AE4B2879A5B5}"/>
              </a:ext>
            </a:extLst>
          </p:cNvPr>
          <p:cNvSpPr/>
          <p:nvPr/>
        </p:nvSpPr>
        <p:spPr>
          <a:xfrm>
            <a:off x="8671074" y="1224292"/>
            <a:ext cx="1311578" cy="369332"/>
          </a:xfrm>
          <a:prstGeom prst="rect">
            <a:avLst/>
          </a:prstGeom>
        </p:spPr>
        <p:txBody>
          <a:bodyPr wrap="none">
            <a:spAutoFit/>
          </a:bodyPr>
          <a:lstStyle/>
          <a:p>
            <a:r>
              <a:rPr lang="de-DE" dirty="0"/>
              <a:t>Stakeholder</a:t>
            </a:r>
          </a:p>
        </p:txBody>
      </p:sp>
      <p:sp>
        <p:nvSpPr>
          <p:cNvPr id="22" name="Textfeld 21">
            <a:extLst>
              <a:ext uri="{FF2B5EF4-FFF2-40B4-BE49-F238E27FC236}">
                <a16:creationId xmlns:a16="http://schemas.microsoft.com/office/drawing/2014/main" id="{7B44E410-0AD8-40C4-B9B2-1EC0115723C4}"/>
              </a:ext>
            </a:extLst>
          </p:cNvPr>
          <p:cNvSpPr txBox="1"/>
          <p:nvPr/>
        </p:nvSpPr>
        <p:spPr>
          <a:xfrm rot="5400000">
            <a:off x="11020362" y="4101343"/>
            <a:ext cx="1830950" cy="369332"/>
          </a:xfrm>
          <a:prstGeom prst="rect">
            <a:avLst/>
          </a:prstGeom>
          <a:noFill/>
        </p:spPr>
        <p:txBody>
          <a:bodyPr wrap="none" rtlCol="0">
            <a:spAutoFit/>
          </a:bodyPr>
          <a:lstStyle/>
          <a:p>
            <a:r>
              <a:rPr lang="de-DE" dirty="0"/>
              <a:t>Agentur-Portfolio</a:t>
            </a:r>
          </a:p>
        </p:txBody>
      </p:sp>
      <p:pic>
        <p:nvPicPr>
          <p:cNvPr id="35" name="Grafik 34">
            <a:extLst>
              <a:ext uri="{FF2B5EF4-FFF2-40B4-BE49-F238E27FC236}">
                <a16:creationId xmlns:a16="http://schemas.microsoft.com/office/drawing/2014/main" id="{32B58473-C074-4924-ABB7-8D146EF403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1233" y="86380"/>
            <a:ext cx="1860469" cy="1052607"/>
          </a:xfrm>
          <a:prstGeom prst="rect">
            <a:avLst/>
          </a:prstGeom>
        </p:spPr>
      </p:pic>
      <p:grpSp>
        <p:nvGrpSpPr>
          <p:cNvPr id="72" name="Gruppieren 71">
            <a:extLst>
              <a:ext uri="{FF2B5EF4-FFF2-40B4-BE49-F238E27FC236}">
                <a16:creationId xmlns:a16="http://schemas.microsoft.com/office/drawing/2014/main" id="{AD8C6E86-0D04-42DD-94AD-D06BD6229058}"/>
              </a:ext>
            </a:extLst>
          </p:cNvPr>
          <p:cNvGrpSpPr/>
          <p:nvPr/>
        </p:nvGrpSpPr>
        <p:grpSpPr>
          <a:xfrm>
            <a:off x="350887" y="3570066"/>
            <a:ext cx="6703526" cy="1200329"/>
            <a:chOff x="350887" y="3570066"/>
            <a:chExt cx="6703526" cy="1200329"/>
          </a:xfrm>
        </p:grpSpPr>
        <p:cxnSp>
          <p:nvCxnSpPr>
            <p:cNvPr id="25" name="Gerade Verbindung mit Pfeil 24">
              <a:extLst>
                <a:ext uri="{FF2B5EF4-FFF2-40B4-BE49-F238E27FC236}">
                  <a16:creationId xmlns:a16="http://schemas.microsoft.com/office/drawing/2014/main" id="{8B5713B7-262E-408A-9766-28B8FDBF4B0C}"/>
                </a:ext>
              </a:extLst>
            </p:cNvPr>
            <p:cNvCxnSpPr>
              <a:cxnSpLocks/>
              <a:stCxn id="24" idx="3"/>
              <a:endCxn id="63" idx="2"/>
            </p:cNvCxnSpPr>
            <p:nvPr/>
          </p:nvCxnSpPr>
          <p:spPr bwMode="auto">
            <a:xfrm>
              <a:off x="5886041" y="4170231"/>
              <a:ext cx="1168372" cy="192224"/>
            </a:xfrm>
            <a:prstGeom prst="straightConnector1">
              <a:avLst/>
            </a:prstGeom>
            <a:ln w="38100">
              <a:solidFill>
                <a:srgbClr val="19B861"/>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04F19923-27B4-4B28-A8CC-F467582CB4BB}"/>
                </a:ext>
              </a:extLst>
            </p:cNvPr>
            <p:cNvSpPr txBox="1"/>
            <p:nvPr/>
          </p:nvSpPr>
          <p:spPr bwMode="auto">
            <a:xfrm>
              <a:off x="350887" y="3570066"/>
              <a:ext cx="5535154" cy="1200329"/>
            </a:xfrm>
            <a:prstGeom prst="rect">
              <a:avLst/>
            </a:prstGeom>
            <a:noFill/>
            <a:ln w="28575">
              <a:solidFill>
                <a:srgbClr val="00B050"/>
              </a:solidFill>
            </a:ln>
          </p:spPr>
          <p:txBody>
            <a:bodyPr wrap="square" rtlCol="0">
              <a:spAutoFit/>
            </a:bodyPr>
            <a:lstStyle/>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Entwicklung eines Bauwerkeforums</a:t>
              </a:r>
            </a:p>
            <a:p>
              <a:pPr marL="285750" indent="-285750">
                <a:buFont typeface="Arial" panose="020B0604020202020204" pitchFamily="34" charset="0"/>
                <a:buChar char="•"/>
              </a:pPr>
              <a:r>
                <a:rPr lang="de-DE" dirty="0"/>
                <a:t>Engerer Austausch auch mit internationalen Experten</a:t>
              </a:r>
            </a:p>
            <a:p>
              <a:pPr marL="285750" indent="-285750">
                <a:buFont typeface="Wingdings" panose="05000000000000000000" pitchFamily="2" charset="2"/>
                <a:buChar char="Ø"/>
              </a:pPr>
              <a:r>
                <a:rPr lang="de-DE" b="1" dirty="0"/>
                <a:t>Aufbau einer Prozesslandkarte für die Mitarbeit</a:t>
              </a:r>
            </a:p>
          </p:txBody>
        </p:sp>
      </p:grpSp>
      <p:grpSp>
        <p:nvGrpSpPr>
          <p:cNvPr id="71" name="Gruppieren 70">
            <a:extLst>
              <a:ext uri="{FF2B5EF4-FFF2-40B4-BE49-F238E27FC236}">
                <a16:creationId xmlns:a16="http://schemas.microsoft.com/office/drawing/2014/main" id="{525B504F-488B-4CA6-92BC-07BD178EBAD5}"/>
              </a:ext>
            </a:extLst>
          </p:cNvPr>
          <p:cNvGrpSpPr/>
          <p:nvPr/>
        </p:nvGrpSpPr>
        <p:grpSpPr>
          <a:xfrm>
            <a:off x="378088" y="2509763"/>
            <a:ext cx="6964958" cy="1316324"/>
            <a:chOff x="374587" y="2662586"/>
            <a:chExt cx="6964958" cy="1316324"/>
          </a:xfrm>
        </p:grpSpPr>
        <p:cxnSp>
          <p:nvCxnSpPr>
            <p:cNvPr id="26" name="Gerade Verbindung mit Pfeil 25">
              <a:extLst>
                <a:ext uri="{FF2B5EF4-FFF2-40B4-BE49-F238E27FC236}">
                  <a16:creationId xmlns:a16="http://schemas.microsoft.com/office/drawing/2014/main" id="{9CB6273D-9749-44F6-BCCC-221DBC7541B3}"/>
                </a:ext>
              </a:extLst>
            </p:cNvPr>
            <p:cNvCxnSpPr>
              <a:cxnSpLocks/>
              <a:stCxn id="23" idx="3"/>
            </p:cNvCxnSpPr>
            <p:nvPr/>
          </p:nvCxnSpPr>
          <p:spPr>
            <a:xfrm>
              <a:off x="6523194" y="3168477"/>
              <a:ext cx="816351" cy="81043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uppieren 8">
              <a:extLst>
                <a:ext uri="{FF2B5EF4-FFF2-40B4-BE49-F238E27FC236}">
                  <a16:creationId xmlns:a16="http://schemas.microsoft.com/office/drawing/2014/main" id="{202C9FB6-F715-4090-A934-B165FA125B8C}"/>
                </a:ext>
              </a:extLst>
            </p:cNvPr>
            <p:cNvGrpSpPr/>
            <p:nvPr/>
          </p:nvGrpSpPr>
          <p:grpSpPr>
            <a:xfrm>
              <a:off x="374587" y="2662586"/>
              <a:ext cx="6148607" cy="967556"/>
              <a:chOff x="437072" y="3422157"/>
              <a:chExt cx="6148607" cy="967556"/>
            </a:xfrm>
          </p:grpSpPr>
          <p:sp>
            <p:nvSpPr>
              <p:cNvPr id="23" name="Textfeld 22">
                <a:extLst>
                  <a:ext uri="{FF2B5EF4-FFF2-40B4-BE49-F238E27FC236}">
                    <a16:creationId xmlns:a16="http://schemas.microsoft.com/office/drawing/2014/main" id="{2D8F5090-C71D-40CE-A970-C26C7196EA52}"/>
                  </a:ext>
                </a:extLst>
              </p:cNvPr>
              <p:cNvSpPr txBox="1"/>
              <p:nvPr/>
            </p:nvSpPr>
            <p:spPr>
              <a:xfrm>
                <a:off x="437072" y="3466383"/>
                <a:ext cx="6148607" cy="923330"/>
              </a:xfrm>
              <a:prstGeom prst="rect">
                <a:avLst/>
              </a:prstGeom>
              <a:noFill/>
              <a:ln w="28575">
                <a:solidFill>
                  <a:srgbClr val="FFC000"/>
                </a:solidFill>
              </a:ln>
            </p:spPr>
            <p:txBody>
              <a:bodyPr wrap="square" rtlCol="0">
                <a:spAutoFit/>
              </a:bodyPr>
              <a:lstStyle/>
              <a:p>
                <a:pPr marL="742950" lvl="1"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Anerkennung der Fachexpertise </a:t>
                </a:r>
              </a:p>
              <a:p>
                <a:pPr marL="285750" indent="-285750">
                  <a:buFont typeface="Wingdings" panose="05000000000000000000" pitchFamily="2" charset="2"/>
                  <a:buChar char="Ø"/>
                </a:pPr>
                <a:r>
                  <a:rPr lang="de-DE" b="1" dirty="0"/>
                  <a:t>Bereitschaft für gemeinsame Veränderung</a:t>
                </a:r>
              </a:p>
            </p:txBody>
          </p:sp>
          <p:sp>
            <p:nvSpPr>
              <p:cNvPr id="2" name="Rechteck 1">
                <a:extLst>
                  <a:ext uri="{FF2B5EF4-FFF2-40B4-BE49-F238E27FC236}">
                    <a16:creationId xmlns:a16="http://schemas.microsoft.com/office/drawing/2014/main" id="{FDD153C3-225A-45E5-933E-C16AD71D4774}"/>
                  </a:ext>
                </a:extLst>
              </p:cNvPr>
              <p:cNvSpPr/>
              <p:nvPr/>
            </p:nvSpPr>
            <p:spPr>
              <a:xfrm>
                <a:off x="2181653" y="3422157"/>
                <a:ext cx="4381328" cy="338554"/>
              </a:xfrm>
              <a:prstGeom prst="rect">
                <a:avLst/>
              </a:prstGeom>
            </p:spPr>
            <p:txBody>
              <a:bodyPr wrap="none">
                <a:spAutoFit/>
              </a:bodyPr>
              <a:lstStyle/>
              <a:p>
                <a:pPr lvl="0" algn="r" rtl="0">
                  <a:defRPr/>
                </a:pPr>
                <a:r>
                  <a:rPr lang="de-DE" sz="1600" b="1" kern="1200" dirty="0">
                    <a:solidFill>
                      <a:schemeClr val="accent4"/>
                    </a:solidFill>
                    <a:latin typeface="Arial"/>
                  </a:rPr>
                  <a:t>Standardweiterentwicklung und -förderung</a:t>
                </a:r>
                <a:endParaRPr lang="en-US" sz="1600" b="1" kern="1200" dirty="0">
                  <a:solidFill>
                    <a:schemeClr val="accent4"/>
                  </a:solidFill>
                  <a:latin typeface="Arial"/>
                </a:endParaRPr>
              </a:p>
            </p:txBody>
          </p:sp>
        </p:grpSp>
      </p:grpSp>
      <p:grpSp>
        <p:nvGrpSpPr>
          <p:cNvPr id="70" name="Gruppieren 69">
            <a:extLst>
              <a:ext uri="{FF2B5EF4-FFF2-40B4-BE49-F238E27FC236}">
                <a16:creationId xmlns:a16="http://schemas.microsoft.com/office/drawing/2014/main" id="{0EBFBB5C-81B4-474E-B4B4-6B73B1F0807B}"/>
              </a:ext>
            </a:extLst>
          </p:cNvPr>
          <p:cNvGrpSpPr/>
          <p:nvPr/>
        </p:nvGrpSpPr>
        <p:grpSpPr>
          <a:xfrm>
            <a:off x="815919" y="1476441"/>
            <a:ext cx="6818374" cy="1985099"/>
            <a:chOff x="625928" y="1595318"/>
            <a:chExt cx="6818374" cy="1985099"/>
          </a:xfrm>
        </p:grpSpPr>
        <p:cxnSp>
          <p:nvCxnSpPr>
            <p:cNvPr id="28" name="Gerade Verbindung mit Pfeil 27">
              <a:extLst>
                <a:ext uri="{FF2B5EF4-FFF2-40B4-BE49-F238E27FC236}">
                  <a16:creationId xmlns:a16="http://schemas.microsoft.com/office/drawing/2014/main" id="{8A370ABE-D595-4606-8B8B-777F6A833D54}"/>
                </a:ext>
              </a:extLst>
            </p:cNvPr>
            <p:cNvCxnSpPr>
              <a:cxnSpLocks/>
              <a:stCxn id="27" idx="3"/>
              <a:endCxn id="52" idx="1"/>
            </p:cNvCxnSpPr>
            <p:nvPr/>
          </p:nvCxnSpPr>
          <p:spPr bwMode="auto">
            <a:xfrm>
              <a:off x="6774535" y="2119059"/>
              <a:ext cx="669767" cy="1461358"/>
            </a:xfrm>
            <a:prstGeom prst="straightConnector1">
              <a:avLst/>
            </a:prstGeom>
            <a:ln w="38100">
              <a:solidFill>
                <a:srgbClr val="FF9933"/>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uppieren 2">
              <a:extLst>
                <a:ext uri="{FF2B5EF4-FFF2-40B4-BE49-F238E27FC236}">
                  <a16:creationId xmlns:a16="http://schemas.microsoft.com/office/drawing/2014/main" id="{C73F6788-A623-4E43-B2AD-59808844C255}"/>
                </a:ext>
              </a:extLst>
            </p:cNvPr>
            <p:cNvGrpSpPr/>
            <p:nvPr/>
          </p:nvGrpSpPr>
          <p:grpSpPr>
            <a:xfrm>
              <a:off x="625928" y="1595318"/>
              <a:ext cx="6180142" cy="985406"/>
              <a:chOff x="365547" y="5008673"/>
              <a:chExt cx="6180142" cy="985406"/>
            </a:xfrm>
          </p:grpSpPr>
          <p:sp>
            <p:nvSpPr>
              <p:cNvPr id="27" name="Textfeld 26">
                <a:extLst>
                  <a:ext uri="{FF2B5EF4-FFF2-40B4-BE49-F238E27FC236}">
                    <a16:creationId xmlns:a16="http://schemas.microsoft.com/office/drawing/2014/main" id="{0A962C61-99F4-4D70-AA27-BFEF8E661457}"/>
                  </a:ext>
                </a:extLst>
              </p:cNvPr>
              <p:cNvSpPr txBox="1"/>
              <p:nvPr/>
            </p:nvSpPr>
            <p:spPr bwMode="auto">
              <a:xfrm>
                <a:off x="365547" y="5070749"/>
                <a:ext cx="6148607" cy="923330"/>
              </a:xfrm>
              <a:prstGeom prst="rect">
                <a:avLst/>
              </a:prstGeom>
              <a:noFill/>
              <a:ln w="28575">
                <a:solidFill>
                  <a:srgbClr val="FF9933"/>
                </a:solidFill>
              </a:ln>
            </p:spPr>
            <p:txBody>
              <a:bodyPr wrap="square" rtlCol="0">
                <a:spAutoFit/>
              </a:bodyPr>
              <a:lstStyle/>
              <a:p>
                <a:pPr marL="285750" indent="-285750">
                  <a:buFont typeface="Arial" panose="020B0604020202020204" pitchFamily="34" charset="0"/>
                  <a:buChar char="•"/>
                </a:pPr>
                <a:r>
                  <a:rPr lang="de-DE" dirty="0"/>
                  <a:t>Hilfe beim Pilotbetrieb</a:t>
                </a:r>
              </a:p>
              <a:p>
                <a:pPr marL="285750" indent="-285750">
                  <a:buFont typeface="Arial" panose="020B0604020202020204" pitchFamily="34" charset="0"/>
                  <a:buChar char="•"/>
                </a:pPr>
                <a:r>
                  <a:rPr lang="de-DE" dirty="0"/>
                  <a:t>Übernahme von bestimmten Redaktionsschritten</a:t>
                </a:r>
              </a:p>
              <a:p>
                <a:pPr marL="285750" indent="-285750">
                  <a:buFont typeface="Wingdings" panose="05000000000000000000" pitchFamily="2" charset="2"/>
                  <a:buChar char="Ø"/>
                </a:pPr>
                <a:r>
                  <a:rPr lang="de-DE" b="1" dirty="0"/>
                  <a:t>Geht es doch nicht ohne bibl. Anbindung?</a:t>
                </a:r>
              </a:p>
            </p:txBody>
          </p:sp>
          <p:sp>
            <p:nvSpPr>
              <p:cNvPr id="39" name="Rechteck 38">
                <a:extLst>
                  <a:ext uri="{FF2B5EF4-FFF2-40B4-BE49-F238E27FC236}">
                    <a16:creationId xmlns:a16="http://schemas.microsoft.com/office/drawing/2014/main" id="{141CC5ED-0C9B-4B74-BF8E-94DB1FD7263B}"/>
                  </a:ext>
                </a:extLst>
              </p:cNvPr>
              <p:cNvSpPr/>
              <p:nvPr/>
            </p:nvSpPr>
            <p:spPr>
              <a:xfrm>
                <a:off x="1409432" y="5008673"/>
                <a:ext cx="5136257"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FF9933"/>
                    </a:solidFill>
                    <a:effectLst/>
                    <a:uLnTx/>
                    <a:uFillTx/>
                    <a:latin typeface="Arial"/>
                    <a:ea typeface="+mn-ea"/>
                    <a:cs typeface="+mn-cs"/>
                  </a:rPr>
                  <a:t>Redaktionsarbeit</a:t>
                </a:r>
                <a:r>
                  <a:rPr kumimoji="0" lang="de-DE" sz="1800" b="1" i="0" u="none" strike="noStrike" kern="1200" cap="none" spc="0" normalizeH="0" baseline="0" noProof="0" dirty="0">
                    <a:ln>
                      <a:noFill/>
                    </a:ln>
                    <a:solidFill>
                      <a:srgbClr val="FF9933"/>
                    </a:solidFill>
                    <a:effectLst/>
                    <a:uLnTx/>
                    <a:uFillTx/>
                    <a:latin typeface="Arial"/>
                    <a:ea typeface="+mn-ea"/>
                    <a:cs typeface="+mn-cs"/>
                  </a:rPr>
                  <a:t> </a:t>
                </a:r>
                <a:endParaRPr kumimoji="0" lang="en-US" sz="1800" b="0" i="0" u="none" strike="noStrike" kern="1200" cap="none" spc="0" normalizeH="0" baseline="0" noProof="0" dirty="0">
                  <a:ln>
                    <a:noFill/>
                  </a:ln>
                  <a:solidFill>
                    <a:srgbClr val="FF9933"/>
                  </a:solidFill>
                  <a:effectLst/>
                  <a:uLnTx/>
                  <a:uFillTx/>
                  <a:latin typeface="Arial"/>
                  <a:ea typeface="+mn-ea"/>
                  <a:cs typeface="+mn-cs"/>
                </a:endParaRPr>
              </a:p>
            </p:txBody>
          </p:sp>
        </p:grpSp>
      </p:grpSp>
      <p:grpSp>
        <p:nvGrpSpPr>
          <p:cNvPr id="73" name="Gruppieren 72">
            <a:extLst>
              <a:ext uri="{FF2B5EF4-FFF2-40B4-BE49-F238E27FC236}">
                <a16:creationId xmlns:a16="http://schemas.microsoft.com/office/drawing/2014/main" id="{316F6A83-9516-4472-A5AF-BA663E9461E1}"/>
              </a:ext>
            </a:extLst>
          </p:cNvPr>
          <p:cNvGrpSpPr/>
          <p:nvPr/>
        </p:nvGrpSpPr>
        <p:grpSpPr>
          <a:xfrm>
            <a:off x="252593" y="4694774"/>
            <a:ext cx="6977488" cy="1447286"/>
            <a:chOff x="288441" y="4869160"/>
            <a:chExt cx="6977488" cy="1447286"/>
          </a:xfrm>
        </p:grpSpPr>
        <p:cxnSp>
          <p:nvCxnSpPr>
            <p:cNvPr id="31" name="Gerade Verbindung mit Pfeil 30">
              <a:extLst>
                <a:ext uri="{FF2B5EF4-FFF2-40B4-BE49-F238E27FC236}">
                  <a16:creationId xmlns:a16="http://schemas.microsoft.com/office/drawing/2014/main" id="{6333E32C-E68E-404B-9BA0-9D6EB912F047}"/>
                </a:ext>
              </a:extLst>
            </p:cNvPr>
            <p:cNvCxnSpPr>
              <a:cxnSpLocks/>
              <a:stCxn id="30" idx="3"/>
            </p:cNvCxnSpPr>
            <p:nvPr/>
          </p:nvCxnSpPr>
          <p:spPr bwMode="auto">
            <a:xfrm flipV="1">
              <a:off x="6658165" y="4869160"/>
              <a:ext cx="607764" cy="847122"/>
            </a:xfrm>
            <a:prstGeom prst="straightConnector1">
              <a:avLst/>
            </a:prstGeom>
            <a:ln w="38100">
              <a:solidFill>
                <a:srgbClr val="4F8DD1"/>
              </a:solidFill>
              <a:tailEnd type="triangle"/>
            </a:ln>
          </p:spPr>
          <p:style>
            <a:lnRef idx="1">
              <a:schemeClr val="accent1"/>
            </a:lnRef>
            <a:fillRef idx="0">
              <a:schemeClr val="accent1"/>
            </a:fillRef>
            <a:effectRef idx="0">
              <a:schemeClr val="accent1"/>
            </a:effectRef>
            <a:fontRef idx="minor">
              <a:schemeClr val="tx1"/>
            </a:fontRef>
          </p:style>
        </p:cxnSp>
        <p:grpSp>
          <p:nvGrpSpPr>
            <p:cNvPr id="60" name="Gruppieren 59">
              <a:extLst>
                <a:ext uri="{FF2B5EF4-FFF2-40B4-BE49-F238E27FC236}">
                  <a16:creationId xmlns:a16="http://schemas.microsoft.com/office/drawing/2014/main" id="{A8245B84-19AE-4AD3-B956-8395641750D5}"/>
                </a:ext>
              </a:extLst>
            </p:cNvPr>
            <p:cNvGrpSpPr/>
            <p:nvPr/>
          </p:nvGrpSpPr>
          <p:grpSpPr>
            <a:xfrm>
              <a:off x="288441" y="5076653"/>
              <a:ext cx="6403406" cy="1239793"/>
              <a:chOff x="288441" y="5076653"/>
              <a:chExt cx="6403406" cy="1239793"/>
            </a:xfrm>
          </p:grpSpPr>
          <p:sp>
            <p:nvSpPr>
              <p:cNvPr id="30" name="Textfeld 29">
                <a:extLst>
                  <a:ext uri="{FF2B5EF4-FFF2-40B4-BE49-F238E27FC236}">
                    <a16:creationId xmlns:a16="http://schemas.microsoft.com/office/drawing/2014/main" id="{0DA86581-0B77-431C-B267-6B77A0727D4C}"/>
                  </a:ext>
                </a:extLst>
              </p:cNvPr>
              <p:cNvSpPr txBox="1"/>
              <p:nvPr/>
            </p:nvSpPr>
            <p:spPr bwMode="auto">
              <a:xfrm>
                <a:off x="288441" y="5116117"/>
                <a:ext cx="6369724" cy="1200329"/>
              </a:xfrm>
              <a:prstGeom prst="rect">
                <a:avLst/>
              </a:prstGeom>
              <a:noFill/>
              <a:ln w="28575">
                <a:solidFill>
                  <a:srgbClr val="4F8DD1"/>
                </a:solidFill>
              </a:ln>
            </p:spPr>
            <p:txBody>
              <a:bodyPr wrap="square" rtlCol="0">
                <a:spAutoFit/>
              </a:bodyPr>
              <a:lstStyle/>
              <a:p>
                <a:pPr lvl="1"/>
                <a:endParaRPr lang="de-DE" b="1" dirty="0"/>
              </a:p>
              <a:p>
                <a:pPr marL="285750" indent="-285750">
                  <a:buFont typeface="Arial" panose="020B0604020202020204" pitchFamily="34" charset="0"/>
                  <a:buChar char="•"/>
                </a:pPr>
                <a:r>
                  <a:rPr lang="de-DE" dirty="0"/>
                  <a:t>Hilfe bei </a:t>
                </a:r>
                <a:r>
                  <a:rPr lang="de-DE" dirty="0" err="1"/>
                  <a:t>Transfomationsprozessen</a:t>
                </a:r>
                <a:r>
                  <a:rPr lang="de-DE" dirty="0"/>
                  <a:t> von proprietären Formaten</a:t>
                </a:r>
              </a:p>
              <a:p>
                <a:pPr marL="285750" indent="-285750">
                  <a:buFont typeface="Wingdings" panose="05000000000000000000" pitchFamily="2" charset="2"/>
                  <a:buChar char="Ø"/>
                </a:pPr>
                <a:r>
                  <a:rPr lang="de-DE" b="1" dirty="0"/>
                  <a:t>Gute Daten, schlechte Werkzeuge. Wer finanziert die Aufarbeitung von Datenlieferungen?</a:t>
                </a:r>
              </a:p>
            </p:txBody>
          </p:sp>
          <p:sp>
            <p:nvSpPr>
              <p:cNvPr id="40" name="Rechteck 39">
                <a:extLst>
                  <a:ext uri="{FF2B5EF4-FFF2-40B4-BE49-F238E27FC236}">
                    <a16:creationId xmlns:a16="http://schemas.microsoft.com/office/drawing/2014/main" id="{8388D778-5853-492A-A46B-4B0680F70C9B}"/>
                  </a:ext>
                </a:extLst>
              </p:cNvPr>
              <p:cNvSpPr/>
              <p:nvPr/>
            </p:nvSpPr>
            <p:spPr>
              <a:xfrm>
                <a:off x="1181054" y="5076653"/>
                <a:ext cx="5510793"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4F8DD1"/>
                    </a:solidFill>
                    <a:effectLst/>
                    <a:uLnTx/>
                    <a:uFillTx/>
                    <a:latin typeface="Arial"/>
                    <a:ea typeface="+mn-ea"/>
                    <a:cs typeface="+mn-cs"/>
                  </a:rPr>
                  <a:t>Technische Dienste</a:t>
                </a:r>
                <a:endParaRPr kumimoji="0" lang="en-US" sz="1600" b="1" i="0" u="none" strike="noStrike" kern="1200" cap="none" spc="0" normalizeH="0" baseline="0" noProof="0" dirty="0">
                  <a:ln>
                    <a:noFill/>
                  </a:ln>
                  <a:solidFill>
                    <a:srgbClr val="4F8DD1"/>
                  </a:solidFill>
                  <a:effectLst/>
                  <a:uLnTx/>
                  <a:uFillTx/>
                  <a:latin typeface="Arial"/>
                  <a:ea typeface="+mn-ea"/>
                  <a:cs typeface="+mn-cs"/>
                </a:endParaRPr>
              </a:p>
            </p:txBody>
          </p:sp>
        </p:grpSp>
      </p:grpSp>
      <p:sp>
        <p:nvSpPr>
          <p:cNvPr id="52" name="Textfeld 51">
            <a:extLst>
              <a:ext uri="{FF2B5EF4-FFF2-40B4-BE49-F238E27FC236}">
                <a16:creationId xmlns:a16="http://schemas.microsoft.com/office/drawing/2014/main" id="{57F55440-C830-431B-9DE9-B2F81A533501}"/>
              </a:ext>
            </a:extLst>
          </p:cNvPr>
          <p:cNvSpPr txBox="1"/>
          <p:nvPr/>
        </p:nvSpPr>
        <p:spPr>
          <a:xfrm>
            <a:off x="7444302" y="3395751"/>
            <a:ext cx="2185214" cy="369332"/>
          </a:xfrm>
          <a:prstGeom prst="rect">
            <a:avLst/>
          </a:prstGeom>
          <a:noFill/>
        </p:spPr>
        <p:txBody>
          <a:bodyPr wrap="none" rtlCol="0">
            <a:spAutoFit/>
          </a:bodyPr>
          <a:lstStyle/>
          <a:p>
            <a:r>
              <a:rPr lang="de-DE" b="1" dirty="0" err="1">
                <a:solidFill>
                  <a:srgbClr val="FF9933"/>
                </a:solidFill>
              </a:rPr>
              <a:t>Mentorenredaktion</a:t>
            </a:r>
            <a:r>
              <a:rPr lang="de-DE" b="1" dirty="0">
                <a:solidFill>
                  <a:srgbClr val="FF9933"/>
                </a:solidFill>
              </a:rPr>
              <a:t>?</a:t>
            </a:r>
          </a:p>
        </p:txBody>
      </p:sp>
      <p:sp>
        <p:nvSpPr>
          <p:cNvPr id="44" name="Textfeld 43">
            <a:extLst>
              <a:ext uri="{FF2B5EF4-FFF2-40B4-BE49-F238E27FC236}">
                <a16:creationId xmlns:a16="http://schemas.microsoft.com/office/drawing/2014/main" id="{5875265E-3EE6-4935-BF14-EE4A11EC4637}"/>
              </a:ext>
            </a:extLst>
          </p:cNvPr>
          <p:cNvSpPr txBox="1"/>
          <p:nvPr/>
        </p:nvSpPr>
        <p:spPr>
          <a:xfrm>
            <a:off x="10459899" y="4666425"/>
            <a:ext cx="1088760" cy="369332"/>
          </a:xfrm>
          <a:prstGeom prst="rect">
            <a:avLst/>
          </a:prstGeom>
          <a:noFill/>
        </p:spPr>
        <p:txBody>
          <a:bodyPr wrap="none" rtlCol="0">
            <a:spAutoFit/>
          </a:bodyPr>
          <a:lstStyle/>
          <a:p>
            <a:r>
              <a:rPr lang="de-DE" b="1" dirty="0" err="1">
                <a:solidFill>
                  <a:srgbClr val="4F8DD1"/>
                </a:solidFill>
              </a:rPr>
              <a:t>Merging</a:t>
            </a:r>
            <a:r>
              <a:rPr lang="de-DE" b="1" dirty="0">
                <a:solidFill>
                  <a:srgbClr val="4F8DD1"/>
                </a:solidFill>
              </a:rPr>
              <a:t>?</a:t>
            </a:r>
          </a:p>
        </p:txBody>
      </p:sp>
      <p:sp>
        <p:nvSpPr>
          <p:cNvPr id="45" name="Textfeld 44">
            <a:extLst>
              <a:ext uri="{FF2B5EF4-FFF2-40B4-BE49-F238E27FC236}">
                <a16:creationId xmlns:a16="http://schemas.microsoft.com/office/drawing/2014/main" id="{4A88B172-B529-4D39-8D01-CE76508D0928}"/>
              </a:ext>
            </a:extLst>
          </p:cNvPr>
          <p:cNvSpPr txBox="1"/>
          <p:nvPr/>
        </p:nvSpPr>
        <p:spPr>
          <a:xfrm>
            <a:off x="7230081" y="4627098"/>
            <a:ext cx="1729961" cy="369332"/>
          </a:xfrm>
          <a:prstGeom prst="rect">
            <a:avLst/>
          </a:prstGeom>
          <a:noFill/>
        </p:spPr>
        <p:txBody>
          <a:bodyPr wrap="none" rtlCol="0">
            <a:spAutoFit/>
          </a:bodyPr>
          <a:lstStyle/>
          <a:p>
            <a:r>
              <a:rPr lang="de-DE" b="1" dirty="0">
                <a:solidFill>
                  <a:srgbClr val="4F8DD1"/>
                </a:solidFill>
              </a:rPr>
              <a:t>Serviceleistung?</a:t>
            </a:r>
          </a:p>
        </p:txBody>
      </p:sp>
      <p:sp>
        <p:nvSpPr>
          <p:cNvPr id="50" name="Textfeld 49">
            <a:extLst>
              <a:ext uri="{FF2B5EF4-FFF2-40B4-BE49-F238E27FC236}">
                <a16:creationId xmlns:a16="http://schemas.microsoft.com/office/drawing/2014/main" id="{20BC0598-3DDE-4C31-80C5-A14E5DC70457}"/>
              </a:ext>
            </a:extLst>
          </p:cNvPr>
          <p:cNvSpPr txBox="1"/>
          <p:nvPr/>
        </p:nvSpPr>
        <p:spPr bwMode="auto">
          <a:xfrm>
            <a:off x="8980288" y="4648774"/>
            <a:ext cx="1515158" cy="369332"/>
          </a:xfrm>
          <a:prstGeom prst="rect">
            <a:avLst/>
          </a:prstGeom>
          <a:noFill/>
        </p:spPr>
        <p:txBody>
          <a:bodyPr wrap="none" rtlCol="0">
            <a:spAutoFit/>
          </a:bodyPr>
          <a:lstStyle/>
          <a:p>
            <a:r>
              <a:rPr lang="de-DE" b="1" dirty="0">
                <a:solidFill>
                  <a:srgbClr val="4F8DD1"/>
                </a:solidFill>
              </a:rPr>
              <a:t>Finanzierung?</a:t>
            </a:r>
          </a:p>
        </p:txBody>
      </p:sp>
      <p:sp>
        <p:nvSpPr>
          <p:cNvPr id="56" name="Textfeld 55">
            <a:extLst>
              <a:ext uri="{FF2B5EF4-FFF2-40B4-BE49-F238E27FC236}">
                <a16:creationId xmlns:a16="http://schemas.microsoft.com/office/drawing/2014/main" id="{FB79FE62-60CA-45C5-BE7F-AC36E4336271}"/>
              </a:ext>
            </a:extLst>
          </p:cNvPr>
          <p:cNvSpPr txBox="1"/>
          <p:nvPr/>
        </p:nvSpPr>
        <p:spPr>
          <a:xfrm>
            <a:off x="8689675" y="4097131"/>
            <a:ext cx="1358064" cy="369332"/>
          </a:xfrm>
          <a:prstGeom prst="rect">
            <a:avLst/>
          </a:prstGeom>
          <a:noFill/>
        </p:spPr>
        <p:txBody>
          <a:bodyPr wrap="none" rtlCol="0">
            <a:spAutoFit/>
          </a:bodyPr>
          <a:lstStyle/>
          <a:p>
            <a:r>
              <a:rPr lang="de-DE" b="1" dirty="0">
                <a:solidFill>
                  <a:srgbClr val="00B050"/>
                </a:solidFill>
              </a:rPr>
              <a:t>Transparenz</a:t>
            </a:r>
          </a:p>
        </p:txBody>
      </p:sp>
      <p:sp>
        <p:nvSpPr>
          <p:cNvPr id="57" name="Textfeld 56">
            <a:extLst>
              <a:ext uri="{FF2B5EF4-FFF2-40B4-BE49-F238E27FC236}">
                <a16:creationId xmlns:a16="http://schemas.microsoft.com/office/drawing/2014/main" id="{A6941AA3-C506-454C-A9A9-DA9DB64877B7}"/>
              </a:ext>
            </a:extLst>
          </p:cNvPr>
          <p:cNvSpPr txBox="1"/>
          <p:nvPr/>
        </p:nvSpPr>
        <p:spPr bwMode="auto">
          <a:xfrm>
            <a:off x="10102612" y="4064606"/>
            <a:ext cx="873957" cy="369332"/>
          </a:xfrm>
          <a:prstGeom prst="rect">
            <a:avLst/>
          </a:prstGeom>
          <a:noFill/>
        </p:spPr>
        <p:txBody>
          <a:bodyPr wrap="none" rtlCol="0">
            <a:spAutoFit/>
          </a:bodyPr>
          <a:lstStyle/>
          <a:p>
            <a:r>
              <a:rPr lang="de-DE" b="1" dirty="0">
                <a:solidFill>
                  <a:schemeClr val="accent4"/>
                </a:solidFill>
              </a:rPr>
              <a:t>Geduld</a:t>
            </a:r>
          </a:p>
        </p:txBody>
      </p:sp>
      <p:sp>
        <p:nvSpPr>
          <p:cNvPr id="58" name="Textfeld 57">
            <a:extLst>
              <a:ext uri="{FF2B5EF4-FFF2-40B4-BE49-F238E27FC236}">
                <a16:creationId xmlns:a16="http://schemas.microsoft.com/office/drawing/2014/main" id="{E3AB3FE0-4FEC-4F86-A075-3763F7216D23}"/>
              </a:ext>
            </a:extLst>
          </p:cNvPr>
          <p:cNvSpPr txBox="1"/>
          <p:nvPr/>
        </p:nvSpPr>
        <p:spPr>
          <a:xfrm>
            <a:off x="7292879" y="3768383"/>
            <a:ext cx="2215671" cy="369332"/>
          </a:xfrm>
          <a:prstGeom prst="rect">
            <a:avLst/>
          </a:prstGeom>
          <a:noFill/>
        </p:spPr>
        <p:txBody>
          <a:bodyPr wrap="none" rtlCol="0">
            <a:spAutoFit/>
          </a:bodyPr>
          <a:lstStyle/>
          <a:p>
            <a:r>
              <a:rPr lang="de-DE" b="1" dirty="0">
                <a:solidFill>
                  <a:srgbClr val="FFC000"/>
                </a:solidFill>
              </a:rPr>
              <a:t>Mehr aktive Teilhabe</a:t>
            </a:r>
          </a:p>
        </p:txBody>
      </p:sp>
      <p:sp>
        <p:nvSpPr>
          <p:cNvPr id="62" name="Rechteck 61">
            <a:extLst>
              <a:ext uri="{FF2B5EF4-FFF2-40B4-BE49-F238E27FC236}">
                <a16:creationId xmlns:a16="http://schemas.microsoft.com/office/drawing/2014/main" id="{12B55E0D-0AC7-408C-9D1D-C6CF19454EB6}"/>
              </a:ext>
            </a:extLst>
          </p:cNvPr>
          <p:cNvSpPr/>
          <p:nvPr/>
        </p:nvSpPr>
        <p:spPr>
          <a:xfrm>
            <a:off x="6958266" y="4100702"/>
            <a:ext cx="2032074" cy="646331"/>
          </a:xfrm>
          <a:prstGeom prst="rect">
            <a:avLst/>
          </a:prstGeom>
        </p:spPr>
        <p:txBody>
          <a:bodyPr wrap="square">
            <a:spAutoFit/>
          </a:bodyPr>
          <a:lstStyle/>
          <a:p>
            <a:r>
              <a:rPr lang="de-DE" b="1" dirty="0">
                <a:solidFill>
                  <a:srgbClr val="00B050"/>
                </a:solidFill>
              </a:rPr>
              <a:t>Diversität</a:t>
            </a:r>
          </a:p>
          <a:p>
            <a:r>
              <a:rPr lang="de-DE" b="1" dirty="0">
                <a:solidFill>
                  <a:srgbClr val="00B050"/>
                </a:solidFill>
              </a:rPr>
              <a:t>im Expertenteam</a:t>
            </a:r>
            <a:endParaRPr lang="de-DE" dirty="0"/>
          </a:p>
        </p:txBody>
      </p:sp>
      <p:sp>
        <p:nvSpPr>
          <p:cNvPr id="63" name="Textfeld 62">
            <a:extLst>
              <a:ext uri="{FF2B5EF4-FFF2-40B4-BE49-F238E27FC236}">
                <a16:creationId xmlns:a16="http://schemas.microsoft.com/office/drawing/2014/main" id="{B5BFDB8B-F31F-4380-B166-F0E1FE330378}"/>
              </a:ext>
            </a:extLst>
          </p:cNvPr>
          <p:cNvSpPr txBox="1"/>
          <p:nvPr/>
        </p:nvSpPr>
        <p:spPr>
          <a:xfrm>
            <a:off x="6962047" y="3993123"/>
            <a:ext cx="184731" cy="369332"/>
          </a:xfrm>
          <a:prstGeom prst="rect">
            <a:avLst/>
          </a:prstGeom>
          <a:noFill/>
        </p:spPr>
        <p:txBody>
          <a:bodyPr wrap="none" rtlCol="0">
            <a:spAutoFit/>
          </a:bodyPr>
          <a:lstStyle/>
          <a:p>
            <a:endParaRPr lang="de-DE" dirty="0"/>
          </a:p>
        </p:txBody>
      </p:sp>
      <p:sp>
        <p:nvSpPr>
          <p:cNvPr id="67" name="Textfeld 66">
            <a:extLst>
              <a:ext uri="{FF2B5EF4-FFF2-40B4-BE49-F238E27FC236}">
                <a16:creationId xmlns:a16="http://schemas.microsoft.com/office/drawing/2014/main" id="{153A36BF-3968-40EE-B8EC-A232650E60CB}"/>
              </a:ext>
            </a:extLst>
          </p:cNvPr>
          <p:cNvSpPr txBox="1"/>
          <p:nvPr/>
        </p:nvSpPr>
        <p:spPr bwMode="auto">
          <a:xfrm>
            <a:off x="8741607" y="5840383"/>
            <a:ext cx="1350050" cy="369332"/>
          </a:xfrm>
          <a:prstGeom prst="rect">
            <a:avLst/>
          </a:prstGeom>
          <a:noFill/>
        </p:spPr>
        <p:txBody>
          <a:bodyPr wrap="none" rtlCol="0">
            <a:spAutoFit/>
          </a:bodyPr>
          <a:lstStyle/>
          <a:p>
            <a:r>
              <a:rPr lang="de-DE" dirty="0"/>
              <a:t>Kundenkreis</a:t>
            </a:r>
          </a:p>
        </p:txBody>
      </p:sp>
      <p:sp>
        <p:nvSpPr>
          <p:cNvPr id="68" name="Textfeld 67">
            <a:extLst>
              <a:ext uri="{FF2B5EF4-FFF2-40B4-BE49-F238E27FC236}">
                <a16:creationId xmlns:a16="http://schemas.microsoft.com/office/drawing/2014/main" id="{3B2FB4EC-EECC-4C55-8868-AA6CA7DDFA51}"/>
              </a:ext>
            </a:extLst>
          </p:cNvPr>
          <p:cNvSpPr txBox="1"/>
          <p:nvPr/>
        </p:nvSpPr>
        <p:spPr bwMode="auto">
          <a:xfrm>
            <a:off x="9418747" y="5161608"/>
            <a:ext cx="2158388" cy="707886"/>
          </a:xfrm>
          <a:prstGeom prst="rect">
            <a:avLst/>
          </a:prstGeom>
          <a:noFill/>
        </p:spPr>
        <p:txBody>
          <a:bodyPr wrap="square" rtlCol="0">
            <a:spAutoFit/>
          </a:bodyPr>
          <a:lstStyle/>
          <a:p>
            <a:r>
              <a:rPr lang="de-DE" dirty="0">
                <a:solidFill>
                  <a:schemeClr val="accent2">
                    <a:lumMod val="75000"/>
                  </a:schemeClr>
                </a:solidFill>
                <a:latin typeface="-apple-system"/>
              </a:rPr>
              <a:t>Denkmalpflege </a:t>
            </a:r>
          </a:p>
          <a:p>
            <a:r>
              <a:rPr lang="de-DE" sz="1100" b="1" dirty="0">
                <a:solidFill>
                  <a:schemeClr val="accent2">
                    <a:lumMod val="75000"/>
                  </a:schemeClr>
                </a:solidFill>
              </a:rPr>
              <a:t>AG</a:t>
            </a:r>
            <a:r>
              <a:rPr lang="de-DE" sz="1100" dirty="0">
                <a:solidFill>
                  <a:schemeClr val="accent2">
                    <a:lumMod val="75000"/>
                  </a:schemeClr>
                </a:solidFill>
              </a:rPr>
              <a:t> </a:t>
            </a:r>
            <a:r>
              <a:rPr lang="de-DE" sz="1100" b="1" dirty="0">
                <a:solidFill>
                  <a:schemeClr val="accent2">
                    <a:lumMod val="75000"/>
                  </a:schemeClr>
                </a:solidFill>
              </a:rPr>
              <a:t>D</a:t>
            </a:r>
            <a:r>
              <a:rPr lang="de-DE" sz="1100" dirty="0">
                <a:solidFill>
                  <a:schemeClr val="accent2">
                    <a:lumMod val="75000"/>
                  </a:schemeClr>
                </a:solidFill>
              </a:rPr>
              <a:t>enkmalinformat</a:t>
            </a:r>
            <a:r>
              <a:rPr lang="de-DE" sz="1100" b="1" dirty="0">
                <a:solidFill>
                  <a:schemeClr val="accent2">
                    <a:lumMod val="75000"/>
                  </a:schemeClr>
                </a:solidFill>
              </a:rPr>
              <a:t>i</a:t>
            </a:r>
            <a:r>
              <a:rPr lang="de-DE" sz="1100" dirty="0">
                <a:solidFill>
                  <a:schemeClr val="accent2">
                    <a:lumMod val="75000"/>
                  </a:schemeClr>
                </a:solidFill>
              </a:rPr>
              <a:t>ons</a:t>
            </a:r>
            <a:r>
              <a:rPr lang="de-DE" sz="1100" b="1" dirty="0">
                <a:solidFill>
                  <a:schemeClr val="accent2">
                    <a:lumMod val="75000"/>
                  </a:schemeClr>
                </a:solidFill>
              </a:rPr>
              <a:t>s</a:t>
            </a:r>
            <a:r>
              <a:rPr lang="de-DE" sz="1100" dirty="0">
                <a:solidFill>
                  <a:schemeClr val="accent2">
                    <a:lumMod val="75000"/>
                  </a:schemeClr>
                </a:solidFill>
              </a:rPr>
              <a:t>ysteme </a:t>
            </a:r>
          </a:p>
          <a:p>
            <a:r>
              <a:rPr lang="de-DE" sz="1100" dirty="0">
                <a:solidFill>
                  <a:schemeClr val="accent2">
                    <a:lumMod val="75000"/>
                  </a:schemeClr>
                </a:solidFill>
              </a:rPr>
              <a:t>(DIS)</a:t>
            </a:r>
          </a:p>
        </p:txBody>
      </p:sp>
      <p:sp>
        <p:nvSpPr>
          <p:cNvPr id="69" name="Rechteck 68">
            <a:extLst>
              <a:ext uri="{FF2B5EF4-FFF2-40B4-BE49-F238E27FC236}">
                <a16:creationId xmlns:a16="http://schemas.microsoft.com/office/drawing/2014/main" id="{AD8F1241-3117-462F-B880-AFC302140E36}"/>
              </a:ext>
            </a:extLst>
          </p:cNvPr>
          <p:cNvSpPr/>
          <p:nvPr/>
        </p:nvSpPr>
        <p:spPr bwMode="auto">
          <a:xfrm>
            <a:off x="7136839" y="5192550"/>
            <a:ext cx="2214068" cy="553998"/>
          </a:xfrm>
          <a:prstGeom prst="rect">
            <a:avLst/>
          </a:prstGeom>
        </p:spPr>
        <p:txBody>
          <a:bodyPr wrap="none">
            <a:spAutoFit/>
          </a:bodyPr>
          <a:lstStyle/>
          <a:p>
            <a:r>
              <a:rPr lang="de-DE" dirty="0">
                <a:solidFill>
                  <a:schemeClr val="accent2">
                    <a:lumMod val="75000"/>
                  </a:schemeClr>
                </a:solidFill>
                <a:latin typeface="-apple-system"/>
              </a:rPr>
              <a:t>Wissenschaft </a:t>
            </a:r>
          </a:p>
          <a:p>
            <a:r>
              <a:rPr lang="de-DE" sz="1200" dirty="0">
                <a:solidFill>
                  <a:schemeClr val="accent2">
                    <a:lumMod val="75000"/>
                  </a:schemeClr>
                </a:solidFill>
                <a:latin typeface="-apple-system"/>
              </a:rPr>
              <a:t>Kunstgeschichte, Baugeschichte </a:t>
            </a:r>
          </a:p>
        </p:txBody>
      </p:sp>
      <p:pic>
        <p:nvPicPr>
          <p:cNvPr id="48" name="Picture 7" descr="FM_logo_gross">
            <a:extLst>
              <a:ext uri="{FF2B5EF4-FFF2-40B4-BE49-F238E27FC236}">
                <a16:creationId xmlns:a16="http://schemas.microsoft.com/office/drawing/2014/main" id="{B2EDB01D-9699-4721-B8BA-C709ABFCCD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6685" y="1771416"/>
            <a:ext cx="1615031" cy="771382"/>
          </a:xfrm>
          <a:prstGeom prst="rect">
            <a:avLst/>
          </a:prstGeom>
          <a:solidFill>
            <a:srgbClr val="E7E6E6"/>
          </a:solidFill>
        </p:spPr>
      </p:pic>
      <p:pic>
        <p:nvPicPr>
          <p:cNvPr id="49" name="Grafik 48">
            <a:extLst>
              <a:ext uri="{FF2B5EF4-FFF2-40B4-BE49-F238E27FC236}">
                <a16:creationId xmlns:a16="http://schemas.microsoft.com/office/drawing/2014/main" id="{2DBA8CA1-F9A1-40E5-986B-EBDACD3803A4}"/>
              </a:ext>
            </a:extLst>
          </p:cNvPr>
          <p:cNvPicPr>
            <a:picLocks noChangeAspect="1"/>
          </p:cNvPicPr>
          <p:nvPr/>
        </p:nvPicPr>
        <p:blipFill>
          <a:blip r:embed="rId6"/>
          <a:stretch>
            <a:fillRect/>
          </a:stretch>
        </p:blipFill>
        <p:spPr bwMode="auto">
          <a:xfrm>
            <a:off x="9788932" y="1827491"/>
            <a:ext cx="1016650" cy="338883"/>
          </a:xfrm>
          <a:prstGeom prst="rect">
            <a:avLst/>
          </a:prstGeom>
        </p:spPr>
      </p:pic>
      <p:pic>
        <p:nvPicPr>
          <p:cNvPr id="51" name="Grafik 50">
            <a:extLst>
              <a:ext uri="{FF2B5EF4-FFF2-40B4-BE49-F238E27FC236}">
                <a16:creationId xmlns:a16="http://schemas.microsoft.com/office/drawing/2014/main" id="{96707A2A-39F7-47C6-A361-BF05FB1A10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10139862" y="2683771"/>
            <a:ext cx="1189817" cy="574326"/>
          </a:xfrm>
          <a:prstGeom prst="rect">
            <a:avLst/>
          </a:prstGeom>
        </p:spPr>
      </p:pic>
      <p:pic>
        <p:nvPicPr>
          <p:cNvPr id="53" name="Picture 7" descr="Bildergebnis fÃ¼r deutsche digitale bibliothek">
            <a:extLst>
              <a:ext uri="{FF2B5EF4-FFF2-40B4-BE49-F238E27FC236}">
                <a16:creationId xmlns:a16="http://schemas.microsoft.com/office/drawing/2014/main" id="{118E050E-E9DD-4FE6-81C0-297462134A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09218" y="2639626"/>
            <a:ext cx="1241076" cy="709275"/>
          </a:xfrm>
          <a:prstGeom prst="rect">
            <a:avLst/>
          </a:prstGeom>
          <a:noFill/>
          <a:extLst>
            <a:ext uri="{909E8E84-426E-40DD-AFC4-6F175D3DCCD1}">
              <a14:hiddenFill xmlns:a14="http://schemas.microsoft.com/office/drawing/2010/main">
                <a:solidFill>
                  <a:srgbClr val="FFFFFF"/>
                </a:solidFill>
              </a14:hiddenFill>
            </a:ext>
          </a:extLst>
        </p:spPr>
      </p:pic>
      <p:sp>
        <p:nvSpPr>
          <p:cNvPr id="54" name="Rechteck 53">
            <a:extLst>
              <a:ext uri="{FF2B5EF4-FFF2-40B4-BE49-F238E27FC236}">
                <a16:creationId xmlns:a16="http://schemas.microsoft.com/office/drawing/2014/main" id="{DB323352-98E2-44E9-8CC1-7C70E8135C87}"/>
              </a:ext>
            </a:extLst>
          </p:cNvPr>
          <p:cNvSpPr/>
          <p:nvPr/>
        </p:nvSpPr>
        <p:spPr bwMode="auto">
          <a:xfrm>
            <a:off x="2619717" y="3596443"/>
            <a:ext cx="3279116"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B050"/>
                </a:solidFill>
                <a:effectLst/>
                <a:uLnTx/>
                <a:uFillTx/>
                <a:latin typeface="Arial"/>
                <a:ea typeface="+mn-ea"/>
                <a:cs typeface="+mn-cs"/>
              </a:rPr>
              <a:t>Gremien- und</a:t>
            </a:r>
            <a:r>
              <a:rPr kumimoji="0" lang="de-DE" sz="1600" b="1" i="0" u="none" strike="noStrike" kern="1200" cap="none" spc="0" normalizeH="0" noProof="0" dirty="0">
                <a:ln>
                  <a:noFill/>
                </a:ln>
                <a:solidFill>
                  <a:srgbClr val="00B050"/>
                </a:solidFill>
                <a:effectLst/>
                <a:uLnTx/>
                <a:uFillTx/>
                <a:latin typeface="Arial"/>
                <a:ea typeface="+mn-ea"/>
                <a:cs typeface="+mn-cs"/>
              </a:rPr>
              <a:t> </a:t>
            </a:r>
            <a:r>
              <a:rPr kumimoji="0" lang="de-DE" sz="1600" b="1" i="0" u="none" strike="noStrike" kern="1200" cap="none" spc="0" normalizeH="0" baseline="0" noProof="0" dirty="0" err="1">
                <a:ln>
                  <a:noFill/>
                </a:ln>
                <a:solidFill>
                  <a:srgbClr val="00B050"/>
                </a:solidFill>
                <a:effectLst/>
                <a:uLnTx/>
                <a:uFillTx/>
                <a:latin typeface="Arial"/>
                <a:ea typeface="+mn-ea"/>
                <a:cs typeface="+mn-cs"/>
              </a:rPr>
              <a:t>Communityarbeit</a:t>
            </a:r>
            <a:endParaRPr kumimoji="0" lang="de-DE" sz="1600" b="1" i="0" u="none" strike="noStrike" kern="1200" cap="none" spc="0" normalizeH="0" baseline="0" noProof="0" dirty="0">
              <a:ln>
                <a:noFill/>
              </a:ln>
              <a:solidFill>
                <a:srgbClr val="00B050"/>
              </a:solidFill>
              <a:effectLst/>
              <a:uLnTx/>
              <a:uFillTx/>
              <a:latin typeface="Arial"/>
              <a:ea typeface="+mn-ea"/>
              <a:cs typeface="+mn-cs"/>
            </a:endParaRPr>
          </a:p>
        </p:txBody>
      </p:sp>
    </p:spTree>
    <p:extLst>
      <p:ext uri="{BB962C8B-B14F-4D97-AF65-F5344CB8AC3E}">
        <p14:creationId xmlns:p14="http://schemas.microsoft.com/office/powerpoint/2010/main" val="3221632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58"/>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62"/>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52" grpId="0"/>
      <p:bldP spid="44" grpId="0"/>
      <p:bldP spid="45" grpId="0"/>
      <p:bldP spid="50" grpId="0"/>
      <p:bldP spid="56" grpId="0"/>
      <p:bldP spid="57" grpId="0"/>
      <p:bldP spid="58" grpId="0"/>
      <p:bldP spid="62" grpId="0"/>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0" name="Gruppieren 9">
            <a:extLst>
              <a:ext uri="{FF2B5EF4-FFF2-40B4-BE49-F238E27FC236}">
                <a16:creationId xmlns:a16="http://schemas.microsoft.com/office/drawing/2014/main" id="{493FC5E4-2776-4DF7-B7D6-5B7ABD7F6475}"/>
              </a:ext>
            </a:extLst>
          </p:cNvPr>
          <p:cNvGrpSpPr/>
          <p:nvPr/>
        </p:nvGrpSpPr>
        <p:grpSpPr>
          <a:xfrm>
            <a:off x="2494929" y="5017410"/>
            <a:ext cx="8085855" cy="437560"/>
            <a:chOff x="135249" y="-205089"/>
            <a:chExt cx="2425171" cy="970068"/>
          </a:xfrm>
          <a:solidFill>
            <a:schemeClr val="accent1">
              <a:lumMod val="40000"/>
              <a:lumOff val="60000"/>
            </a:schemeClr>
          </a:solidFill>
        </p:grpSpPr>
        <p:sp>
          <p:nvSpPr>
            <p:cNvPr id="12" name="Pfeil: Chevron 11">
              <a:extLst>
                <a:ext uri="{FF2B5EF4-FFF2-40B4-BE49-F238E27FC236}">
                  <a16:creationId xmlns:a16="http://schemas.microsoft.com/office/drawing/2014/main" id="{B4C7E1C1-7402-4DC2-BF3B-C900934C58E1}"/>
                </a:ext>
              </a:extLst>
            </p:cNvPr>
            <p:cNvSpPr/>
            <p:nvPr/>
          </p:nvSpPr>
          <p:spPr>
            <a:xfrm>
              <a:off x="135249" y="-205089"/>
              <a:ext cx="2425171" cy="9700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Pfeil: Chevron 4">
              <a:extLst>
                <a:ext uri="{FF2B5EF4-FFF2-40B4-BE49-F238E27FC236}">
                  <a16:creationId xmlns:a16="http://schemas.microsoft.com/office/drawing/2014/main" id="{A1582889-E342-4814-B770-E8C3835D7825}"/>
                </a:ext>
              </a:extLst>
            </p:cNvPr>
            <p:cNvSpPr txBox="1"/>
            <p:nvPr/>
          </p:nvSpPr>
          <p:spPr>
            <a:xfrm>
              <a:off x="620283" y="-205089"/>
              <a:ext cx="1455103" cy="970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de-DE" sz="1600" kern="1200" dirty="0"/>
                <a:t>Finanzierungskonzept prüfen</a:t>
              </a:r>
            </a:p>
          </p:txBody>
        </p:sp>
      </p:grpSp>
      <p:sp>
        <p:nvSpPr>
          <p:cNvPr id="4" name="Titel 4"/>
          <p:cNvSpPr>
            <a:spLocks noGrp="1"/>
          </p:cNvSpPr>
          <p:nvPr>
            <p:ph type="title"/>
          </p:nvPr>
        </p:nvSpPr>
        <p:spPr bwMode="auto">
          <a:xfrm>
            <a:off x="2505205" y="564661"/>
            <a:ext cx="8580330" cy="574326"/>
          </a:xfrm>
          <a:prstGeom prst="rect">
            <a:avLst/>
          </a:prstGeom>
        </p:spPr>
        <p:txBody>
          <a:bodyPr/>
          <a:lstStyle>
            <a:lvl1pPr>
              <a:defRPr sz="4400" b="1"/>
            </a:lvl1pPr>
          </a:lstStyle>
          <a:p>
            <a:pPr>
              <a:defRPr/>
            </a:pPr>
            <a:r>
              <a:rPr lang="de-DE" sz="4400" b="1" i="0" u="none" strike="noStrike" cap="none" spc="0" dirty="0" smtClean="0">
                <a:solidFill>
                  <a:schemeClr val="tx1"/>
                </a:solidFill>
                <a:latin typeface="Carlito"/>
                <a:ea typeface="Carlito"/>
                <a:cs typeface="Carlito"/>
              </a:rPr>
              <a:t>Die </a:t>
            </a:r>
            <a:r>
              <a:rPr lang="de-DE" dirty="0">
                <a:latin typeface="Carlito"/>
                <a:ea typeface="Carlito"/>
                <a:cs typeface="Carlito"/>
              </a:rPr>
              <a:t>Umsetzung</a:t>
            </a:r>
            <a:endParaRPr dirty="0">
              <a:latin typeface="Carlito"/>
              <a:ea typeface="Carlito"/>
              <a:cs typeface="Carlito"/>
            </a:endParaRPr>
          </a:p>
        </p:txBody>
      </p:sp>
      <p:sp>
        <p:nvSpPr>
          <p:cNvPr id="6" name="Textplatzhalter 12"/>
          <p:cNvSpPr>
            <a:spLocks noGrp="1"/>
          </p:cNvSpPr>
          <p:nvPr>
            <p:ph type="body" sz="quarter" idx="11" hasCustomPrompt="1"/>
          </p:nvPr>
        </p:nvSpPr>
        <p:spPr bwMode="auto">
          <a:xfrm>
            <a:off x="10678417" y="6345041"/>
            <a:ext cx="814189" cy="313084"/>
          </a:xfrm>
          <a:prstGeom prst="rect">
            <a:avLst/>
          </a:prstGeom>
        </p:spPr>
        <p:txBody>
          <a:bodyPr/>
          <a:lstStyle>
            <a:lvl1pPr marL="0" indent="0">
              <a:buNone/>
              <a:defRPr sz="1200"/>
            </a:lvl1pPr>
            <a:lvl2pPr marL="457200" indent="0">
              <a:buNone/>
              <a:defRPr/>
            </a:lvl2pPr>
          </a:lstStyle>
          <a:p>
            <a:pPr>
              <a:defRPr/>
            </a:pPr>
            <a:endParaRPr/>
          </a:p>
        </p:txBody>
      </p:sp>
      <p:graphicFrame>
        <p:nvGraphicFramePr>
          <p:cNvPr id="7" name="Diagramm 6">
            <a:extLst>
              <a:ext uri="{FF2B5EF4-FFF2-40B4-BE49-F238E27FC236}">
                <a16:creationId xmlns:a16="http://schemas.microsoft.com/office/drawing/2014/main" id="{A2BC4AB7-F5DB-464E-A24B-9DA1161687FF}"/>
              </a:ext>
            </a:extLst>
          </p:cNvPr>
          <p:cNvGraphicFramePr/>
          <p:nvPr>
            <p:extLst>
              <p:ext uri="{D42A27DB-BD31-4B8C-83A1-F6EECF244321}">
                <p14:modId xmlns:p14="http://schemas.microsoft.com/office/powerpoint/2010/main" val="2533057247"/>
              </p:ext>
            </p:extLst>
          </p:nvPr>
        </p:nvGraphicFramePr>
        <p:xfrm>
          <a:off x="191344" y="1967655"/>
          <a:ext cx="11161240" cy="1656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m 8">
            <a:extLst>
              <a:ext uri="{FF2B5EF4-FFF2-40B4-BE49-F238E27FC236}">
                <a16:creationId xmlns:a16="http://schemas.microsoft.com/office/drawing/2014/main" id="{9F74E534-03B9-41BD-A577-2524E0BACA7B}"/>
              </a:ext>
            </a:extLst>
          </p:cNvPr>
          <p:cNvGraphicFramePr/>
          <p:nvPr>
            <p:extLst>
              <p:ext uri="{D42A27DB-BD31-4B8C-83A1-F6EECF244321}">
                <p14:modId xmlns:p14="http://schemas.microsoft.com/office/powerpoint/2010/main" val="4165546234"/>
              </p:ext>
            </p:extLst>
          </p:nvPr>
        </p:nvGraphicFramePr>
        <p:xfrm>
          <a:off x="1030760" y="3623840"/>
          <a:ext cx="11161240" cy="16561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Pfeil: nach unten 12">
            <a:extLst>
              <a:ext uri="{FF2B5EF4-FFF2-40B4-BE49-F238E27FC236}">
                <a16:creationId xmlns:a16="http://schemas.microsoft.com/office/drawing/2014/main" id="{342A8D04-4B4E-4119-B0DC-8233F2024839}"/>
              </a:ext>
            </a:extLst>
          </p:cNvPr>
          <p:cNvSpPr/>
          <p:nvPr/>
        </p:nvSpPr>
        <p:spPr>
          <a:xfrm rot="16200000">
            <a:off x="6630920" y="2306911"/>
            <a:ext cx="484632" cy="978408"/>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D3A2F98A-4E98-495F-B6E9-25015FFD1F7B}"/>
              </a:ext>
            </a:extLst>
          </p:cNvPr>
          <p:cNvSpPr txBox="1"/>
          <p:nvPr/>
        </p:nvSpPr>
        <p:spPr>
          <a:xfrm>
            <a:off x="4511824" y="4653136"/>
            <a:ext cx="716863" cy="276999"/>
          </a:xfrm>
          <a:prstGeom prst="rect">
            <a:avLst/>
          </a:prstGeom>
          <a:noFill/>
        </p:spPr>
        <p:txBody>
          <a:bodyPr wrap="none" rtlCol="0">
            <a:spAutoFit/>
          </a:bodyPr>
          <a:lstStyle/>
          <a:p>
            <a:r>
              <a:rPr lang="de-DE" sz="1200" dirty="0">
                <a:solidFill>
                  <a:schemeClr val="accent6">
                    <a:lumMod val="20000"/>
                    <a:lumOff val="80000"/>
                  </a:schemeClr>
                </a:solidFill>
              </a:rPr>
              <a:t>Q4 2021</a:t>
            </a:r>
          </a:p>
        </p:txBody>
      </p:sp>
      <p:sp>
        <p:nvSpPr>
          <p:cNvPr id="15" name="Textfeld 14">
            <a:extLst>
              <a:ext uri="{FF2B5EF4-FFF2-40B4-BE49-F238E27FC236}">
                <a16:creationId xmlns:a16="http://schemas.microsoft.com/office/drawing/2014/main" id="{877FEE1B-50E1-4EB7-8DFA-F5466782AA88}"/>
              </a:ext>
            </a:extLst>
          </p:cNvPr>
          <p:cNvSpPr txBox="1"/>
          <p:nvPr/>
        </p:nvSpPr>
        <p:spPr bwMode="auto">
          <a:xfrm>
            <a:off x="11085511" y="4688856"/>
            <a:ext cx="716863" cy="276999"/>
          </a:xfrm>
          <a:prstGeom prst="rect">
            <a:avLst/>
          </a:prstGeom>
          <a:noFill/>
        </p:spPr>
        <p:txBody>
          <a:bodyPr wrap="none" rtlCol="0">
            <a:spAutoFit/>
          </a:bodyPr>
          <a:lstStyle/>
          <a:p>
            <a:r>
              <a:rPr lang="de-DE" sz="1200" dirty="0">
                <a:solidFill>
                  <a:schemeClr val="accent6">
                    <a:lumMod val="20000"/>
                    <a:lumOff val="80000"/>
                  </a:schemeClr>
                </a:solidFill>
              </a:rPr>
              <a:t>Q4 2023</a:t>
            </a:r>
          </a:p>
        </p:txBody>
      </p:sp>
      <p:pic>
        <p:nvPicPr>
          <p:cNvPr id="11" name="Grafik 10">
            <a:extLst>
              <a:ext uri="{FF2B5EF4-FFF2-40B4-BE49-F238E27FC236}">
                <a16:creationId xmlns:a16="http://schemas.microsoft.com/office/drawing/2014/main" id="{B3CBF0B0-B044-4278-AABB-FFF4708A59B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10351233" y="86380"/>
            <a:ext cx="1860469" cy="1052607"/>
          </a:xfrm>
          <a:prstGeom prst="rect">
            <a:avLst/>
          </a:prstGeom>
        </p:spPr>
      </p:pic>
    </p:spTree>
    <p:extLst>
      <p:ext uri="{BB962C8B-B14F-4D97-AF65-F5344CB8AC3E}">
        <p14:creationId xmlns:p14="http://schemas.microsoft.com/office/powerpoint/2010/main" val="366857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1" name="Grafik 80">
            <a:extLst>
              <a:ext uri="{FF2B5EF4-FFF2-40B4-BE49-F238E27FC236}">
                <a16:creationId xmlns:a16="http://schemas.microsoft.com/office/drawing/2014/main" id="{55999421-C713-41C7-92C3-3B66EE763D1E}"/>
              </a:ext>
            </a:extLst>
          </p:cNvPr>
          <p:cNvPicPr>
            <a:picLocks noChangeAspect="1"/>
          </p:cNvPicPr>
          <p:nvPr/>
        </p:nvPicPr>
        <p:blipFill>
          <a:blip r:embed="rId3"/>
          <a:srcRect l="25763" t="25528" r="25763" b="25775"/>
          <a:stretch/>
        </p:blipFill>
        <p:spPr bwMode="auto">
          <a:xfrm>
            <a:off x="6729357" y="1086379"/>
            <a:ext cx="5161870" cy="5250613"/>
          </a:xfrm>
          <a:prstGeom prst="rect">
            <a:avLst/>
          </a:prstGeom>
        </p:spPr>
      </p:pic>
      <p:pic>
        <p:nvPicPr>
          <p:cNvPr id="35" name="Grafik 34">
            <a:extLst>
              <a:ext uri="{FF2B5EF4-FFF2-40B4-BE49-F238E27FC236}">
                <a16:creationId xmlns:a16="http://schemas.microsoft.com/office/drawing/2014/main" id="{32B58473-C074-4924-ABB7-8D146EF403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9444" y="704855"/>
            <a:ext cx="1860469" cy="1052607"/>
          </a:xfrm>
          <a:prstGeom prst="rect">
            <a:avLst/>
          </a:prstGeom>
        </p:spPr>
      </p:pic>
      <p:pic>
        <p:nvPicPr>
          <p:cNvPr id="32" name="Grafik 31"/>
          <p:cNvPicPr>
            <a:picLocks noChangeAspect="1"/>
          </p:cNvPicPr>
          <p:nvPr/>
        </p:nvPicPr>
        <p:blipFill>
          <a:blip r:embed="rId3"/>
          <a:srcRect l="25763" t="25528" r="25763" b="25775"/>
          <a:stretch/>
        </p:blipFill>
        <p:spPr bwMode="auto">
          <a:xfrm>
            <a:off x="1150154" y="1086379"/>
            <a:ext cx="5161870" cy="5250613"/>
          </a:xfrm>
          <a:prstGeom prst="rect">
            <a:avLst/>
          </a:prstGeom>
          <a:noFill/>
        </p:spPr>
      </p:pic>
      <p:sp>
        <p:nvSpPr>
          <p:cNvPr id="33" name="Textplatzhalter 8"/>
          <p:cNvSpPr txBox="1">
            <a:spLocks/>
          </p:cNvSpPr>
          <p:nvPr/>
        </p:nvSpPr>
        <p:spPr bwMode="auto">
          <a:xfrm>
            <a:off x="4475370" y="4003729"/>
            <a:ext cx="994628" cy="287833"/>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lang="de-DE" sz="1600" b="1">
                <a:solidFill>
                  <a:srgbClr val="FFC000"/>
                </a:solidFill>
                <a:latin typeface="Arial"/>
                <a:ea typeface="Arial"/>
                <a:cs typeface="Arial"/>
              </a:rPr>
              <a:t>WinIBW</a:t>
            </a:r>
            <a:endParaRPr lang="de-DE" sz="1600" b="1" dirty="0">
              <a:solidFill>
                <a:srgbClr val="FFC000"/>
              </a:solidFill>
              <a:latin typeface="Arial"/>
              <a:ea typeface="Arial"/>
              <a:cs typeface="Arial"/>
            </a:endParaRPr>
          </a:p>
        </p:txBody>
      </p:sp>
      <p:sp>
        <p:nvSpPr>
          <p:cNvPr id="34" name="Textfeld 33">
            <a:extLst>
              <a:ext uri="{FF2B5EF4-FFF2-40B4-BE49-F238E27FC236}">
                <a16:creationId xmlns:a16="http://schemas.microsoft.com/office/drawing/2014/main" id="{CA008638-32B9-4C78-9570-11E96BCECA29}"/>
              </a:ext>
            </a:extLst>
          </p:cNvPr>
          <p:cNvSpPr txBox="1"/>
          <p:nvPr/>
        </p:nvSpPr>
        <p:spPr bwMode="auto">
          <a:xfrm>
            <a:off x="1429947" y="5092935"/>
            <a:ext cx="4641811" cy="338554"/>
          </a:xfrm>
          <a:prstGeom prst="rect">
            <a:avLst/>
          </a:prstGeom>
          <a:noFill/>
        </p:spPr>
        <p:txBody>
          <a:bodyPr wrap="square" rtlCol="0">
            <a:spAutoFit/>
          </a:bodyPr>
          <a:lstStyle/>
          <a:p>
            <a:r>
              <a:rPr lang="de-DE" sz="1600" b="1" dirty="0">
                <a:solidFill>
                  <a:schemeClr val="accent2">
                    <a:lumMod val="75000"/>
                  </a:schemeClr>
                </a:solidFill>
                <a:latin typeface="Arial" panose="020B0604020202020204" pitchFamily="34" charset="0"/>
                <a:cs typeface="Arial" panose="020B0604020202020204" pitchFamily="34" charset="0"/>
              </a:rPr>
              <a:t>Kooperationspartner / Interessenten LEO-BW</a:t>
            </a:r>
          </a:p>
        </p:txBody>
      </p:sp>
      <p:sp>
        <p:nvSpPr>
          <p:cNvPr id="43" name="Textfeld 42">
            <a:extLst>
              <a:ext uri="{FF2B5EF4-FFF2-40B4-BE49-F238E27FC236}">
                <a16:creationId xmlns:a16="http://schemas.microsoft.com/office/drawing/2014/main" id="{03A967BA-ECB9-4855-9B30-04F5DBB1648D}"/>
              </a:ext>
            </a:extLst>
          </p:cNvPr>
          <p:cNvSpPr txBox="1"/>
          <p:nvPr/>
        </p:nvSpPr>
        <p:spPr bwMode="auto">
          <a:xfrm>
            <a:off x="3967664" y="5513363"/>
            <a:ext cx="1959329" cy="338554"/>
          </a:xfrm>
          <a:prstGeom prst="rect">
            <a:avLst/>
          </a:prstGeom>
          <a:noFill/>
        </p:spPr>
        <p:txBody>
          <a:bodyPr wrap="square" rtlCol="0">
            <a:spAutoFit/>
          </a:bodyPr>
          <a:lstStyle/>
          <a:p>
            <a:r>
              <a:rPr lang="de-DE" sz="1600" b="1" dirty="0" err="1">
                <a:solidFill>
                  <a:schemeClr val="accent2">
                    <a:lumMod val="75000"/>
                  </a:schemeClr>
                </a:solidFill>
                <a:latin typeface="Arial" panose="020B0604020202020204" pitchFamily="34" charset="0"/>
                <a:cs typeface="Arial" panose="020B0604020202020204" pitchFamily="34" charset="0"/>
              </a:rPr>
              <a:t>MusIS</a:t>
            </a:r>
            <a:r>
              <a:rPr lang="de-DE" sz="1600" b="1" dirty="0">
                <a:solidFill>
                  <a:schemeClr val="accent2">
                    <a:lumMod val="75000"/>
                  </a:schemeClr>
                </a:solidFill>
                <a:latin typeface="Arial" panose="020B0604020202020204" pitchFamily="34" charset="0"/>
                <a:cs typeface="Arial" panose="020B0604020202020204" pitchFamily="34" charset="0"/>
              </a:rPr>
              <a:t>-Verbund</a:t>
            </a:r>
          </a:p>
        </p:txBody>
      </p:sp>
      <p:sp>
        <p:nvSpPr>
          <p:cNvPr id="48" name="Textfeld 47">
            <a:extLst>
              <a:ext uri="{FF2B5EF4-FFF2-40B4-BE49-F238E27FC236}">
                <a16:creationId xmlns:a16="http://schemas.microsoft.com/office/drawing/2014/main" id="{4B39FBD7-921E-40C8-BB21-9DC541C68775}"/>
              </a:ext>
            </a:extLst>
          </p:cNvPr>
          <p:cNvSpPr txBox="1"/>
          <p:nvPr/>
        </p:nvSpPr>
        <p:spPr bwMode="auto">
          <a:xfrm>
            <a:off x="3162404" y="5840383"/>
            <a:ext cx="1350050" cy="369332"/>
          </a:xfrm>
          <a:prstGeom prst="rect">
            <a:avLst/>
          </a:prstGeom>
          <a:noFill/>
        </p:spPr>
        <p:txBody>
          <a:bodyPr wrap="none" rtlCol="0">
            <a:spAutoFit/>
          </a:bodyPr>
          <a:lstStyle/>
          <a:p>
            <a:r>
              <a:rPr lang="de-DE" dirty="0"/>
              <a:t>Kundenkreis</a:t>
            </a:r>
          </a:p>
        </p:txBody>
      </p:sp>
      <p:sp>
        <p:nvSpPr>
          <p:cNvPr id="49" name="Rechteck 48">
            <a:extLst>
              <a:ext uri="{FF2B5EF4-FFF2-40B4-BE49-F238E27FC236}">
                <a16:creationId xmlns:a16="http://schemas.microsoft.com/office/drawing/2014/main" id="{C84E0021-C3CD-432C-8E2C-AE4B2879A5B5}"/>
              </a:ext>
            </a:extLst>
          </p:cNvPr>
          <p:cNvSpPr/>
          <p:nvPr/>
        </p:nvSpPr>
        <p:spPr bwMode="auto">
          <a:xfrm>
            <a:off x="3091870" y="1249809"/>
            <a:ext cx="1311578" cy="369332"/>
          </a:xfrm>
          <a:prstGeom prst="rect">
            <a:avLst/>
          </a:prstGeom>
        </p:spPr>
        <p:txBody>
          <a:bodyPr wrap="none">
            <a:spAutoFit/>
          </a:bodyPr>
          <a:lstStyle/>
          <a:p>
            <a:r>
              <a:rPr lang="de-DE" dirty="0"/>
              <a:t>Stakeholder</a:t>
            </a:r>
          </a:p>
        </p:txBody>
      </p:sp>
      <p:sp>
        <p:nvSpPr>
          <p:cNvPr id="50" name="Textfeld 49">
            <a:extLst>
              <a:ext uri="{FF2B5EF4-FFF2-40B4-BE49-F238E27FC236}">
                <a16:creationId xmlns:a16="http://schemas.microsoft.com/office/drawing/2014/main" id="{72E5E4B6-75D0-4CA7-A6BA-8F87AC1707F2}"/>
              </a:ext>
            </a:extLst>
          </p:cNvPr>
          <p:cNvSpPr txBox="1"/>
          <p:nvPr/>
        </p:nvSpPr>
        <p:spPr bwMode="auto">
          <a:xfrm>
            <a:off x="2513495" y="3797083"/>
            <a:ext cx="1938043" cy="338554"/>
          </a:xfrm>
          <a:prstGeom prst="rect">
            <a:avLst/>
          </a:prstGeom>
          <a:noFill/>
        </p:spPr>
        <p:txBody>
          <a:bodyPr wrap="square" rtlCol="0">
            <a:spAutoFit/>
          </a:bodyPr>
          <a:lstStyle/>
          <a:p>
            <a:r>
              <a:rPr lang="de-DE" sz="1600" b="1" dirty="0">
                <a:solidFill>
                  <a:srgbClr val="FFC000"/>
                </a:solidFill>
                <a:latin typeface="Arial" panose="020B0604020202020204" pitchFamily="34" charset="0"/>
                <a:cs typeface="Arial" panose="020B0604020202020204" pitchFamily="34" charset="0"/>
              </a:rPr>
              <a:t>Webformulare</a:t>
            </a:r>
          </a:p>
        </p:txBody>
      </p:sp>
      <p:pic>
        <p:nvPicPr>
          <p:cNvPr id="51" name="Google Shape;13;p1" descr="https://www.landesarchiv-bw.de/media/thumbnail-medium/70156"/>
          <p:cNvPicPr preferRelativeResize="0"/>
          <p:nvPr/>
        </p:nvPicPr>
        <p:blipFill>
          <a:blip r:embed="rId5">
            <a:alphaModFix/>
          </a:blip>
          <a:stretch>
            <a:fillRect/>
          </a:stretch>
        </p:blipFill>
        <p:spPr bwMode="auto">
          <a:xfrm>
            <a:off x="3114497" y="1736159"/>
            <a:ext cx="2185857" cy="417626"/>
          </a:xfrm>
          <a:prstGeom prst="rect">
            <a:avLst/>
          </a:prstGeom>
          <a:noFill/>
          <a:ln>
            <a:noFill/>
          </a:ln>
        </p:spPr>
      </p:pic>
      <p:pic>
        <p:nvPicPr>
          <p:cNvPr id="52" name="Google Shape;12;p1" descr="bszlogo.jpg"/>
          <p:cNvPicPr preferRelativeResize="0"/>
          <p:nvPr/>
        </p:nvPicPr>
        <p:blipFill rotWithShape="1">
          <a:blip r:embed="rId6">
            <a:alphaModFix/>
          </a:blip>
          <a:srcRect/>
          <a:stretch/>
        </p:blipFill>
        <p:spPr bwMode="auto">
          <a:xfrm>
            <a:off x="2315843" y="2166374"/>
            <a:ext cx="2988959" cy="401367"/>
          </a:xfrm>
          <a:prstGeom prst="rect">
            <a:avLst/>
          </a:prstGeom>
          <a:noFill/>
          <a:ln>
            <a:noFill/>
          </a:ln>
        </p:spPr>
      </p:pic>
      <p:sp>
        <p:nvSpPr>
          <p:cNvPr id="53" name="Textfeld 52">
            <a:extLst>
              <a:ext uri="{FF2B5EF4-FFF2-40B4-BE49-F238E27FC236}">
                <a16:creationId xmlns:a16="http://schemas.microsoft.com/office/drawing/2014/main" id="{03A967BA-ECB9-4855-9B30-04F5DBB1648D}"/>
              </a:ext>
            </a:extLst>
          </p:cNvPr>
          <p:cNvSpPr txBox="1"/>
          <p:nvPr/>
        </p:nvSpPr>
        <p:spPr bwMode="auto">
          <a:xfrm>
            <a:off x="1791447" y="5434066"/>
            <a:ext cx="2460430" cy="584775"/>
          </a:xfrm>
          <a:prstGeom prst="rect">
            <a:avLst/>
          </a:prstGeom>
          <a:noFill/>
        </p:spPr>
        <p:txBody>
          <a:bodyPr wrap="square" rtlCol="0">
            <a:spAutoFit/>
          </a:bodyPr>
          <a:lstStyle/>
          <a:p>
            <a:r>
              <a:rPr lang="de-DE" sz="1600" b="1" i="1" dirty="0">
                <a:solidFill>
                  <a:schemeClr val="accent2">
                    <a:lumMod val="75000"/>
                  </a:schemeClr>
                </a:solidFill>
                <a:latin typeface="Arial" panose="020B0604020202020204" pitchFamily="34" charset="0"/>
                <a:cs typeface="Arial" panose="020B0604020202020204" pitchFamily="34" charset="0"/>
              </a:rPr>
              <a:t>regional &amp; sparten-übergreifend</a:t>
            </a:r>
          </a:p>
        </p:txBody>
      </p:sp>
      <p:sp>
        <p:nvSpPr>
          <p:cNvPr id="54" name="Rechteck 53"/>
          <p:cNvSpPr/>
          <p:nvPr/>
        </p:nvSpPr>
        <p:spPr bwMode="auto">
          <a:xfrm>
            <a:off x="1658008" y="3415270"/>
            <a:ext cx="2912977" cy="338554"/>
          </a:xfrm>
          <a:prstGeom prst="rect">
            <a:avLst/>
          </a:prstGeom>
        </p:spPr>
        <p:txBody>
          <a:bodyPr wrap="none">
            <a:spAutoFit/>
          </a:bodyPr>
          <a:lstStyle/>
          <a:p>
            <a:r>
              <a:rPr lang="de-DE" sz="1600" b="1" dirty="0">
                <a:solidFill>
                  <a:srgbClr val="C00000"/>
                </a:solidFill>
                <a:latin typeface="Arial" panose="020B0604020202020204" pitchFamily="34" charset="0"/>
                <a:cs typeface="Arial" panose="020B0604020202020204" pitchFamily="34" charset="0"/>
              </a:rPr>
              <a:t>Info- und Arbeitsmaterialien</a:t>
            </a:r>
          </a:p>
        </p:txBody>
      </p:sp>
      <p:sp>
        <p:nvSpPr>
          <p:cNvPr id="55" name="Textplatzhalter 8"/>
          <p:cNvSpPr txBox="1">
            <a:spLocks/>
          </p:cNvSpPr>
          <p:nvPr/>
        </p:nvSpPr>
        <p:spPr bwMode="auto">
          <a:xfrm>
            <a:off x="5465803" y="4265773"/>
            <a:ext cx="656060" cy="231536"/>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lang="de-DE" sz="1600" b="1" dirty="0">
                <a:solidFill>
                  <a:schemeClr val="accent6">
                    <a:lumMod val="75000"/>
                  </a:schemeClr>
                </a:solidFill>
                <a:latin typeface="Arial"/>
                <a:ea typeface="Arial"/>
                <a:cs typeface="Arial"/>
              </a:rPr>
              <a:t>DMB</a:t>
            </a:r>
          </a:p>
        </p:txBody>
      </p:sp>
      <p:sp>
        <p:nvSpPr>
          <p:cNvPr id="56" name="Rechteck 55"/>
          <p:cNvSpPr/>
          <p:nvPr/>
        </p:nvSpPr>
        <p:spPr bwMode="auto">
          <a:xfrm>
            <a:off x="1633111" y="4624899"/>
            <a:ext cx="4140270" cy="369332"/>
          </a:xfrm>
          <a:prstGeom prst="rect">
            <a:avLst/>
          </a:prstGeom>
        </p:spPr>
        <p:txBody>
          <a:bodyPr wrap="square">
            <a:spAutoFit/>
          </a:bodyPr>
          <a:lstStyle/>
          <a:p>
            <a:r>
              <a:rPr lang="de-DE" sz="1600" b="1" dirty="0">
                <a:solidFill>
                  <a:srgbClr val="D57190"/>
                </a:solidFill>
                <a:latin typeface="Arial" panose="020B0604020202020204" pitchFamily="34" charset="0"/>
                <a:cs typeface="Arial" panose="020B0604020202020204" pitchFamily="34" charset="0"/>
              </a:rPr>
              <a:t>Datenclearing, -transformation           etc.</a:t>
            </a:r>
            <a:r>
              <a:rPr lang="de-DE" dirty="0"/>
              <a:t> </a:t>
            </a:r>
          </a:p>
        </p:txBody>
      </p:sp>
      <p:sp>
        <p:nvSpPr>
          <p:cNvPr id="4" name="Titel 4"/>
          <p:cNvSpPr>
            <a:spLocks noGrp="1"/>
          </p:cNvSpPr>
          <p:nvPr>
            <p:ph type="title"/>
          </p:nvPr>
        </p:nvSpPr>
        <p:spPr bwMode="auto">
          <a:xfrm>
            <a:off x="2505205" y="564661"/>
            <a:ext cx="8580330" cy="574326"/>
          </a:xfrm>
          <a:prstGeom prst="rect">
            <a:avLst/>
          </a:prstGeom>
        </p:spPr>
        <p:txBody>
          <a:bodyPr/>
          <a:lstStyle>
            <a:lvl1pPr>
              <a:defRPr sz="4400" b="1"/>
            </a:lvl1pPr>
          </a:lstStyle>
          <a:p>
            <a:pPr>
              <a:defRPr/>
            </a:pPr>
            <a:r>
              <a:rPr lang="de-DE" sz="4400" b="1" i="0" u="none" strike="noStrike" cap="none" spc="0" dirty="0">
                <a:solidFill>
                  <a:schemeClr val="tx1"/>
                </a:solidFill>
                <a:latin typeface="Carlito"/>
                <a:ea typeface="Carlito"/>
                <a:cs typeface="Carlito"/>
              </a:rPr>
              <a:t>Appetit auf Diversität?</a:t>
            </a:r>
            <a:endParaRPr dirty="0">
              <a:latin typeface="Carlito"/>
              <a:ea typeface="Carlito"/>
              <a:cs typeface="Carlito"/>
            </a:endParaRPr>
          </a:p>
        </p:txBody>
      </p:sp>
      <p:sp>
        <p:nvSpPr>
          <p:cNvPr id="7" name="Rechteck 6"/>
          <p:cNvSpPr/>
          <p:nvPr/>
        </p:nvSpPr>
        <p:spPr bwMode="auto">
          <a:xfrm>
            <a:off x="5809380" y="5817503"/>
            <a:ext cx="1523915" cy="55390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de-DE" sz="800" b="0" i="0" u="none" strike="noStrike" cap="none" spc="0" dirty="0">
                <a:solidFill>
                  <a:schemeClr val="tx1"/>
                </a:solidFill>
                <a:latin typeface="Calibri"/>
                <a:ea typeface="Calibri"/>
                <a:cs typeface="Calibri"/>
              </a:rPr>
              <a:t>&lt;a </a:t>
            </a:r>
            <a:r>
              <a:rPr lang="de-DE" sz="800" b="0" i="0" u="none" strike="noStrike" cap="none" spc="0" dirty="0" err="1">
                <a:solidFill>
                  <a:schemeClr val="tx1"/>
                </a:solidFill>
                <a:latin typeface="Calibri"/>
                <a:ea typeface="Calibri"/>
                <a:cs typeface="Calibri"/>
              </a:rPr>
              <a:t>href</a:t>
            </a:r>
            <a:r>
              <a:rPr lang="de-DE" sz="800" b="0" i="0" u="none" strike="noStrike" cap="none" spc="0" dirty="0">
                <a:solidFill>
                  <a:schemeClr val="tx1"/>
                </a:solidFill>
                <a:latin typeface="Calibri"/>
                <a:ea typeface="Calibri"/>
                <a:cs typeface="Calibri"/>
              </a:rPr>
              <a:t>="https://de.vecteezy.com/gratis-vektor/schwarz"&gt;Schwarz Vektoren von </a:t>
            </a:r>
            <a:r>
              <a:rPr lang="de-DE" sz="800" b="0" i="0" u="none" strike="noStrike" cap="none" spc="0" dirty="0" err="1">
                <a:solidFill>
                  <a:schemeClr val="tx1"/>
                </a:solidFill>
                <a:latin typeface="Calibri"/>
                <a:ea typeface="Calibri"/>
                <a:cs typeface="Calibri"/>
              </a:rPr>
              <a:t>Vecteezy</a:t>
            </a:r>
            <a:r>
              <a:rPr lang="de-DE" sz="800" b="0" i="0" u="none" strike="noStrike" cap="none" spc="0" dirty="0">
                <a:solidFill>
                  <a:schemeClr val="tx1"/>
                </a:solidFill>
                <a:latin typeface="Calibri"/>
                <a:ea typeface="Calibri"/>
                <a:cs typeface="Calibri"/>
              </a:rPr>
              <a:t>&lt;/a&gt;</a:t>
            </a:r>
            <a:endParaRPr sz="800" dirty="0"/>
          </a:p>
        </p:txBody>
      </p:sp>
      <p:pic>
        <p:nvPicPr>
          <p:cNvPr id="59" name="Grafik 58">
            <a:extLst>
              <a:ext uri="{FF2B5EF4-FFF2-40B4-BE49-F238E27FC236}">
                <a16:creationId xmlns:a16="http://schemas.microsoft.com/office/drawing/2014/main" id="{3FF539AC-3540-4382-843A-CC2DA2CAD3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4576918" y="2723103"/>
            <a:ext cx="1189817" cy="574326"/>
          </a:xfrm>
          <a:prstGeom prst="rect">
            <a:avLst/>
          </a:prstGeom>
        </p:spPr>
      </p:pic>
      <p:pic>
        <p:nvPicPr>
          <p:cNvPr id="60" name="Picture 7" descr="Bildergebnis fÃ¼r deutsche digitale bibliothek">
            <a:extLst>
              <a:ext uri="{FF2B5EF4-FFF2-40B4-BE49-F238E27FC236}">
                <a16:creationId xmlns:a16="http://schemas.microsoft.com/office/drawing/2014/main" id="{4544F3EE-0B92-4816-8552-F67A14995B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6274" y="2678958"/>
            <a:ext cx="1241076" cy="709275"/>
          </a:xfrm>
          <a:prstGeom prst="rect">
            <a:avLst/>
          </a:prstGeom>
          <a:noFill/>
          <a:extLst>
            <a:ext uri="{909E8E84-426E-40DD-AFC4-6F175D3DCCD1}">
              <a14:hiddenFill xmlns:a14="http://schemas.microsoft.com/office/drawing/2010/main">
                <a:solidFill>
                  <a:srgbClr val="FFFFFF"/>
                </a:solidFill>
              </a14:hiddenFill>
            </a:ext>
          </a:extLst>
        </p:spPr>
      </p:pic>
      <p:pic>
        <p:nvPicPr>
          <p:cNvPr id="62" name="Grafik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1007642" y="971926"/>
            <a:ext cx="1211371" cy="1243396"/>
          </a:xfrm>
          <a:prstGeom prst="rect">
            <a:avLst/>
          </a:prstGeom>
        </p:spPr>
      </p:pic>
      <p:sp>
        <p:nvSpPr>
          <p:cNvPr id="47" name="Textplatzhalter 8">
            <a:extLst>
              <a:ext uri="{FF2B5EF4-FFF2-40B4-BE49-F238E27FC236}">
                <a16:creationId xmlns:a16="http://schemas.microsoft.com/office/drawing/2014/main" id="{FF8A5D7E-A44A-4C1D-8DA4-7513F7C88002}"/>
              </a:ext>
            </a:extLst>
          </p:cNvPr>
          <p:cNvSpPr txBox="1">
            <a:spLocks/>
          </p:cNvSpPr>
          <p:nvPr/>
        </p:nvSpPr>
        <p:spPr bwMode="auto">
          <a:xfrm>
            <a:off x="1387136" y="4219108"/>
            <a:ext cx="656060" cy="231536"/>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lang="de-DE" sz="1600" b="1" dirty="0">
                <a:solidFill>
                  <a:schemeClr val="accent6">
                    <a:lumMod val="75000"/>
                  </a:schemeClr>
                </a:solidFill>
                <a:latin typeface="Arial"/>
                <a:ea typeface="Arial"/>
                <a:cs typeface="Arial"/>
              </a:rPr>
              <a:t>KLA</a:t>
            </a:r>
          </a:p>
        </p:txBody>
      </p:sp>
      <p:sp>
        <p:nvSpPr>
          <p:cNvPr id="57" name="Textplatzhalter 8">
            <a:extLst>
              <a:ext uri="{FF2B5EF4-FFF2-40B4-BE49-F238E27FC236}">
                <a16:creationId xmlns:a16="http://schemas.microsoft.com/office/drawing/2014/main" id="{4449CFAE-49AA-4B40-8F10-EF43EC8B4A74}"/>
              </a:ext>
            </a:extLst>
          </p:cNvPr>
          <p:cNvSpPr txBox="1">
            <a:spLocks/>
          </p:cNvSpPr>
          <p:nvPr/>
        </p:nvSpPr>
        <p:spPr bwMode="auto">
          <a:xfrm>
            <a:off x="2363594" y="4234393"/>
            <a:ext cx="656060" cy="231536"/>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lang="de-DE" sz="1600" b="1" dirty="0">
                <a:solidFill>
                  <a:schemeClr val="accent6">
                    <a:lumMod val="75000"/>
                  </a:schemeClr>
                </a:solidFill>
                <a:latin typeface="Arial"/>
                <a:ea typeface="Arial"/>
                <a:cs typeface="Arial"/>
              </a:rPr>
              <a:t>DDB</a:t>
            </a:r>
          </a:p>
        </p:txBody>
      </p:sp>
      <p:sp>
        <p:nvSpPr>
          <p:cNvPr id="58" name="Textplatzhalter 8">
            <a:extLst>
              <a:ext uri="{FF2B5EF4-FFF2-40B4-BE49-F238E27FC236}">
                <a16:creationId xmlns:a16="http://schemas.microsoft.com/office/drawing/2014/main" id="{DDAFFF17-BFE3-4BAC-83B0-8082B5FA9800}"/>
              </a:ext>
            </a:extLst>
          </p:cNvPr>
          <p:cNvSpPr txBox="1">
            <a:spLocks/>
          </p:cNvSpPr>
          <p:nvPr/>
        </p:nvSpPr>
        <p:spPr bwMode="auto">
          <a:xfrm>
            <a:off x="3391465" y="4232171"/>
            <a:ext cx="1092172" cy="225537"/>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lang="de-DE" sz="1600" b="1" dirty="0">
                <a:solidFill>
                  <a:schemeClr val="accent6">
                    <a:lumMod val="75000"/>
                  </a:schemeClr>
                </a:solidFill>
                <a:latin typeface="Arial"/>
                <a:ea typeface="Arial"/>
                <a:cs typeface="Arial"/>
              </a:rPr>
              <a:t>GND</a:t>
            </a:r>
          </a:p>
        </p:txBody>
      </p:sp>
      <p:sp>
        <p:nvSpPr>
          <p:cNvPr id="61" name="Textplatzhalter 8">
            <a:extLst>
              <a:ext uri="{FF2B5EF4-FFF2-40B4-BE49-F238E27FC236}">
                <a16:creationId xmlns:a16="http://schemas.microsoft.com/office/drawing/2014/main" id="{87A73A71-D2DA-428D-9824-BD3C07B6461A}"/>
              </a:ext>
            </a:extLst>
          </p:cNvPr>
          <p:cNvSpPr>
            <a:spLocks noGrp="1"/>
          </p:cNvSpPr>
          <p:nvPr>
            <p:ph type="body" sz="quarter" idx="10"/>
          </p:nvPr>
        </p:nvSpPr>
        <p:spPr bwMode="auto">
          <a:xfrm>
            <a:off x="10325609" y="3822684"/>
            <a:ext cx="1052162" cy="396567"/>
          </a:xfrm>
          <a:prstGeom prst="rect">
            <a:avLst/>
          </a:prstGeom>
        </p:spPr>
        <p:txBody>
          <a:bodyPr/>
          <a:lstStyle>
            <a:lvl1pPr>
              <a:defRPr sz="3600"/>
            </a:lvl1pPr>
            <a:lvl2pPr>
              <a:defRPr sz="2800"/>
            </a:lvl2pPr>
            <a:lvl3pPr>
              <a:defRPr sz="2800"/>
            </a:lvl3pPr>
            <a:lvl4pPr>
              <a:defRPr sz="2800"/>
            </a:lvl4pPr>
            <a:lvl5pPr>
              <a:defRPr sz="2800"/>
            </a:lvl5pPr>
          </a:lstStyle>
          <a:p>
            <a:pPr marL="0" indent="0">
              <a:buNone/>
              <a:defRPr/>
            </a:pPr>
            <a:r>
              <a:rPr lang="de-DE" sz="2000" dirty="0">
                <a:solidFill>
                  <a:srgbClr val="FFC000"/>
                </a:solidFill>
                <a:latin typeface="Arial"/>
                <a:ea typeface="Arial"/>
                <a:cs typeface="Arial"/>
              </a:rPr>
              <a:t>G</a:t>
            </a:r>
            <a:r>
              <a:rPr lang="de-DE" sz="2000" i="0" u="none" dirty="0">
                <a:solidFill>
                  <a:srgbClr val="FFC000"/>
                </a:solidFill>
                <a:latin typeface="Arial"/>
                <a:ea typeface="Arial"/>
                <a:cs typeface="Arial"/>
              </a:rPr>
              <a:t>NDO</a:t>
            </a:r>
            <a:endParaRPr sz="2000" i="0" u="none" dirty="0">
              <a:solidFill>
                <a:srgbClr val="FFC000"/>
              </a:solidFill>
              <a:latin typeface="Arial"/>
              <a:ea typeface="Arial"/>
              <a:cs typeface="Arial"/>
            </a:endParaRPr>
          </a:p>
        </p:txBody>
      </p:sp>
      <p:sp>
        <p:nvSpPr>
          <p:cNvPr id="63" name="Textplatzhalter 12">
            <a:extLst>
              <a:ext uri="{FF2B5EF4-FFF2-40B4-BE49-F238E27FC236}">
                <a16:creationId xmlns:a16="http://schemas.microsoft.com/office/drawing/2014/main" id="{B95BCF33-0715-416D-8085-1D8540207DF1}"/>
              </a:ext>
            </a:extLst>
          </p:cNvPr>
          <p:cNvSpPr>
            <a:spLocks noGrp="1"/>
          </p:cNvSpPr>
          <p:nvPr>
            <p:ph type="body" sz="quarter" idx="11" hasCustomPrompt="1"/>
          </p:nvPr>
        </p:nvSpPr>
        <p:spPr bwMode="auto">
          <a:xfrm>
            <a:off x="10678417" y="6345041"/>
            <a:ext cx="814189" cy="313084"/>
          </a:xfrm>
          <a:prstGeom prst="rect">
            <a:avLst/>
          </a:prstGeom>
        </p:spPr>
        <p:txBody>
          <a:bodyPr/>
          <a:lstStyle>
            <a:lvl1pPr marL="0" indent="0">
              <a:buNone/>
              <a:defRPr sz="1200"/>
            </a:lvl1pPr>
            <a:lvl2pPr marL="457200" indent="0">
              <a:buNone/>
              <a:defRPr/>
            </a:lvl2pPr>
          </a:lstStyle>
          <a:p>
            <a:pPr>
              <a:defRPr/>
            </a:pPr>
            <a:endParaRPr dirty="0"/>
          </a:p>
        </p:txBody>
      </p:sp>
      <p:sp>
        <p:nvSpPr>
          <p:cNvPr id="64" name="Textfeld 63">
            <a:extLst>
              <a:ext uri="{FF2B5EF4-FFF2-40B4-BE49-F238E27FC236}">
                <a16:creationId xmlns:a16="http://schemas.microsoft.com/office/drawing/2014/main" id="{9BB7242B-DA57-44CE-9497-CC81339C06E6}"/>
              </a:ext>
            </a:extLst>
          </p:cNvPr>
          <p:cNvSpPr txBox="1"/>
          <p:nvPr/>
        </p:nvSpPr>
        <p:spPr bwMode="auto">
          <a:xfrm>
            <a:off x="8741607" y="5840383"/>
            <a:ext cx="1350050" cy="369332"/>
          </a:xfrm>
          <a:prstGeom prst="rect">
            <a:avLst/>
          </a:prstGeom>
          <a:noFill/>
        </p:spPr>
        <p:txBody>
          <a:bodyPr wrap="none" rtlCol="0">
            <a:spAutoFit/>
          </a:bodyPr>
          <a:lstStyle/>
          <a:p>
            <a:r>
              <a:rPr lang="de-DE" dirty="0"/>
              <a:t>Kundenkreis</a:t>
            </a:r>
          </a:p>
        </p:txBody>
      </p:sp>
      <p:sp>
        <p:nvSpPr>
          <p:cNvPr id="65" name="Rechteck 64">
            <a:extLst>
              <a:ext uri="{FF2B5EF4-FFF2-40B4-BE49-F238E27FC236}">
                <a16:creationId xmlns:a16="http://schemas.microsoft.com/office/drawing/2014/main" id="{BBAE99D3-95FE-486E-A311-4C77C92D5A00}"/>
              </a:ext>
            </a:extLst>
          </p:cNvPr>
          <p:cNvSpPr/>
          <p:nvPr/>
        </p:nvSpPr>
        <p:spPr bwMode="auto">
          <a:xfrm>
            <a:off x="8693118" y="1260915"/>
            <a:ext cx="1311578" cy="369332"/>
          </a:xfrm>
          <a:prstGeom prst="rect">
            <a:avLst/>
          </a:prstGeom>
        </p:spPr>
        <p:txBody>
          <a:bodyPr wrap="none">
            <a:spAutoFit/>
          </a:bodyPr>
          <a:lstStyle/>
          <a:p>
            <a:r>
              <a:rPr lang="de-DE" dirty="0"/>
              <a:t>Stakeholder</a:t>
            </a:r>
          </a:p>
        </p:txBody>
      </p:sp>
      <p:pic>
        <p:nvPicPr>
          <p:cNvPr id="66" name="Picture 7" descr="FM_logo_gross">
            <a:extLst>
              <a:ext uri="{FF2B5EF4-FFF2-40B4-BE49-F238E27FC236}">
                <a16:creationId xmlns:a16="http://schemas.microsoft.com/office/drawing/2014/main" id="{C60C601E-DC96-4A28-B8BF-3B6810FFEBF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66685" y="1771416"/>
            <a:ext cx="1615031" cy="771382"/>
          </a:xfrm>
          <a:prstGeom prst="rect">
            <a:avLst/>
          </a:prstGeom>
          <a:solidFill>
            <a:srgbClr val="E7E6E6"/>
          </a:solidFill>
        </p:spPr>
      </p:pic>
      <p:pic>
        <p:nvPicPr>
          <p:cNvPr id="67" name="Grafik 66">
            <a:extLst>
              <a:ext uri="{FF2B5EF4-FFF2-40B4-BE49-F238E27FC236}">
                <a16:creationId xmlns:a16="http://schemas.microsoft.com/office/drawing/2014/main" id="{A2F6FB7B-23A3-4E3D-9756-2030EECBF0CC}"/>
              </a:ext>
            </a:extLst>
          </p:cNvPr>
          <p:cNvPicPr>
            <a:picLocks noChangeAspect="1"/>
          </p:cNvPicPr>
          <p:nvPr/>
        </p:nvPicPr>
        <p:blipFill>
          <a:blip r:embed="rId11"/>
          <a:stretch>
            <a:fillRect/>
          </a:stretch>
        </p:blipFill>
        <p:spPr bwMode="auto">
          <a:xfrm>
            <a:off x="9788932" y="1827491"/>
            <a:ext cx="1016650" cy="338883"/>
          </a:xfrm>
          <a:prstGeom prst="rect">
            <a:avLst/>
          </a:prstGeom>
        </p:spPr>
      </p:pic>
      <p:pic>
        <p:nvPicPr>
          <p:cNvPr id="68" name="Grafik 67">
            <a:extLst>
              <a:ext uri="{FF2B5EF4-FFF2-40B4-BE49-F238E27FC236}">
                <a16:creationId xmlns:a16="http://schemas.microsoft.com/office/drawing/2014/main" id="{2A3C2C46-9629-4E64-9495-4E37CFE985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10139862" y="2683771"/>
            <a:ext cx="1189817" cy="574326"/>
          </a:xfrm>
          <a:prstGeom prst="rect">
            <a:avLst/>
          </a:prstGeom>
        </p:spPr>
      </p:pic>
      <p:pic>
        <p:nvPicPr>
          <p:cNvPr id="69" name="Picture 7" descr="Bildergebnis fÃ¼r deutsche digitale bibliothek">
            <a:extLst>
              <a:ext uri="{FF2B5EF4-FFF2-40B4-BE49-F238E27FC236}">
                <a16:creationId xmlns:a16="http://schemas.microsoft.com/office/drawing/2014/main" id="{E5609AE1-147F-43DE-B2BE-ECDD8A9BF7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09218" y="2639626"/>
            <a:ext cx="1241076" cy="709275"/>
          </a:xfrm>
          <a:prstGeom prst="rect">
            <a:avLst/>
          </a:prstGeom>
          <a:noFill/>
          <a:extLst>
            <a:ext uri="{909E8E84-426E-40DD-AFC4-6F175D3DCCD1}">
              <a14:hiddenFill xmlns:a14="http://schemas.microsoft.com/office/drawing/2010/main">
                <a:solidFill>
                  <a:srgbClr val="FFFFFF"/>
                </a:solidFill>
              </a14:hiddenFill>
            </a:ext>
          </a:extLst>
        </p:spPr>
      </p:pic>
      <p:sp>
        <p:nvSpPr>
          <p:cNvPr id="70" name="Textfeld 69">
            <a:extLst>
              <a:ext uri="{FF2B5EF4-FFF2-40B4-BE49-F238E27FC236}">
                <a16:creationId xmlns:a16="http://schemas.microsoft.com/office/drawing/2014/main" id="{33B5B329-6206-4C96-AA66-BD633EE79B29}"/>
              </a:ext>
            </a:extLst>
          </p:cNvPr>
          <p:cNvSpPr txBox="1"/>
          <p:nvPr/>
        </p:nvSpPr>
        <p:spPr bwMode="auto">
          <a:xfrm>
            <a:off x="6961621" y="4108976"/>
            <a:ext cx="2909771" cy="369332"/>
          </a:xfrm>
          <a:prstGeom prst="rect">
            <a:avLst/>
          </a:prstGeom>
          <a:noFill/>
        </p:spPr>
        <p:txBody>
          <a:bodyPr wrap="none" rtlCol="0">
            <a:spAutoFit/>
          </a:bodyPr>
          <a:lstStyle/>
          <a:p>
            <a:r>
              <a:rPr lang="de-DE" dirty="0">
                <a:solidFill>
                  <a:srgbClr val="00B050"/>
                </a:solidFill>
              </a:rPr>
              <a:t>(Inter-)</a:t>
            </a:r>
            <a:r>
              <a:rPr lang="de-DE" dirty="0" smtClean="0">
                <a:solidFill>
                  <a:srgbClr val="00B050"/>
                </a:solidFill>
              </a:rPr>
              <a:t>Nationaler </a:t>
            </a:r>
            <a:r>
              <a:rPr lang="de-DE" dirty="0">
                <a:solidFill>
                  <a:srgbClr val="00B050"/>
                </a:solidFill>
              </a:rPr>
              <a:t>Austausch </a:t>
            </a:r>
          </a:p>
        </p:txBody>
      </p:sp>
      <p:sp>
        <p:nvSpPr>
          <p:cNvPr id="71" name="Rechteck 70">
            <a:extLst>
              <a:ext uri="{FF2B5EF4-FFF2-40B4-BE49-F238E27FC236}">
                <a16:creationId xmlns:a16="http://schemas.microsoft.com/office/drawing/2014/main" id="{55A783BC-0DA4-4516-A816-DBD77B0F3726}"/>
              </a:ext>
            </a:extLst>
          </p:cNvPr>
          <p:cNvSpPr/>
          <p:nvPr/>
        </p:nvSpPr>
        <p:spPr bwMode="auto">
          <a:xfrm>
            <a:off x="8062006" y="4281826"/>
            <a:ext cx="2577803" cy="369332"/>
          </a:xfrm>
          <a:prstGeom prst="rect">
            <a:avLst/>
          </a:prstGeom>
        </p:spPr>
        <p:txBody>
          <a:bodyPr wrap="square">
            <a:spAutoFit/>
          </a:bodyPr>
          <a:lstStyle/>
          <a:p>
            <a:r>
              <a:rPr lang="de-DE" dirty="0">
                <a:solidFill>
                  <a:srgbClr val="00B050"/>
                </a:solidFill>
              </a:rPr>
              <a:t>von 	Experten</a:t>
            </a:r>
            <a:endParaRPr lang="de-DE" dirty="0"/>
          </a:p>
        </p:txBody>
      </p:sp>
      <p:sp>
        <p:nvSpPr>
          <p:cNvPr id="72" name="Textfeld 71">
            <a:extLst>
              <a:ext uri="{FF2B5EF4-FFF2-40B4-BE49-F238E27FC236}">
                <a16:creationId xmlns:a16="http://schemas.microsoft.com/office/drawing/2014/main" id="{4504FA20-4C04-41C6-977F-36960F7123FF}"/>
              </a:ext>
            </a:extLst>
          </p:cNvPr>
          <p:cNvSpPr txBox="1"/>
          <p:nvPr/>
        </p:nvSpPr>
        <p:spPr bwMode="auto">
          <a:xfrm>
            <a:off x="7253005" y="3406196"/>
            <a:ext cx="1821332" cy="369332"/>
          </a:xfrm>
          <a:prstGeom prst="rect">
            <a:avLst/>
          </a:prstGeom>
          <a:noFill/>
        </p:spPr>
        <p:txBody>
          <a:bodyPr wrap="none" rtlCol="0">
            <a:spAutoFit/>
          </a:bodyPr>
          <a:lstStyle/>
          <a:p>
            <a:r>
              <a:rPr lang="de-DE" dirty="0">
                <a:solidFill>
                  <a:srgbClr val="FF9933"/>
                </a:solidFill>
              </a:rPr>
              <a:t>Sacherschließung</a:t>
            </a:r>
          </a:p>
        </p:txBody>
      </p:sp>
      <p:sp>
        <p:nvSpPr>
          <p:cNvPr id="73" name="Textfeld 72">
            <a:extLst>
              <a:ext uri="{FF2B5EF4-FFF2-40B4-BE49-F238E27FC236}">
                <a16:creationId xmlns:a16="http://schemas.microsoft.com/office/drawing/2014/main" id="{8BFE0585-8981-44D6-B25A-D9D31AB86910}"/>
              </a:ext>
            </a:extLst>
          </p:cNvPr>
          <p:cNvSpPr txBox="1"/>
          <p:nvPr/>
        </p:nvSpPr>
        <p:spPr bwMode="auto">
          <a:xfrm>
            <a:off x="7243080" y="4633271"/>
            <a:ext cx="2129109" cy="369332"/>
          </a:xfrm>
          <a:prstGeom prst="rect">
            <a:avLst/>
          </a:prstGeom>
          <a:noFill/>
        </p:spPr>
        <p:txBody>
          <a:bodyPr wrap="none" rtlCol="0">
            <a:spAutoFit/>
          </a:bodyPr>
          <a:lstStyle/>
          <a:p>
            <a:r>
              <a:rPr lang="de-DE" dirty="0" err="1">
                <a:solidFill>
                  <a:srgbClr val="4F8DD1"/>
                </a:solidFill>
              </a:rPr>
              <a:t>Matching</a:t>
            </a:r>
            <a:r>
              <a:rPr lang="de-DE" dirty="0">
                <a:solidFill>
                  <a:srgbClr val="4F8DD1"/>
                </a:solidFill>
              </a:rPr>
              <a:t>, Mapping, </a:t>
            </a:r>
            <a:endParaRPr lang="de-DE" dirty="0">
              <a:solidFill>
                <a:schemeClr val="accent4"/>
              </a:solidFill>
            </a:endParaRPr>
          </a:p>
        </p:txBody>
      </p:sp>
      <p:sp>
        <p:nvSpPr>
          <p:cNvPr id="74" name="Textfeld 73">
            <a:extLst>
              <a:ext uri="{FF2B5EF4-FFF2-40B4-BE49-F238E27FC236}">
                <a16:creationId xmlns:a16="http://schemas.microsoft.com/office/drawing/2014/main" id="{5BB1820B-3651-4488-B83B-ED3AA0C232FB}"/>
              </a:ext>
            </a:extLst>
          </p:cNvPr>
          <p:cNvSpPr txBox="1"/>
          <p:nvPr/>
        </p:nvSpPr>
        <p:spPr bwMode="auto">
          <a:xfrm>
            <a:off x="9418747" y="5161608"/>
            <a:ext cx="2158388" cy="707886"/>
          </a:xfrm>
          <a:prstGeom prst="rect">
            <a:avLst/>
          </a:prstGeom>
          <a:noFill/>
        </p:spPr>
        <p:txBody>
          <a:bodyPr wrap="square" rtlCol="0">
            <a:spAutoFit/>
          </a:bodyPr>
          <a:lstStyle/>
          <a:p>
            <a:r>
              <a:rPr lang="de-DE" dirty="0">
                <a:solidFill>
                  <a:schemeClr val="accent2">
                    <a:lumMod val="75000"/>
                  </a:schemeClr>
                </a:solidFill>
                <a:latin typeface="-apple-system"/>
              </a:rPr>
              <a:t>Denkmalpflege </a:t>
            </a:r>
          </a:p>
          <a:p>
            <a:r>
              <a:rPr lang="de-DE" sz="1100" b="1" dirty="0">
                <a:solidFill>
                  <a:schemeClr val="accent2">
                    <a:lumMod val="75000"/>
                  </a:schemeClr>
                </a:solidFill>
              </a:rPr>
              <a:t>AG</a:t>
            </a:r>
            <a:r>
              <a:rPr lang="de-DE" sz="1100" dirty="0">
                <a:solidFill>
                  <a:schemeClr val="accent2">
                    <a:lumMod val="75000"/>
                  </a:schemeClr>
                </a:solidFill>
              </a:rPr>
              <a:t> </a:t>
            </a:r>
            <a:r>
              <a:rPr lang="de-DE" sz="1100" b="1" dirty="0">
                <a:solidFill>
                  <a:schemeClr val="accent2">
                    <a:lumMod val="75000"/>
                  </a:schemeClr>
                </a:solidFill>
              </a:rPr>
              <a:t>D</a:t>
            </a:r>
            <a:r>
              <a:rPr lang="de-DE" sz="1100" dirty="0">
                <a:solidFill>
                  <a:schemeClr val="accent2">
                    <a:lumMod val="75000"/>
                  </a:schemeClr>
                </a:solidFill>
              </a:rPr>
              <a:t>enkmalinformat</a:t>
            </a:r>
            <a:r>
              <a:rPr lang="de-DE" sz="1100" b="1" dirty="0">
                <a:solidFill>
                  <a:schemeClr val="accent2">
                    <a:lumMod val="75000"/>
                  </a:schemeClr>
                </a:solidFill>
              </a:rPr>
              <a:t>i</a:t>
            </a:r>
            <a:r>
              <a:rPr lang="de-DE" sz="1100" dirty="0">
                <a:solidFill>
                  <a:schemeClr val="accent2">
                    <a:lumMod val="75000"/>
                  </a:schemeClr>
                </a:solidFill>
              </a:rPr>
              <a:t>ons</a:t>
            </a:r>
            <a:r>
              <a:rPr lang="de-DE" sz="1100" b="1" dirty="0">
                <a:solidFill>
                  <a:schemeClr val="accent2">
                    <a:lumMod val="75000"/>
                  </a:schemeClr>
                </a:solidFill>
              </a:rPr>
              <a:t>s</a:t>
            </a:r>
            <a:r>
              <a:rPr lang="de-DE" sz="1100" dirty="0">
                <a:solidFill>
                  <a:schemeClr val="accent2">
                    <a:lumMod val="75000"/>
                  </a:schemeClr>
                </a:solidFill>
              </a:rPr>
              <a:t>ysteme </a:t>
            </a:r>
          </a:p>
          <a:p>
            <a:r>
              <a:rPr lang="de-DE" sz="1100" dirty="0">
                <a:solidFill>
                  <a:schemeClr val="accent2">
                    <a:lumMod val="75000"/>
                  </a:schemeClr>
                </a:solidFill>
              </a:rPr>
              <a:t>(DIS)</a:t>
            </a:r>
          </a:p>
        </p:txBody>
      </p:sp>
      <p:sp>
        <p:nvSpPr>
          <p:cNvPr id="75" name="Rechteck 74">
            <a:extLst>
              <a:ext uri="{FF2B5EF4-FFF2-40B4-BE49-F238E27FC236}">
                <a16:creationId xmlns:a16="http://schemas.microsoft.com/office/drawing/2014/main" id="{D44DF525-1136-42B6-B122-ADB410C381A3}"/>
              </a:ext>
            </a:extLst>
          </p:cNvPr>
          <p:cNvSpPr/>
          <p:nvPr/>
        </p:nvSpPr>
        <p:spPr bwMode="auto">
          <a:xfrm>
            <a:off x="7136839" y="5192550"/>
            <a:ext cx="2214068" cy="553998"/>
          </a:xfrm>
          <a:prstGeom prst="rect">
            <a:avLst/>
          </a:prstGeom>
        </p:spPr>
        <p:txBody>
          <a:bodyPr wrap="none">
            <a:spAutoFit/>
          </a:bodyPr>
          <a:lstStyle/>
          <a:p>
            <a:r>
              <a:rPr lang="de-DE" dirty="0">
                <a:solidFill>
                  <a:schemeClr val="accent2">
                    <a:lumMod val="75000"/>
                  </a:schemeClr>
                </a:solidFill>
                <a:latin typeface="-apple-system"/>
              </a:rPr>
              <a:t>Wissenschaft </a:t>
            </a:r>
          </a:p>
          <a:p>
            <a:r>
              <a:rPr lang="de-DE" sz="1200" dirty="0">
                <a:solidFill>
                  <a:schemeClr val="accent2">
                    <a:lumMod val="75000"/>
                  </a:schemeClr>
                </a:solidFill>
                <a:latin typeface="-apple-system"/>
              </a:rPr>
              <a:t>Kunstgeschichte, Baugeschichte </a:t>
            </a:r>
          </a:p>
        </p:txBody>
      </p:sp>
      <p:sp>
        <p:nvSpPr>
          <p:cNvPr id="76" name="Textfeld 75">
            <a:extLst>
              <a:ext uri="{FF2B5EF4-FFF2-40B4-BE49-F238E27FC236}">
                <a16:creationId xmlns:a16="http://schemas.microsoft.com/office/drawing/2014/main" id="{3D392722-B5D8-4AC0-A7C5-49B2D235763C}"/>
              </a:ext>
            </a:extLst>
          </p:cNvPr>
          <p:cNvSpPr txBox="1"/>
          <p:nvPr/>
        </p:nvSpPr>
        <p:spPr bwMode="auto">
          <a:xfrm>
            <a:off x="9980336" y="3401060"/>
            <a:ext cx="1476686" cy="369332"/>
          </a:xfrm>
          <a:prstGeom prst="rect">
            <a:avLst/>
          </a:prstGeom>
          <a:noFill/>
        </p:spPr>
        <p:txBody>
          <a:bodyPr wrap="none" rtlCol="0">
            <a:spAutoFit/>
          </a:bodyPr>
          <a:lstStyle/>
          <a:p>
            <a:r>
              <a:rPr lang="de-DE" dirty="0">
                <a:solidFill>
                  <a:srgbClr val="FF9933"/>
                </a:solidFill>
              </a:rPr>
              <a:t>Datenqualität</a:t>
            </a:r>
          </a:p>
        </p:txBody>
      </p:sp>
      <p:sp>
        <p:nvSpPr>
          <p:cNvPr id="77" name="Textfeld 76">
            <a:extLst>
              <a:ext uri="{FF2B5EF4-FFF2-40B4-BE49-F238E27FC236}">
                <a16:creationId xmlns:a16="http://schemas.microsoft.com/office/drawing/2014/main" id="{CFFD9812-E9D6-4ADA-BD9B-B2145383CA0D}"/>
              </a:ext>
            </a:extLst>
          </p:cNvPr>
          <p:cNvSpPr txBox="1"/>
          <p:nvPr/>
        </p:nvSpPr>
        <p:spPr bwMode="auto">
          <a:xfrm>
            <a:off x="7156584" y="3773129"/>
            <a:ext cx="237566" cy="369332"/>
          </a:xfrm>
          <a:prstGeom prst="rect">
            <a:avLst/>
          </a:prstGeom>
          <a:noFill/>
        </p:spPr>
        <p:txBody>
          <a:bodyPr wrap="none" rtlCol="0">
            <a:spAutoFit/>
          </a:bodyPr>
          <a:lstStyle/>
          <a:p>
            <a:r>
              <a:rPr lang="de-DE" dirty="0">
                <a:solidFill>
                  <a:srgbClr val="FF9933"/>
                </a:solidFill>
              </a:rPr>
              <a:t> </a:t>
            </a:r>
          </a:p>
        </p:txBody>
      </p:sp>
      <p:pic>
        <p:nvPicPr>
          <p:cNvPr id="78" name="Grafik 77">
            <a:extLst>
              <a:ext uri="{FF2B5EF4-FFF2-40B4-BE49-F238E27FC236}">
                <a16:creationId xmlns:a16="http://schemas.microsoft.com/office/drawing/2014/main" id="{049F7AA6-C824-410F-9DBE-B249AD202206}"/>
              </a:ext>
            </a:extLst>
          </p:cNvPr>
          <p:cNvPicPr>
            <a:picLocks noChangeAspect="1"/>
          </p:cNvPicPr>
          <p:nvPr/>
        </p:nvPicPr>
        <p:blipFill>
          <a:blip r:embed="rId12"/>
          <a:stretch>
            <a:fillRect/>
          </a:stretch>
        </p:blipFill>
        <p:spPr bwMode="auto">
          <a:xfrm>
            <a:off x="9199364" y="3854059"/>
            <a:ext cx="684171" cy="231850"/>
          </a:xfrm>
          <a:prstGeom prst="rect">
            <a:avLst/>
          </a:prstGeom>
        </p:spPr>
      </p:pic>
      <p:sp>
        <p:nvSpPr>
          <p:cNvPr id="79" name="Textfeld 78">
            <a:extLst>
              <a:ext uri="{FF2B5EF4-FFF2-40B4-BE49-F238E27FC236}">
                <a16:creationId xmlns:a16="http://schemas.microsoft.com/office/drawing/2014/main" id="{9B1F234D-A369-4353-8489-91F11D9A4C83}"/>
              </a:ext>
            </a:extLst>
          </p:cNvPr>
          <p:cNvSpPr txBox="1"/>
          <p:nvPr/>
        </p:nvSpPr>
        <p:spPr bwMode="auto">
          <a:xfrm>
            <a:off x="7355020" y="3767174"/>
            <a:ext cx="1037463" cy="369332"/>
          </a:xfrm>
          <a:prstGeom prst="rect">
            <a:avLst/>
          </a:prstGeom>
          <a:noFill/>
        </p:spPr>
        <p:txBody>
          <a:bodyPr wrap="none" rtlCol="0">
            <a:spAutoFit/>
          </a:bodyPr>
          <a:lstStyle/>
          <a:p>
            <a:r>
              <a:rPr lang="de-DE" dirty="0" err="1">
                <a:solidFill>
                  <a:schemeClr val="accent4"/>
                </a:solidFill>
              </a:rPr>
              <a:t>Wikibase</a:t>
            </a:r>
            <a:endParaRPr lang="de-DE" dirty="0">
              <a:solidFill>
                <a:schemeClr val="accent4"/>
              </a:solidFill>
            </a:endParaRPr>
          </a:p>
        </p:txBody>
      </p:sp>
      <p:sp>
        <p:nvSpPr>
          <p:cNvPr id="80" name="Textfeld 79">
            <a:extLst>
              <a:ext uri="{FF2B5EF4-FFF2-40B4-BE49-F238E27FC236}">
                <a16:creationId xmlns:a16="http://schemas.microsoft.com/office/drawing/2014/main" id="{13955A80-9CC4-471D-BA81-AE375A009E52}"/>
              </a:ext>
            </a:extLst>
          </p:cNvPr>
          <p:cNvSpPr txBox="1"/>
          <p:nvPr/>
        </p:nvSpPr>
        <p:spPr bwMode="auto">
          <a:xfrm>
            <a:off x="9644151" y="4669809"/>
            <a:ext cx="1697901" cy="369332"/>
          </a:xfrm>
          <a:prstGeom prst="rect">
            <a:avLst/>
          </a:prstGeom>
          <a:noFill/>
        </p:spPr>
        <p:txBody>
          <a:bodyPr wrap="none" rtlCol="0">
            <a:spAutoFit/>
          </a:bodyPr>
          <a:lstStyle/>
          <a:p>
            <a:r>
              <a:rPr lang="de-DE" dirty="0" err="1">
                <a:solidFill>
                  <a:srgbClr val="FF0000"/>
                </a:solidFill>
              </a:rPr>
              <a:t>Vokabulararbeit</a:t>
            </a:r>
            <a:endParaRPr lang="de-DE" dirty="0">
              <a:solidFill>
                <a:srgbClr val="FF0000"/>
              </a:solidFill>
            </a:endParaRPr>
          </a:p>
        </p:txBody>
      </p:sp>
      <p:sp>
        <p:nvSpPr>
          <p:cNvPr id="44" name="Rechteck 43"/>
          <p:cNvSpPr/>
          <p:nvPr/>
        </p:nvSpPr>
        <p:spPr bwMode="auto">
          <a:xfrm>
            <a:off x="4833566" y="3428620"/>
            <a:ext cx="847932" cy="338554"/>
          </a:xfrm>
          <a:prstGeom prst="rect">
            <a:avLst/>
          </a:prstGeom>
        </p:spPr>
        <p:txBody>
          <a:bodyPr wrap="square">
            <a:spAutoFit/>
          </a:bodyPr>
          <a:lstStyle/>
          <a:p>
            <a:r>
              <a:rPr lang="de-DE" sz="1600" b="1" dirty="0" smtClean="0">
                <a:solidFill>
                  <a:srgbClr val="C00000"/>
                </a:solidFill>
                <a:latin typeface="Arial" panose="020B0604020202020204" pitchFamily="34" charset="0"/>
                <a:cs typeface="Arial" panose="020B0604020202020204" pitchFamily="34" charset="0"/>
              </a:rPr>
              <a:t>OGND</a:t>
            </a:r>
            <a:endParaRPr lang="de-DE" sz="1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08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1"/>
          <p:cNvSpPr>
            <a:spLocks/>
          </p:cNvSpPr>
          <p:nvPr/>
        </p:nvSpPr>
        <p:spPr bwMode="auto">
          <a:xfrm>
            <a:off x="5745811" y="1238370"/>
            <a:ext cx="4699452" cy="4974929"/>
          </a:xfrm>
          <a:prstGeom prst="rect">
            <a:avLst/>
          </a:prstGeom>
          <a:noFill/>
        </p:spPr>
        <p:txBody>
          <a:bodyPr wrap="square" rtlCol="0">
            <a:noAutofit/>
          </a:bodyPr>
          <a:lstStyle/>
          <a:p>
            <a:pPr>
              <a:defRPr/>
            </a:pPr>
            <a:r>
              <a:rPr lang="de-DE" sz="1700" dirty="0">
                <a:latin typeface="Verdana"/>
                <a:ea typeface="Verdana"/>
              </a:rPr>
              <a:t>Die filmische Dokumentation der </a:t>
            </a:r>
            <a:r>
              <a:rPr lang="de-DE" sz="1700" dirty="0" err="1">
                <a:latin typeface="Verdana"/>
                <a:ea typeface="Verdana"/>
              </a:rPr>
              <a:t>GNDCon</a:t>
            </a:r>
            <a:r>
              <a:rPr lang="de-DE" sz="1700" dirty="0">
                <a:latin typeface="Verdana"/>
                <a:ea typeface="Verdana"/>
              </a:rPr>
              <a:t> 2.0 steht als ein Produkt der Deutschen Nationalbibliothek unter der Creative Commons Lizenz CC-BY-SA; Urheberin in diesem Sinne ist die Deutsche Nationalbibliothek (DNB).</a:t>
            </a:r>
            <a:endParaRPr dirty="0"/>
          </a:p>
          <a:p>
            <a:pPr>
              <a:defRPr/>
            </a:pPr>
            <a:endParaRPr lang="de-DE" sz="1700" dirty="0">
              <a:latin typeface="Verdana"/>
              <a:ea typeface="Verdana"/>
            </a:endParaRPr>
          </a:p>
          <a:p>
            <a:pPr>
              <a:defRPr/>
            </a:pPr>
            <a:r>
              <a:rPr lang="de-DE" sz="1700" dirty="0">
                <a:latin typeface="Verdana"/>
                <a:ea typeface="Verdana"/>
              </a:rPr>
              <a:t>Vielen Dank an alle Mitwirkende.</a:t>
            </a:r>
            <a:endParaRPr dirty="0"/>
          </a:p>
          <a:p>
            <a:pPr>
              <a:defRPr/>
            </a:pPr>
            <a:endParaRPr lang="de-DE" sz="1700" dirty="0">
              <a:latin typeface="Verdana"/>
              <a:ea typeface="Verdana"/>
            </a:endParaRPr>
          </a:p>
          <a:p>
            <a:pPr>
              <a:defRPr/>
            </a:pPr>
            <a:r>
              <a:rPr lang="de-DE" sz="1700" dirty="0">
                <a:latin typeface="Verdana"/>
                <a:ea typeface="Verdana"/>
              </a:rPr>
              <a:t>Schnitt im Juli 2021</a:t>
            </a:r>
            <a:endParaRPr dirty="0"/>
          </a:p>
        </p:txBody>
      </p:sp>
      <p:pic>
        <p:nvPicPr>
          <p:cNvPr id="5" name="Grafik 2"/>
          <p:cNvPicPr>
            <a:picLocks noChangeAspect="1"/>
          </p:cNvPicPr>
          <p:nvPr/>
        </p:nvPicPr>
        <p:blipFill>
          <a:blip r:embed="rId2"/>
          <a:stretch/>
        </p:blipFill>
        <p:spPr bwMode="auto">
          <a:xfrm>
            <a:off x="432599" y="3429000"/>
            <a:ext cx="2628275" cy="197120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10"/>
          <p:cNvSpPr>
            <a:spLocks/>
          </p:cNvSpPr>
          <p:nvPr/>
        </p:nvSpPr>
        <p:spPr bwMode="auto">
          <a:xfrm>
            <a:off x="4541862" y="3936093"/>
            <a:ext cx="6145967" cy="1683655"/>
          </a:xfrm>
          <a:prstGeom prst="rect">
            <a:avLst/>
          </a:prstGeom>
          <a:solidFill>
            <a:schemeClr val="bg1"/>
          </a:solidFill>
        </p:spPr>
        <p:txBody>
          <a:bodyPr wrap="square" rtlCol="0">
            <a:noAutofit/>
          </a:bodyPr>
          <a:lstStyle/>
          <a:p>
            <a:pPr>
              <a:defRPr/>
            </a:pPr>
            <a:endParaRPr lang="de-DE" sz="9600"/>
          </a:p>
        </p:txBody>
      </p:sp>
      <p:sp>
        <p:nvSpPr>
          <p:cNvPr id="5" name="Textfeld 1"/>
          <p:cNvSpPr>
            <a:spLocks/>
          </p:cNvSpPr>
          <p:nvPr/>
        </p:nvSpPr>
        <p:spPr bwMode="auto">
          <a:xfrm>
            <a:off x="5187143" y="4316104"/>
            <a:ext cx="6393656" cy="1516482"/>
          </a:xfrm>
          <a:prstGeom prst="rect">
            <a:avLst/>
          </a:prstGeom>
          <a:solidFill>
            <a:schemeClr val="bg1"/>
          </a:solidFill>
        </p:spPr>
        <p:txBody>
          <a:bodyPr wrap="square" rtlCol="0">
            <a:noAutofit/>
          </a:bodyPr>
          <a:lstStyle/>
          <a:p>
            <a:pPr>
              <a:defRPr/>
            </a:pPr>
            <a:r>
              <a:rPr lang="de-DE" sz="9600" dirty="0"/>
              <a:t>Fragerunde</a:t>
            </a:r>
          </a:p>
          <a:p>
            <a:pPr>
              <a:defRPr/>
            </a:pPr>
            <a:r>
              <a:rPr lang="de-DE" sz="3200" dirty="0"/>
              <a:t>Bitte stellen Sie </a:t>
            </a:r>
            <a:r>
              <a:rPr lang="de-DE" sz="3200" dirty="0" smtClean="0"/>
              <a:t>Ihre </a:t>
            </a:r>
            <a:r>
              <a:rPr lang="de-DE" sz="3200" dirty="0"/>
              <a:t>Fragen im Chat </a:t>
            </a:r>
            <a:endParaRPr sz="3200" dirty="0"/>
          </a:p>
        </p:txBody>
      </p:sp>
      <p:sp>
        <p:nvSpPr>
          <p:cNvPr id="6" name="Sechseck 5"/>
          <p:cNvSpPr/>
          <p:nvPr/>
        </p:nvSpPr>
        <p:spPr bwMode="auto">
          <a:xfrm rot="1782815">
            <a:off x="7022926" y="528072"/>
            <a:ext cx="1399275" cy="1233266"/>
          </a:xfrm>
          <a:prstGeom prst="hexagon">
            <a:avLst>
              <a:gd name="adj" fmla="val 29932"/>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200" dirty="0"/>
              <a:t> </a:t>
            </a:r>
            <a:endParaRPr sz="1200" dirty="0"/>
          </a:p>
        </p:txBody>
      </p:sp>
      <p:sp>
        <p:nvSpPr>
          <p:cNvPr id="7" name="Sechseck 6"/>
          <p:cNvSpPr/>
          <p:nvPr/>
        </p:nvSpPr>
        <p:spPr bwMode="auto">
          <a:xfrm rot="1838368">
            <a:off x="430049" y="2812363"/>
            <a:ext cx="1399275" cy="1233266"/>
          </a:xfrm>
          <a:prstGeom prst="hexagon">
            <a:avLst>
              <a:gd name="adj" fmla="val 29932"/>
              <a:gd name="vf" fmla="val 11547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Sechseck 7"/>
          <p:cNvSpPr/>
          <p:nvPr/>
        </p:nvSpPr>
        <p:spPr bwMode="auto">
          <a:xfrm rot="1838368">
            <a:off x="418363" y="5063103"/>
            <a:ext cx="1399275" cy="1233266"/>
          </a:xfrm>
          <a:prstGeom prst="hexagon">
            <a:avLst>
              <a:gd name="adj" fmla="val 29932"/>
              <a:gd name="vf" fmla="val 115470"/>
            </a:avLst>
          </a:prstGeom>
          <a:solidFill>
            <a:srgbClr val="E25F5F"/>
          </a:solidFill>
          <a:ln>
            <a:solidFill>
              <a:srgbClr val="E2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pic>
        <p:nvPicPr>
          <p:cNvPr id="9" name="Grafik 11"/>
          <p:cNvPicPr>
            <a:picLocks noChangeAspect="1"/>
          </p:cNvPicPr>
          <p:nvPr/>
        </p:nvPicPr>
        <p:blipFill>
          <a:blip r:embed="rId3"/>
          <a:stretch/>
        </p:blipFill>
        <p:spPr bwMode="auto">
          <a:xfrm>
            <a:off x="586645" y="158109"/>
            <a:ext cx="6930452" cy="5197839"/>
          </a:xfrm>
          <a:prstGeom prst="rect">
            <a:avLst/>
          </a:prstGeom>
        </p:spPr>
      </p:pic>
      <p:sp>
        <p:nvSpPr>
          <p:cNvPr id="10" name="Rechteck 9"/>
          <p:cNvSpPr/>
          <p:nvPr/>
        </p:nvSpPr>
        <p:spPr bwMode="auto">
          <a:xfrm>
            <a:off x="496274" y="5517811"/>
            <a:ext cx="1266824" cy="323849"/>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dirty="0">
                <a:solidFill>
                  <a:schemeClr val="bg1"/>
                </a:solidFill>
              </a:rPr>
              <a:t>Integration</a:t>
            </a:r>
          </a:p>
        </p:txBody>
      </p:sp>
      <p:sp>
        <p:nvSpPr>
          <p:cNvPr id="11" name="Rechteck 10"/>
          <p:cNvSpPr/>
          <p:nvPr/>
        </p:nvSpPr>
        <p:spPr bwMode="auto">
          <a:xfrm>
            <a:off x="496274" y="3105148"/>
            <a:ext cx="1266824" cy="32384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lang="de-DE" dirty="0">
                <a:solidFill>
                  <a:schemeClr val="bg1"/>
                </a:solidFill>
              </a:rPr>
              <a:t>Mentoren-redaktion?</a:t>
            </a:r>
            <a:endParaRPr dirty="0">
              <a:solidFill>
                <a:schemeClr val="bg1"/>
              </a:solidFill>
            </a:endParaRPr>
          </a:p>
        </p:txBody>
      </p:sp>
      <p:sp>
        <p:nvSpPr>
          <p:cNvPr id="13" name="Rechteck 12">
            <a:extLst>
              <a:ext uri="{FF2B5EF4-FFF2-40B4-BE49-F238E27FC236}">
                <a16:creationId xmlns:a16="http://schemas.microsoft.com/office/drawing/2014/main" id="{39E19418-28D1-4696-8CC2-B38ABD1C336F}"/>
              </a:ext>
            </a:extLst>
          </p:cNvPr>
          <p:cNvSpPr/>
          <p:nvPr/>
        </p:nvSpPr>
        <p:spPr bwMode="auto">
          <a:xfrm rot="2029915">
            <a:off x="7026314" y="946344"/>
            <a:ext cx="1424723" cy="32384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lang="de-DE" sz="1400" dirty="0">
                <a:solidFill>
                  <a:schemeClr val="bg1"/>
                </a:solidFill>
              </a:rPr>
              <a:t>Transformations-prozesse</a:t>
            </a:r>
            <a:endParaRPr sz="1400" dirty="0">
              <a:solidFill>
                <a:schemeClr val="bg1"/>
              </a:solidFill>
            </a:endParaRPr>
          </a:p>
        </p:txBody>
      </p:sp>
      <p:sp>
        <p:nvSpPr>
          <p:cNvPr id="14" name="Sechseck 13">
            <a:extLst>
              <a:ext uri="{FF2B5EF4-FFF2-40B4-BE49-F238E27FC236}">
                <a16:creationId xmlns:a16="http://schemas.microsoft.com/office/drawing/2014/main" id="{6257F194-DB71-479B-BBF4-49082948C371}"/>
              </a:ext>
            </a:extLst>
          </p:cNvPr>
          <p:cNvSpPr/>
          <p:nvPr/>
        </p:nvSpPr>
        <p:spPr bwMode="auto">
          <a:xfrm rot="1838368">
            <a:off x="8976878" y="1699640"/>
            <a:ext cx="1399275" cy="1233266"/>
          </a:xfrm>
          <a:prstGeom prst="hexagon">
            <a:avLst>
              <a:gd name="adj" fmla="val 29932"/>
              <a:gd name="vf" fmla="val 11547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5" name="Rechteck 14">
            <a:extLst>
              <a:ext uri="{FF2B5EF4-FFF2-40B4-BE49-F238E27FC236}">
                <a16:creationId xmlns:a16="http://schemas.microsoft.com/office/drawing/2014/main" id="{004BC1B1-DAA6-41CE-903E-86E5A0D0CE20}"/>
              </a:ext>
            </a:extLst>
          </p:cNvPr>
          <p:cNvSpPr/>
          <p:nvPr/>
        </p:nvSpPr>
        <p:spPr bwMode="auto">
          <a:xfrm>
            <a:off x="9043103" y="1865121"/>
            <a:ext cx="1266824" cy="32384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lang="de-DE" dirty="0">
                <a:solidFill>
                  <a:schemeClr val="bg1"/>
                </a:solidFill>
              </a:rPr>
              <a:t>Diversität in Gremien?</a:t>
            </a:r>
            <a:endParaRPr dirty="0">
              <a:solidFill>
                <a:schemeClr val="bg1"/>
              </a:solidFill>
            </a:endParaRPr>
          </a:p>
        </p:txBody>
      </p:sp>
      <p:sp>
        <p:nvSpPr>
          <p:cNvPr id="16" name="Sechseck 15">
            <a:extLst>
              <a:ext uri="{FF2B5EF4-FFF2-40B4-BE49-F238E27FC236}">
                <a16:creationId xmlns:a16="http://schemas.microsoft.com/office/drawing/2014/main" id="{7233DE9D-EF3C-47D1-AAB2-0F767AB70F5F}"/>
              </a:ext>
            </a:extLst>
          </p:cNvPr>
          <p:cNvSpPr/>
          <p:nvPr/>
        </p:nvSpPr>
        <p:spPr bwMode="auto">
          <a:xfrm rot="1782815">
            <a:off x="8285560" y="2817129"/>
            <a:ext cx="1399275" cy="1233266"/>
          </a:xfrm>
          <a:prstGeom prst="hexagon">
            <a:avLst>
              <a:gd name="adj" fmla="val 29932"/>
              <a:gd name="vf" fmla="val 115470"/>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200" dirty="0"/>
              <a:t> </a:t>
            </a:r>
            <a:endParaRPr sz="1200" dirty="0"/>
          </a:p>
        </p:txBody>
      </p:sp>
      <p:sp>
        <p:nvSpPr>
          <p:cNvPr id="17" name="Rechteck 16">
            <a:extLst>
              <a:ext uri="{FF2B5EF4-FFF2-40B4-BE49-F238E27FC236}">
                <a16:creationId xmlns:a16="http://schemas.microsoft.com/office/drawing/2014/main" id="{4A44C9CD-D1B7-4A23-BB73-A71D2289CC8D}"/>
              </a:ext>
            </a:extLst>
          </p:cNvPr>
          <p:cNvSpPr/>
          <p:nvPr/>
        </p:nvSpPr>
        <p:spPr bwMode="auto">
          <a:xfrm rot="19816311">
            <a:off x="8339371" y="3222683"/>
            <a:ext cx="1266824" cy="32384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lang="de-DE" sz="1600" dirty="0">
                <a:solidFill>
                  <a:schemeClr val="bg1"/>
                </a:solidFill>
              </a:rPr>
              <a:t>Finanzierung</a:t>
            </a:r>
            <a:r>
              <a:rPr lang="de-DE" dirty="0">
                <a:solidFill>
                  <a:schemeClr val="bg1"/>
                </a:solidFill>
              </a:rPr>
              <a:t>?</a:t>
            </a:r>
            <a:endParaRPr dirty="0">
              <a:solidFill>
                <a:schemeClr val="bg1"/>
              </a:solidFill>
            </a:endParaRPr>
          </a:p>
        </p:txBody>
      </p:sp>
      <p:sp>
        <p:nvSpPr>
          <p:cNvPr id="18" name="Sechseck 17">
            <a:extLst>
              <a:ext uri="{FF2B5EF4-FFF2-40B4-BE49-F238E27FC236}">
                <a16:creationId xmlns:a16="http://schemas.microsoft.com/office/drawing/2014/main" id="{7D362534-B9B2-44D9-A3FC-7C17049E9590}"/>
              </a:ext>
            </a:extLst>
          </p:cNvPr>
          <p:cNvSpPr/>
          <p:nvPr/>
        </p:nvSpPr>
        <p:spPr bwMode="auto">
          <a:xfrm rot="1838368">
            <a:off x="3074855" y="5063102"/>
            <a:ext cx="1399275" cy="1233266"/>
          </a:xfrm>
          <a:prstGeom prst="hexagon">
            <a:avLst>
              <a:gd name="adj" fmla="val 29932"/>
              <a:gd name="vf" fmla="val 11547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dirty="0"/>
          </a:p>
        </p:txBody>
      </p:sp>
      <p:sp>
        <p:nvSpPr>
          <p:cNvPr id="2" name="Textfeld 1">
            <a:extLst>
              <a:ext uri="{FF2B5EF4-FFF2-40B4-BE49-F238E27FC236}">
                <a16:creationId xmlns:a16="http://schemas.microsoft.com/office/drawing/2014/main" id="{D89CCCD7-0731-41F0-BDEC-6B026DF9B89E}"/>
              </a:ext>
            </a:extLst>
          </p:cNvPr>
          <p:cNvSpPr txBox="1"/>
          <p:nvPr/>
        </p:nvSpPr>
        <p:spPr>
          <a:xfrm>
            <a:off x="3192345" y="5310403"/>
            <a:ext cx="1439986" cy="738664"/>
          </a:xfrm>
          <a:prstGeom prst="rect">
            <a:avLst/>
          </a:prstGeom>
          <a:noFill/>
        </p:spPr>
        <p:txBody>
          <a:bodyPr wrap="square" rtlCol="0">
            <a:spAutoFit/>
          </a:bodyPr>
          <a:lstStyle/>
          <a:p>
            <a:r>
              <a:rPr lang="de-DE" sz="1400" dirty="0">
                <a:solidFill>
                  <a:schemeClr val="bg1"/>
                </a:solidFill>
              </a:rPr>
              <a:t>Keine Agentur ohne </a:t>
            </a:r>
            <a:r>
              <a:rPr lang="de-DE" sz="1400" dirty="0" smtClean="0">
                <a:solidFill>
                  <a:schemeClr val="bg1"/>
                </a:solidFill>
              </a:rPr>
              <a:t>Bibl.-Anbindung</a:t>
            </a:r>
            <a:r>
              <a:rPr lang="de-DE" sz="1400" dirty="0">
                <a:solidFill>
                  <a:schemeClr val="bg1"/>
                </a:solidFill>
              </a:rPr>
              <a:t>?</a:t>
            </a:r>
          </a:p>
        </p:txBody>
      </p:sp>
      <p:pic>
        <p:nvPicPr>
          <p:cNvPr id="19" name="Grafik 18">
            <a:extLst>
              <a:ext uri="{FF2B5EF4-FFF2-40B4-BE49-F238E27FC236}">
                <a16:creationId xmlns:a16="http://schemas.microsoft.com/office/drawing/2014/main" id="{35B83B6D-9B50-4E0F-BACC-5A6FF8BEFD52}"/>
              </a:ext>
            </a:extLst>
          </p:cNvPr>
          <p:cNvPicPr>
            <a:picLocks noChangeAspect="1"/>
          </p:cNvPicPr>
          <p:nvPr/>
        </p:nvPicPr>
        <p:blipFill>
          <a:blip r:embed="rId4"/>
          <a:srcRect l="25763" t="25528" r="25763" b="25775"/>
          <a:stretch/>
        </p:blipFill>
        <p:spPr bwMode="auto">
          <a:xfrm>
            <a:off x="9879896" y="660459"/>
            <a:ext cx="952124" cy="968494"/>
          </a:xfrm>
          <a:prstGeom prst="rect">
            <a:avLst/>
          </a:prstGeom>
        </p:spPr>
      </p:pic>
      <p:sp>
        <p:nvSpPr>
          <p:cNvPr id="20" name="Sechseck 19">
            <a:extLst>
              <a:ext uri="{FF2B5EF4-FFF2-40B4-BE49-F238E27FC236}">
                <a16:creationId xmlns:a16="http://schemas.microsoft.com/office/drawing/2014/main" id="{565BF64A-7CBD-4116-95F7-D2DC9665ACFC}"/>
              </a:ext>
            </a:extLst>
          </p:cNvPr>
          <p:cNvSpPr/>
          <p:nvPr/>
        </p:nvSpPr>
        <p:spPr bwMode="auto">
          <a:xfrm rot="1838368">
            <a:off x="7684333" y="1648587"/>
            <a:ext cx="1399275" cy="1233266"/>
          </a:xfrm>
          <a:prstGeom prst="hexagon">
            <a:avLst>
              <a:gd name="adj" fmla="val 29932"/>
              <a:gd name="vf" fmla="val 11547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Rechteck 20">
            <a:extLst>
              <a:ext uri="{FF2B5EF4-FFF2-40B4-BE49-F238E27FC236}">
                <a16:creationId xmlns:a16="http://schemas.microsoft.com/office/drawing/2014/main" id="{37664036-F746-4D9D-B8C0-D0378068AB09}"/>
              </a:ext>
            </a:extLst>
          </p:cNvPr>
          <p:cNvSpPr/>
          <p:nvPr/>
        </p:nvSpPr>
        <p:spPr bwMode="auto">
          <a:xfrm rot="2058371">
            <a:off x="7854567" y="2001841"/>
            <a:ext cx="1266824" cy="32384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lang="de-DE" sz="1600" dirty="0">
                <a:solidFill>
                  <a:schemeClr val="bg1"/>
                </a:solidFill>
              </a:rPr>
              <a:t>Beilage gefällig?</a:t>
            </a:r>
            <a:endParaRPr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Sechseck 7"/>
          <p:cNvSpPr/>
          <p:nvPr/>
        </p:nvSpPr>
        <p:spPr bwMode="auto">
          <a:xfrm rot="19792344">
            <a:off x="1472855" y="4664682"/>
            <a:ext cx="2206294" cy="1925020"/>
          </a:xfrm>
          <a:prstGeom prst="hexagon">
            <a:avLst>
              <a:gd name="adj" fmla="val 29932"/>
              <a:gd name="vf" fmla="val 115470"/>
            </a:avLst>
          </a:prstGeom>
          <a:solidFill>
            <a:srgbClr val="E25F5F"/>
          </a:solidFill>
          <a:ln>
            <a:solidFill>
              <a:srgbClr val="E2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800" b="1" dirty="0" err="1">
                <a:solidFill>
                  <a:schemeClr val="tx1"/>
                </a:solidFill>
              </a:rPr>
              <a:t>next</a:t>
            </a:r>
            <a:r>
              <a:rPr lang="de-DE" sz="2800" b="1" dirty="0">
                <a:solidFill>
                  <a:schemeClr val="tx1"/>
                </a:solidFill>
              </a:rPr>
              <a:t>: </a:t>
            </a:r>
            <a:r>
              <a:rPr lang="de-DE" sz="2800" b="0" dirty="0" err="1">
                <a:solidFill>
                  <a:schemeClr val="tx1"/>
                </a:solidFill>
              </a:rPr>
              <a:t>Lessons</a:t>
            </a:r>
            <a:r>
              <a:rPr lang="de-DE" sz="2800" b="0" dirty="0">
                <a:solidFill>
                  <a:schemeClr val="tx1"/>
                </a:solidFill>
              </a:rPr>
              <a:t> </a:t>
            </a:r>
            <a:r>
              <a:rPr lang="de-DE" sz="2800" b="0" dirty="0" err="1">
                <a:solidFill>
                  <a:schemeClr val="tx1"/>
                </a:solidFill>
              </a:rPr>
              <a:t>Learned</a:t>
            </a:r>
            <a:endParaRPr sz="2800" b="1" dirty="0">
              <a:solidFill>
                <a:schemeClr val="tx1"/>
              </a:solidFill>
            </a:endParaRPr>
          </a:p>
        </p:txBody>
      </p:sp>
      <p:sp>
        <p:nvSpPr>
          <p:cNvPr id="4" name="Textfeld 10"/>
          <p:cNvSpPr>
            <a:spLocks/>
          </p:cNvSpPr>
          <p:nvPr/>
        </p:nvSpPr>
        <p:spPr bwMode="auto">
          <a:xfrm>
            <a:off x="4295801" y="4050284"/>
            <a:ext cx="7272808" cy="1569660"/>
          </a:xfrm>
          <a:prstGeom prst="rect">
            <a:avLst/>
          </a:prstGeom>
          <a:solidFill>
            <a:schemeClr val="bg1"/>
          </a:solidFill>
        </p:spPr>
        <p:txBody>
          <a:bodyPr wrap="square" rtlCol="0">
            <a:spAutoFit/>
          </a:bodyPr>
          <a:lstStyle/>
          <a:p>
            <a:pPr>
              <a:defRPr/>
            </a:pPr>
            <a:endParaRPr lang="de-DE" sz="9600"/>
          </a:p>
        </p:txBody>
      </p:sp>
      <p:sp>
        <p:nvSpPr>
          <p:cNvPr id="7" name="Sechseck 5"/>
          <p:cNvSpPr/>
          <p:nvPr/>
        </p:nvSpPr>
        <p:spPr bwMode="auto">
          <a:xfrm rot="1838385">
            <a:off x="7022926" y="528072"/>
            <a:ext cx="1399275" cy="1233267"/>
          </a:xfrm>
          <a:prstGeom prst="hexagon">
            <a:avLst>
              <a:gd name="adj" fmla="val 29932"/>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service for free?</a:t>
            </a:r>
            <a:endParaRPr/>
          </a:p>
        </p:txBody>
      </p:sp>
      <p:sp>
        <p:nvSpPr>
          <p:cNvPr id="8" name="Sechseck 6"/>
          <p:cNvSpPr/>
          <p:nvPr/>
        </p:nvSpPr>
        <p:spPr bwMode="auto">
          <a:xfrm rot="19818885">
            <a:off x="418363" y="5070808"/>
            <a:ext cx="1399275" cy="1233267"/>
          </a:xfrm>
          <a:prstGeom prst="hexagon">
            <a:avLst>
              <a:gd name="adj" fmla="val 29932"/>
              <a:gd name="vf" fmla="val 115470"/>
            </a:avLst>
          </a:prstGeom>
          <a:solidFill>
            <a:srgbClr val="CF84BD"/>
          </a:solidFill>
          <a:ln>
            <a:solidFill>
              <a:srgbClr val="CF84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err="1"/>
              <a:t>data</a:t>
            </a:r>
            <a:r>
              <a:rPr lang="de-DE" dirty="0"/>
              <a:t>-quality</a:t>
            </a:r>
          </a:p>
        </p:txBody>
      </p:sp>
      <p:pic>
        <p:nvPicPr>
          <p:cNvPr id="10" name="Grafik 11"/>
          <p:cNvPicPr>
            <a:picLocks noChangeAspect="1"/>
          </p:cNvPicPr>
          <p:nvPr/>
        </p:nvPicPr>
        <p:blipFill>
          <a:blip r:embed="rId2"/>
          <a:stretch/>
        </p:blipFill>
        <p:spPr bwMode="auto">
          <a:xfrm>
            <a:off x="729520" y="179882"/>
            <a:ext cx="6930453" cy="5197840"/>
          </a:xfrm>
          <a:prstGeom prst="rect">
            <a:avLst/>
          </a:prstGeom>
        </p:spPr>
      </p:pic>
      <p:sp>
        <p:nvSpPr>
          <p:cNvPr id="11" name="Sechseck 5"/>
          <p:cNvSpPr/>
          <p:nvPr/>
        </p:nvSpPr>
        <p:spPr bwMode="auto">
          <a:xfrm rot="1838368">
            <a:off x="412208" y="2831090"/>
            <a:ext cx="1487458" cy="1233266"/>
          </a:xfrm>
          <a:prstGeom prst="hexagon">
            <a:avLst>
              <a:gd name="adj" fmla="val 29932"/>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200" dirty="0"/>
              <a:t>Weiter-entwicklung nach Ende GND4C II?</a:t>
            </a:r>
            <a:endParaRPr sz="1200" dirty="0"/>
          </a:p>
        </p:txBody>
      </p:sp>
      <p:sp>
        <p:nvSpPr>
          <p:cNvPr id="12" name="Sechseck 6"/>
          <p:cNvSpPr/>
          <p:nvPr/>
        </p:nvSpPr>
        <p:spPr bwMode="auto">
          <a:xfrm rot="1838368">
            <a:off x="3068294" y="522208"/>
            <a:ext cx="1399275" cy="1233266"/>
          </a:xfrm>
          <a:prstGeom prst="hexagon">
            <a:avLst>
              <a:gd name="adj" fmla="val 29932"/>
              <a:gd name="vf" fmla="val 115470"/>
            </a:avLst>
          </a:prstGeom>
          <a:solidFill>
            <a:srgbClr val="CF84BD"/>
          </a:solidFill>
          <a:ln>
            <a:solidFill>
              <a:srgbClr val="CF84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400"/>
          </a:p>
        </p:txBody>
      </p:sp>
      <p:sp>
        <p:nvSpPr>
          <p:cNvPr id="13" name="Rechteck 12"/>
          <p:cNvSpPr/>
          <p:nvPr/>
        </p:nvSpPr>
        <p:spPr bwMode="auto">
          <a:xfrm>
            <a:off x="3131760" y="854418"/>
            <a:ext cx="1330916" cy="4014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lang="de-DE" dirty="0">
                <a:solidFill>
                  <a:schemeClr val="bg1"/>
                </a:solidFill>
              </a:rPr>
              <a:t>Integration</a:t>
            </a:r>
          </a:p>
          <a:p>
            <a:pPr algn="ctr">
              <a:defRPr/>
            </a:pPr>
            <a:r>
              <a:rPr lang="de-DE" dirty="0">
                <a:solidFill>
                  <a:schemeClr val="bg1"/>
                </a:solidFill>
              </a:rPr>
              <a:t>Inklusion</a:t>
            </a:r>
            <a:endParaRPr dirty="0">
              <a:solidFill>
                <a:schemeClr val="bg1"/>
              </a:solidFill>
            </a:endParaRPr>
          </a:p>
        </p:txBody>
      </p:sp>
      <p:pic>
        <p:nvPicPr>
          <p:cNvPr id="14" name="Grafik 13"/>
          <p:cNvPicPr>
            <a:picLocks noChangeAspect="1"/>
          </p:cNvPicPr>
          <p:nvPr/>
        </p:nvPicPr>
        <p:blipFill>
          <a:blip r:embed="rId3"/>
          <a:srcRect l="25763" t="25528" r="25763" b="25775"/>
          <a:stretch/>
        </p:blipFill>
        <p:spPr bwMode="auto">
          <a:xfrm>
            <a:off x="9203369" y="1882306"/>
            <a:ext cx="952124" cy="968494"/>
          </a:xfrm>
          <a:prstGeom prst="rect">
            <a:avLst/>
          </a:prstGeom>
        </p:spPr>
      </p:pic>
      <p:sp>
        <p:nvSpPr>
          <p:cNvPr id="15" name="Textfeld 1"/>
          <p:cNvSpPr>
            <a:spLocks/>
          </p:cNvSpPr>
          <p:nvPr/>
        </p:nvSpPr>
        <p:spPr bwMode="auto">
          <a:xfrm>
            <a:off x="8412872" y="3363218"/>
            <a:ext cx="3468857" cy="1569660"/>
          </a:xfrm>
          <a:prstGeom prst="rect">
            <a:avLst/>
          </a:prstGeom>
          <a:noFill/>
        </p:spPr>
        <p:txBody>
          <a:bodyPr wrap="square" rtlCol="0">
            <a:spAutoFit/>
          </a:bodyPr>
          <a:lstStyle/>
          <a:p>
            <a:pPr>
              <a:defRPr/>
            </a:pPr>
            <a:r>
              <a:rPr lang="de-DE" sz="9600" dirty="0"/>
              <a:t>PAUSE</a:t>
            </a:r>
            <a:endParaRPr dirty="0"/>
          </a:p>
        </p:txBody>
      </p:sp>
      <p:sp>
        <p:nvSpPr>
          <p:cNvPr id="16" name="Textfeld 2"/>
          <p:cNvSpPr>
            <a:spLocks/>
          </p:cNvSpPr>
          <p:nvPr/>
        </p:nvSpPr>
        <p:spPr bwMode="auto">
          <a:xfrm>
            <a:off x="4329606" y="4932878"/>
            <a:ext cx="7552123" cy="1323438"/>
          </a:xfrm>
          <a:prstGeom prst="rect">
            <a:avLst/>
          </a:prstGeom>
          <a:noFill/>
        </p:spPr>
        <p:txBody>
          <a:bodyPr wrap="square" rtlCol="0">
            <a:noAutofit/>
          </a:bodyPr>
          <a:lstStyle/>
          <a:p>
            <a:pPr algn="r">
              <a:defRPr/>
            </a:pPr>
            <a:r>
              <a:rPr lang="de-DE" sz="4000" dirty="0"/>
              <a:t>Wir sind in 30 min wieder für Sie da</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10"/>
          <p:cNvSpPr>
            <a:spLocks/>
          </p:cNvSpPr>
          <p:nvPr/>
        </p:nvSpPr>
        <p:spPr bwMode="auto">
          <a:xfrm>
            <a:off x="4541862" y="3936093"/>
            <a:ext cx="6145967" cy="1683655"/>
          </a:xfrm>
          <a:prstGeom prst="rect">
            <a:avLst/>
          </a:prstGeom>
          <a:solidFill>
            <a:schemeClr val="bg1"/>
          </a:solidFill>
        </p:spPr>
        <p:txBody>
          <a:bodyPr wrap="square" rtlCol="0">
            <a:noAutofit/>
          </a:bodyPr>
          <a:lstStyle/>
          <a:p>
            <a:pPr>
              <a:defRPr/>
            </a:pPr>
            <a:endParaRPr lang="de-DE" sz="9600"/>
          </a:p>
        </p:txBody>
      </p:sp>
      <p:sp>
        <p:nvSpPr>
          <p:cNvPr id="5" name="Textfeld 1"/>
          <p:cNvSpPr>
            <a:spLocks/>
          </p:cNvSpPr>
          <p:nvPr/>
        </p:nvSpPr>
        <p:spPr bwMode="auto">
          <a:xfrm>
            <a:off x="4050994" y="4624336"/>
            <a:ext cx="8053893" cy="1185458"/>
          </a:xfrm>
          <a:prstGeom prst="rect">
            <a:avLst/>
          </a:prstGeom>
          <a:solidFill>
            <a:schemeClr val="bg1"/>
          </a:solidFill>
        </p:spPr>
        <p:txBody>
          <a:bodyPr wrap="square" rtlCol="0">
            <a:noAutofit/>
          </a:bodyPr>
          <a:lstStyle/>
          <a:p>
            <a:pPr>
              <a:defRPr/>
            </a:pPr>
            <a:r>
              <a:rPr lang="de-DE" sz="7200" dirty="0">
                <a:latin typeface="Carlito"/>
                <a:ea typeface="Carlito"/>
                <a:cs typeface="Carlito"/>
              </a:rPr>
              <a:t>3. </a:t>
            </a:r>
            <a:r>
              <a:rPr lang="de-DE" sz="7200" dirty="0" err="1">
                <a:latin typeface="Carlito"/>
                <a:ea typeface="Carlito"/>
                <a:cs typeface="Carlito"/>
              </a:rPr>
              <a:t>Lessons</a:t>
            </a:r>
            <a:r>
              <a:rPr lang="de-DE" sz="7200" dirty="0">
                <a:latin typeface="Carlito"/>
                <a:ea typeface="Carlito"/>
                <a:cs typeface="Carlito"/>
              </a:rPr>
              <a:t> </a:t>
            </a:r>
            <a:r>
              <a:rPr lang="de-DE" sz="7200" dirty="0" err="1">
                <a:latin typeface="Carlito"/>
                <a:ea typeface="Carlito"/>
                <a:cs typeface="Carlito"/>
              </a:rPr>
              <a:t>Learned</a:t>
            </a:r>
            <a:endParaRPr sz="7200" dirty="0">
              <a:latin typeface="Carlito"/>
              <a:ea typeface="Carlito"/>
              <a:cs typeface="Carlito"/>
            </a:endParaRPr>
          </a:p>
        </p:txBody>
      </p:sp>
      <p:sp>
        <p:nvSpPr>
          <p:cNvPr id="6" name="Sechseck 5"/>
          <p:cNvSpPr/>
          <p:nvPr/>
        </p:nvSpPr>
        <p:spPr bwMode="auto">
          <a:xfrm rot="1838368">
            <a:off x="7022926" y="528072"/>
            <a:ext cx="1399275" cy="1233266"/>
          </a:xfrm>
          <a:prstGeom prst="hexagon">
            <a:avLst>
              <a:gd name="adj" fmla="val 29932"/>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t>Daten-qualität</a:t>
            </a:r>
            <a:endParaRPr dirty="0"/>
          </a:p>
        </p:txBody>
      </p:sp>
      <p:sp>
        <p:nvSpPr>
          <p:cNvPr id="8" name="Sechseck 7"/>
          <p:cNvSpPr/>
          <p:nvPr/>
        </p:nvSpPr>
        <p:spPr bwMode="auto">
          <a:xfrm rot="19772716">
            <a:off x="418363" y="5063103"/>
            <a:ext cx="1399275" cy="1233266"/>
          </a:xfrm>
          <a:prstGeom prst="hexagon">
            <a:avLst>
              <a:gd name="adj" fmla="val 29932"/>
              <a:gd name="vf" fmla="val 115470"/>
            </a:avLst>
          </a:prstGeom>
          <a:solidFill>
            <a:srgbClr val="E25F5F"/>
          </a:solidFill>
          <a:ln>
            <a:solidFill>
              <a:srgbClr val="E2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dirty="0"/>
          </a:p>
        </p:txBody>
      </p:sp>
      <p:pic>
        <p:nvPicPr>
          <p:cNvPr id="9" name="Grafik 11"/>
          <p:cNvPicPr>
            <a:picLocks noChangeAspect="1"/>
          </p:cNvPicPr>
          <p:nvPr/>
        </p:nvPicPr>
        <p:blipFill>
          <a:blip r:embed="rId3"/>
          <a:stretch/>
        </p:blipFill>
        <p:spPr bwMode="auto">
          <a:xfrm>
            <a:off x="586645" y="158109"/>
            <a:ext cx="6930452" cy="5197839"/>
          </a:xfrm>
          <a:prstGeom prst="rect">
            <a:avLst/>
          </a:prstGeom>
        </p:spPr>
      </p:pic>
      <p:sp>
        <p:nvSpPr>
          <p:cNvPr id="7" name="Sechseck 6"/>
          <p:cNvSpPr/>
          <p:nvPr/>
        </p:nvSpPr>
        <p:spPr bwMode="auto">
          <a:xfrm rot="1838368">
            <a:off x="8976878" y="1611239"/>
            <a:ext cx="1399275" cy="1233266"/>
          </a:xfrm>
          <a:prstGeom prst="hexagon">
            <a:avLst>
              <a:gd name="adj" fmla="val 29932"/>
              <a:gd name="vf" fmla="val 115470"/>
            </a:avLst>
          </a:prstGeom>
          <a:solidFill>
            <a:srgbClr val="CF84BD"/>
          </a:solidFill>
          <a:ln>
            <a:solidFill>
              <a:srgbClr val="CF84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dirty="0"/>
          </a:p>
        </p:txBody>
      </p:sp>
      <p:sp>
        <p:nvSpPr>
          <p:cNvPr id="2" name="Textfeld 1">
            <a:extLst>
              <a:ext uri="{FF2B5EF4-FFF2-40B4-BE49-F238E27FC236}">
                <a16:creationId xmlns:a16="http://schemas.microsoft.com/office/drawing/2014/main" id="{B3618F1C-D739-4F8C-824A-644DBADA8B0C}"/>
              </a:ext>
            </a:extLst>
          </p:cNvPr>
          <p:cNvSpPr txBox="1"/>
          <p:nvPr/>
        </p:nvSpPr>
        <p:spPr>
          <a:xfrm>
            <a:off x="9014314" y="1810400"/>
            <a:ext cx="1324402" cy="923330"/>
          </a:xfrm>
          <a:prstGeom prst="rect">
            <a:avLst/>
          </a:prstGeom>
          <a:noFill/>
        </p:spPr>
        <p:txBody>
          <a:bodyPr wrap="none" rtlCol="0">
            <a:spAutoFit/>
          </a:bodyPr>
          <a:lstStyle/>
          <a:p>
            <a:pPr algn="ctr"/>
            <a:r>
              <a:rPr lang="de-DE" dirty="0">
                <a:solidFill>
                  <a:schemeClr val="bg1"/>
                </a:solidFill>
              </a:rPr>
              <a:t>Weiter-</a:t>
            </a:r>
          </a:p>
          <a:p>
            <a:pPr algn="ctr"/>
            <a:r>
              <a:rPr lang="de-DE" dirty="0" err="1">
                <a:solidFill>
                  <a:schemeClr val="bg1"/>
                </a:solidFill>
              </a:rPr>
              <a:t>entwicklung</a:t>
            </a:r>
            <a:endParaRPr lang="de-DE" dirty="0">
              <a:solidFill>
                <a:schemeClr val="bg1"/>
              </a:solidFill>
            </a:endParaRPr>
          </a:p>
          <a:p>
            <a:pPr algn="ctr"/>
            <a:endParaRPr lang="de-DE" dirty="0"/>
          </a:p>
        </p:txBody>
      </p:sp>
      <p:grpSp>
        <p:nvGrpSpPr>
          <p:cNvPr id="12" name="Gruppieren 11">
            <a:extLst>
              <a:ext uri="{FF2B5EF4-FFF2-40B4-BE49-F238E27FC236}">
                <a16:creationId xmlns:a16="http://schemas.microsoft.com/office/drawing/2014/main" id="{D3AFB30A-C1A9-4897-AA1E-AA2BA9558259}"/>
              </a:ext>
            </a:extLst>
          </p:cNvPr>
          <p:cNvGrpSpPr/>
          <p:nvPr/>
        </p:nvGrpSpPr>
        <p:grpSpPr>
          <a:xfrm>
            <a:off x="8321126" y="2772530"/>
            <a:ext cx="1743077" cy="1245117"/>
            <a:chOff x="8321126" y="2772530"/>
            <a:chExt cx="1743077" cy="1245117"/>
          </a:xfrm>
        </p:grpSpPr>
        <p:sp>
          <p:nvSpPr>
            <p:cNvPr id="10" name="Sechseck 9">
              <a:extLst>
                <a:ext uri="{FF2B5EF4-FFF2-40B4-BE49-F238E27FC236}">
                  <a16:creationId xmlns:a16="http://schemas.microsoft.com/office/drawing/2014/main" id="{5857B51D-C2EE-472C-BD16-FED087337819}"/>
                </a:ext>
              </a:extLst>
            </p:cNvPr>
            <p:cNvSpPr/>
            <p:nvPr/>
          </p:nvSpPr>
          <p:spPr bwMode="auto">
            <a:xfrm rot="1838368">
              <a:off x="8321126" y="2772530"/>
              <a:ext cx="1399275" cy="1233266"/>
            </a:xfrm>
            <a:prstGeom prst="hexagon">
              <a:avLst>
                <a:gd name="adj" fmla="val 29932"/>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dirty="0"/>
            </a:p>
          </p:txBody>
        </p:sp>
        <p:sp>
          <p:nvSpPr>
            <p:cNvPr id="3" name="Textfeld 2">
              <a:extLst>
                <a:ext uri="{FF2B5EF4-FFF2-40B4-BE49-F238E27FC236}">
                  <a16:creationId xmlns:a16="http://schemas.microsoft.com/office/drawing/2014/main" id="{C578893C-3819-40F8-A35B-34020D30322B}"/>
                </a:ext>
              </a:extLst>
            </p:cNvPr>
            <p:cNvSpPr txBox="1"/>
            <p:nvPr/>
          </p:nvSpPr>
          <p:spPr>
            <a:xfrm rot="19908753">
              <a:off x="8544628" y="2786541"/>
              <a:ext cx="1519575" cy="1231106"/>
            </a:xfrm>
            <a:prstGeom prst="rect">
              <a:avLst/>
            </a:prstGeom>
            <a:noFill/>
          </p:spPr>
          <p:txBody>
            <a:bodyPr wrap="square" rtlCol="0">
              <a:spAutoFit/>
            </a:bodyPr>
            <a:lstStyle/>
            <a:p>
              <a:r>
                <a:rPr lang="de-DE" sz="1400" dirty="0">
                  <a:solidFill>
                    <a:schemeClr val="bg1"/>
                  </a:solidFill>
                </a:rPr>
                <a:t>GND-Entwicklungs-programm </a:t>
              </a:r>
            </a:p>
            <a:p>
              <a:r>
                <a:rPr lang="de-DE" sz="1400" dirty="0">
                  <a:solidFill>
                    <a:schemeClr val="bg1"/>
                  </a:solidFill>
                </a:rPr>
                <a:t>2017-2021</a:t>
              </a:r>
            </a:p>
            <a:p>
              <a:endParaRPr lang="de-DE" dirty="0"/>
            </a:p>
          </p:txBody>
        </p:sp>
      </p:grpSp>
      <p:sp>
        <p:nvSpPr>
          <p:cNvPr id="11" name="Rechteck 10">
            <a:extLst>
              <a:ext uri="{FF2B5EF4-FFF2-40B4-BE49-F238E27FC236}">
                <a16:creationId xmlns:a16="http://schemas.microsoft.com/office/drawing/2014/main" id="{45B4E1A6-9CE2-4E31-92B3-09EBCC3F626F}"/>
              </a:ext>
            </a:extLst>
          </p:cNvPr>
          <p:cNvSpPr/>
          <p:nvPr/>
        </p:nvSpPr>
        <p:spPr>
          <a:xfrm>
            <a:off x="4050994" y="5714226"/>
            <a:ext cx="7776864" cy="646331"/>
          </a:xfrm>
          <a:prstGeom prst="rect">
            <a:avLst/>
          </a:prstGeom>
        </p:spPr>
        <p:txBody>
          <a:bodyPr wrap="square">
            <a:spAutoFit/>
          </a:bodyPr>
          <a:lstStyle/>
          <a:p>
            <a:r>
              <a:rPr lang="de-DE" dirty="0">
                <a:solidFill>
                  <a:srgbClr val="424242"/>
                </a:solidFill>
                <a:latin typeface="Arial"/>
              </a:rPr>
              <a:t>Projektziel GND4C: Erweiterung der GND für die umfassende Mitwirkung durch nicht-bibliothekarische Einrichtungen des Kulturerbe-Sektors</a:t>
            </a:r>
            <a:endParaRPr lang="de-DE" dirty="0"/>
          </a:p>
        </p:txBody>
      </p:sp>
      <p:sp>
        <p:nvSpPr>
          <p:cNvPr id="13" name="Rechteck 12">
            <a:extLst>
              <a:ext uri="{FF2B5EF4-FFF2-40B4-BE49-F238E27FC236}">
                <a16:creationId xmlns:a16="http://schemas.microsoft.com/office/drawing/2014/main" id="{7B5820E1-902F-42AD-AD8B-BCED8D29243E}"/>
              </a:ext>
            </a:extLst>
          </p:cNvPr>
          <p:cNvSpPr/>
          <p:nvPr/>
        </p:nvSpPr>
        <p:spPr>
          <a:xfrm>
            <a:off x="543440" y="5495070"/>
            <a:ext cx="1087157" cy="369332"/>
          </a:xfrm>
          <a:prstGeom prst="rect">
            <a:avLst/>
          </a:prstGeom>
        </p:spPr>
        <p:txBody>
          <a:bodyPr wrap="none">
            <a:spAutoFit/>
          </a:bodyPr>
          <a:lstStyle/>
          <a:p>
            <a:pPr algn="ctr">
              <a:defRPr/>
            </a:pPr>
            <a:r>
              <a:rPr lang="de-DE" dirty="0">
                <a:solidFill>
                  <a:schemeClr val="bg1"/>
                </a:solidFill>
              </a:rPr>
              <a:t>Diversität</a:t>
            </a:r>
          </a:p>
        </p:txBody>
      </p:sp>
      <p:sp>
        <p:nvSpPr>
          <p:cNvPr id="14" name="Sechseck 13">
            <a:extLst>
              <a:ext uri="{FF2B5EF4-FFF2-40B4-BE49-F238E27FC236}">
                <a16:creationId xmlns:a16="http://schemas.microsoft.com/office/drawing/2014/main" id="{309CFF99-EFAC-414B-ABE8-20187460BD1F}"/>
              </a:ext>
            </a:extLst>
          </p:cNvPr>
          <p:cNvSpPr/>
          <p:nvPr/>
        </p:nvSpPr>
        <p:spPr bwMode="auto">
          <a:xfrm rot="1838368">
            <a:off x="417797" y="533576"/>
            <a:ext cx="1399275" cy="1233266"/>
          </a:xfrm>
          <a:prstGeom prst="hexagon">
            <a:avLst>
              <a:gd name="adj" fmla="val 29932"/>
              <a:gd name="vf" fmla="val 11547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dirty="0"/>
          </a:p>
        </p:txBody>
      </p:sp>
      <p:sp>
        <p:nvSpPr>
          <p:cNvPr id="15" name="Textfeld 14">
            <a:extLst>
              <a:ext uri="{FF2B5EF4-FFF2-40B4-BE49-F238E27FC236}">
                <a16:creationId xmlns:a16="http://schemas.microsoft.com/office/drawing/2014/main" id="{325AA1EB-5303-4C9A-B7B8-C278AEEA012F}"/>
              </a:ext>
            </a:extLst>
          </p:cNvPr>
          <p:cNvSpPr txBox="1"/>
          <p:nvPr/>
        </p:nvSpPr>
        <p:spPr>
          <a:xfrm rot="1863512">
            <a:off x="385397" y="965542"/>
            <a:ext cx="1487908" cy="369332"/>
          </a:xfrm>
          <a:prstGeom prst="rect">
            <a:avLst/>
          </a:prstGeom>
          <a:noFill/>
        </p:spPr>
        <p:txBody>
          <a:bodyPr wrap="none" rtlCol="0">
            <a:spAutoFit/>
          </a:bodyPr>
          <a:lstStyle/>
          <a:p>
            <a:r>
              <a:rPr lang="de-DE" dirty="0">
                <a:solidFill>
                  <a:schemeClr val="bg1"/>
                </a:solidFill>
              </a:rPr>
              <a:t>Gemeinschaft</a:t>
            </a:r>
          </a:p>
        </p:txBody>
      </p:sp>
      <p:sp>
        <p:nvSpPr>
          <p:cNvPr id="16" name="Sechseck 15">
            <a:extLst>
              <a:ext uri="{FF2B5EF4-FFF2-40B4-BE49-F238E27FC236}">
                <a16:creationId xmlns:a16="http://schemas.microsoft.com/office/drawing/2014/main" id="{6F357175-555E-46B6-9787-4DE4078091BF}"/>
              </a:ext>
            </a:extLst>
          </p:cNvPr>
          <p:cNvSpPr/>
          <p:nvPr/>
        </p:nvSpPr>
        <p:spPr bwMode="auto">
          <a:xfrm rot="19679625">
            <a:off x="404742" y="2799801"/>
            <a:ext cx="1399275" cy="1233266"/>
          </a:xfrm>
          <a:prstGeom prst="hexagon">
            <a:avLst>
              <a:gd name="adj" fmla="val 29932"/>
              <a:gd name="vf" fmla="val 11547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dirty="0"/>
          </a:p>
        </p:txBody>
      </p:sp>
      <p:sp>
        <p:nvSpPr>
          <p:cNvPr id="17" name="Textfeld 16">
            <a:extLst>
              <a:ext uri="{FF2B5EF4-FFF2-40B4-BE49-F238E27FC236}">
                <a16:creationId xmlns:a16="http://schemas.microsoft.com/office/drawing/2014/main" id="{104A27A9-7416-4E0B-B23A-6EBD23FF7FE4}"/>
              </a:ext>
            </a:extLst>
          </p:cNvPr>
          <p:cNvSpPr txBox="1"/>
          <p:nvPr/>
        </p:nvSpPr>
        <p:spPr bwMode="auto">
          <a:xfrm rot="19704769">
            <a:off x="501385" y="3231767"/>
            <a:ext cx="1229824" cy="369332"/>
          </a:xfrm>
          <a:prstGeom prst="rect">
            <a:avLst/>
          </a:prstGeom>
          <a:noFill/>
        </p:spPr>
        <p:txBody>
          <a:bodyPr wrap="none" rtlCol="0">
            <a:spAutoFit/>
          </a:bodyPr>
          <a:lstStyle/>
          <a:p>
            <a:r>
              <a:rPr lang="de-DE" dirty="0">
                <a:solidFill>
                  <a:schemeClr val="bg1"/>
                </a:solidFill>
              </a:rPr>
              <a:t>Integration</a:t>
            </a:r>
          </a:p>
        </p:txBody>
      </p:sp>
      <p:sp>
        <p:nvSpPr>
          <p:cNvPr id="18" name="Sechseck 17">
            <a:extLst>
              <a:ext uri="{FF2B5EF4-FFF2-40B4-BE49-F238E27FC236}">
                <a16:creationId xmlns:a16="http://schemas.microsoft.com/office/drawing/2014/main" id="{0D5194BA-D169-4289-BE72-B3FFFFE1648A}"/>
              </a:ext>
            </a:extLst>
          </p:cNvPr>
          <p:cNvSpPr/>
          <p:nvPr/>
        </p:nvSpPr>
        <p:spPr bwMode="auto">
          <a:xfrm rot="1878242">
            <a:off x="7693077" y="1649596"/>
            <a:ext cx="1399275" cy="1233266"/>
          </a:xfrm>
          <a:prstGeom prst="hexagon">
            <a:avLst>
              <a:gd name="adj" fmla="val 29932"/>
              <a:gd name="vf" fmla="val 11547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dirty="0"/>
          </a:p>
        </p:txBody>
      </p:sp>
      <p:sp>
        <p:nvSpPr>
          <p:cNvPr id="19" name="Textfeld 18">
            <a:extLst>
              <a:ext uri="{FF2B5EF4-FFF2-40B4-BE49-F238E27FC236}">
                <a16:creationId xmlns:a16="http://schemas.microsoft.com/office/drawing/2014/main" id="{0BF90161-5458-44E3-A223-D7ED5A782EC5}"/>
              </a:ext>
            </a:extLst>
          </p:cNvPr>
          <p:cNvSpPr txBox="1"/>
          <p:nvPr/>
        </p:nvSpPr>
        <p:spPr bwMode="auto">
          <a:xfrm>
            <a:off x="7789720" y="2081562"/>
            <a:ext cx="1192955" cy="369332"/>
          </a:xfrm>
          <a:prstGeom prst="rect">
            <a:avLst/>
          </a:prstGeom>
          <a:noFill/>
        </p:spPr>
        <p:txBody>
          <a:bodyPr wrap="none" rtlCol="0">
            <a:spAutoFit/>
          </a:bodyPr>
          <a:lstStyle/>
          <a:p>
            <a:r>
              <a:rPr lang="de-DE" dirty="0">
                <a:solidFill>
                  <a:schemeClr val="bg1"/>
                </a:solidFill>
              </a:rPr>
              <a:t>Vermitteln</a:t>
            </a:r>
          </a:p>
        </p:txBody>
      </p:sp>
      <p:sp>
        <p:nvSpPr>
          <p:cNvPr id="20" name="Sechseck 19">
            <a:extLst>
              <a:ext uri="{FF2B5EF4-FFF2-40B4-BE49-F238E27FC236}">
                <a16:creationId xmlns:a16="http://schemas.microsoft.com/office/drawing/2014/main" id="{FEB46DDC-576F-4B02-9A1E-ED00BBBFAF1A}"/>
              </a:ext>
            </a:extLst>
          </p:cNvPr>
          <p:cNvSpPr/>
          <p:nvPr/>
        </p:nvSpPr>
        <p:spPr bwMode="auto">
          <a:xfrm rot="1878242">
            <a:off x="9670718" y="495025"/>
            <a:ext cx="1399275" cy="1233266"/>
          </a:xfrm>
          <a:prstGeom prst="hexagon">
            <a:avLst>
              <a:gd name="adj" fmla="val 29932"/>
              <a:gd name="vf" fmla="val 11547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400" dirty="0"/>
          </a:p>
        </p:txBody>
      </p:sp>
      <p:sp>
        <p:nvSpPr>
          <p:cNvPr id="21" name="Textfeld 20">
            <a:extLst>
              <a:ext uri="{FF2B5EF4-FFF2-40B4-BE49-F238E27FC236}">
                <a16:creationId xmlns:a16="http://schemas.microsoft.com/office/drawing/2014/main" id="{7A0583BE-4041-442A-B358-94F99B24B544}"/>
              </a:ext>
            </a:extLst>
          </p:cNvPr>
          <p:cNvSpPr txBox="1"/>
          <p:nvPr/>
        </p:nvSpPr>
        <p:spPr bwMode="auto">
          <a:xfrm>
            <a:off x="9936983" y="878667"/>
            <a:ext cx="886781" cy="369332"/>
          </a:xfrm>
          <a:prstGeom prst="rect">
            <a:avLst/>
          </a:prstGeom>
          <a:solidFill>
            <a:schemeClr val="accent6"/>
          </a:solidFill>
          <a:ln>
            <a:solidFill>
              <a:schemeClr val="accent6"/>
            </a:solidFill>
          </a:ln>
        </p:spPr>
        <p:txBody>
          <a:bodyPr wrap="none" rtlCol="0">
            <a:spAutoFit/>
          </a:bodyPr>
          <a:lstStyle/>
          <a:p>
            <a:r>
              <a:rPr lang="de-DE" dirty="0">
                <a:solidFill>
                  <a:schemeClr val="bg1"/>
                </a:solidFill>
              </a:rPr>
              <a:t>Change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4"/>
          <p:cNvSpPr>
            <a:spLocks noGrp="1"/>
          </p:cNvSpPr>
          <p:nvPr>
            <p:ph type="title"/>
          </p:nvPr>
        </p:nvSpPr>
        <p:spPr bwMode="auto">
          <a:xfrm>
            <a:off x="2505204" y="564661"/>
            <a:ext cx="9855492" cy="574326"/>
          </a:xfrm>
          <a:prstGeom prst="rect">
            <a:avLst/>
          </a:prstGeom>
        </p:spPr>
        <p:txBody>
          <a:bodyPr/>
          <a:lstStyle>
            <a:lvl1pPr>
              <a:defRPr sz="4400" b="1"/>
            </a:lvl1pPr>
          </a:lstStyle>
          <a:p>
            <a:pPr>
              <a:defRPr/>
            </a:pPr>
            <a:r>
              <a:rPr lang="de-DE" sz="4400" b="1" i="0" u="none" strike="noStrike" cap="none" spc="0" dirty="0" err="1" smtClean="0">
                <a:solidFill>
                  <a:schemeClr val="tx1"/>
                </a:solidFill>
                <a:latin typeface="Carlito"/>
                <a:ea typeface="Carlito"/>
                <a:cs typeface="Carlito"/>
              </a:rPr>
              <a:t>Lessons</a:t>
            </a:r>
            <a:r>
              <a:rPr lang="de-DE" sz="4400" b="1" i="0" u="none" strike="noStrike" cap="none" spc="0" dirty="0" smtClean="0">
                <a:solidFill>
                  <a:schemeClr val="tx1"/>
                </a:solidFill>
                <a:latin typeface="Carlito"/>
                <a:ea typeface="Carlito"/>
                <a:cs typeface="Carlito"/>
              </a:rPr>
              <a:t> </a:t>
            </a:r>
            <a:r>
              <a:rPr lang="de-DE" dirty="0" err="1" smtClean="0">
                <a:latin typeface="Carlito"/>
                <a:ea typeface="Carlito"/>
                <a:cs typeface="Carlito"/>
              </a:rPr>
              <a:t>Learned</a:t>
            </a:r>
            <a:r>
              <a:rPr lang="de-DE" b="0" dirty="0" smtClean="0">
                <a:latin typeface="Carlito"/>
                <a:ea typeface="Carlito"/>
                <a:cs typeface="Carlito"/>
              </a:rPr>
              <a:t> </a:t>
            </a:r>
            <a:r>
              <a:rPr lang="de-DE" b="0" dirty="0" smtClean="0">
                <a:latin typeface="Carlito"/>
                <a:cs typeface="Carlito"/>
              </a:rPr>
              <a:t>– Diversität</a:t>
            </a:r>
            <a:r>
              <a:rPr lang="de-DE" dirty="0"/>
              <a:t/>
            </a:r>
            <a:br>
              <a:rPr lang="de-DE" dirty="0"/>
            </a:br>
            <a:endParaRPr dirty="0">
              <a:latin typeface="Carlito"/>
              <a:ea typeface="Carlito"/>
              <a:cs typeface="Carlito"/>
            </a:endParaRPr>
          </a:p>
        </p:txBody>
      </p:sp>
      <p:sp>
        <p:nvSpPr>
          <p:cNvPr id="6" name="Textplatzhalter 12"/>
          <p:cNvSpPr>
            <a:spLocks noGrp="1"/>
          </p:cNvSpPr>
          <p:nvPr>
            <p:ph type="body" sz="quarter" idx="11" hasCustomPrompt="1"/>
          </p:nvPr>
        </p:nvSpPr>
        <p:spPr bwMode="auto">
          <a:xfrm>
            <a:off x="10678417" y="6345041"/>
            <a:ext cx="814189" cy="313084"/>
          </a:xfrm>
          <a:prstGeom prst="rect">
            <a:avLst/>
          </a:prstGeom>
        </p:spPr>
        <p:txBody>
          <a:bodyPr/>
          <a:lstStyle>
            <a:lvl1pPr marL="0" indent="0">
              <a:buNone/>
              <a:defRPr sz="1200"/>
            </a:lvl1pPr>
            <a:lvl2pPr marL="457200" indent="0">
              <a:buNone/>
              <a:defRPr/>
            </a:lvl2pPr>
          </a:lstStyle>
          <a:p>
            <a:pPr>
              <a:defRPr/>
            </a:pPr>
            <a:endParaRPr/>
          </a:p>
        </p:txBody>
      </p:sp>
      <p:sp>
        <p:nvSpPr>
          <p:cNvPr id="29" name="Textplatzhalter 8">
            <a:extLst>
              <a:ext uri="{FF2B5EF4-FFF2-40B4-BE49-F238E27FC236}">
                <a16:creationId xmlns:a16="http://schemas.microsoft.com/office/drawing/2014/main" id="{0F140377-D093-47E1-98F2-0AD689AEF0B6}"/>
              </a:ext>
            </a:extLst>
          </p:cNvPr>
          <p:cNvSpPr txBox="1">
            <a:spLocks/>
          </p:cNvSpPr>
          <p:nvPr/>
        </p:nvSpPr>
        <p:spPr bwMode="auto">
          <a:xfrm>
            <a:off x="658597" y="3308502"/>
            <a:ext cx="5399804" cy="1500933"/>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1">
              <a:defRPr/>
            </a:pPr>
            <a:endParaRPr lang="de-DE" sz="2400" b="1" dirty="0">
              <a:solidFill>
                <a:srgbClr val="424242"/>
              </a:solidFill>
              <a:latin typeface="Carlito"/>
              <a:ea typeface="Carlito"/>
              <a:cs typeface="Carlito"/>
            </a:endParaRPr>
          </a:p>
          <a:p>
            <a:pPr>
              <a:defRPr/>
            </a:pPr>
            <a:endParaRPr lang="de-DE" sz="3200" b="1" dirty="0">
              <a:solidFill>
                <a:srgbClr val="424242"/>
              </a:solidFill>
              <a:latin typeface="Carlito"/>
              <a:ea typeface="Carlito"/>
              <a:cs typeface="Carlito"/>
            </a:endParaRPr>
          </a:p>
          <a:p>
            <a:pPr marL="0" indent="0">
              <a:buNone/>
              <a:defRPr/>
            </a:pPr>
            <a:r>
              <a:rPr lang="de-DE" sz="1300" dirty="0">
                <a:solidFill>
                  <a:srgbClr val="424242"/>
                </a:solidFill>
                <a:latin typeface="Arial"/>
                <a:ea typeface="Arial"/>
                <a:cs typeface="Arial"/>
              </a:rPr>
              <a:t/>
            </a:r>
            <a:br>
              <a:rPr lang="de-DE" sz="1300" dirty="0">
                <a:solidFill>
                  <a:srgbClr val="424242"/>
                </a:solidFill>
                <a:latin typeface="Arial"/>
                <a:ea typeface="Arial"/>
                <a:cs typeface="Arial"/>
              </a:rPr>
            </a:br>
            <a:endParaRPr lang="de-DE" sz="1100" dirty="0">
              <a:solidFill>
                <a:srgbClr val="424242"/>
              </a:solidFill>
              <a:latin typeface="Arial"/>
              <a:ea typeface="Arial"/>
              <a:cs typeface="Arial"/>
            </a:endParaRPr>
          </a:p>
        </p:txBody>
      </p:sp>
      <p:sp>
        <p:nvSpPr>
          <p:cNvPr id="51" name="Gleichschenkliges Dreieck 50">
            <a:extLst>
              <a:ext uri="{FF2B5EF4-FFF2-40B4-BE49-F238E27FC236}">
                <a16:creationId xmlns:a16="http://schemas.microsoft.com/office/drawing/2014/main" id="{EEB9F518-8C5D-4A67-B744-123C2499D479}"/>
              </a:ext>
            </a:extLst>
          </p:cNvPr>
          <p:cNvSpPr/>
          <p:nvPr/>
        </p:nvSpPr>
        <p:spPr bwMode="auto">
          <a:xfrm>
            <a:off x="7699859" y="3033395"/>
            <a:ext cx="465149" cy="334515"/>
          </a:xfrm>
          <a:prstGeom prst="triangle">
            <a:avLst>
              <a:gd name="adj" fmla="val 50000"/>
            </a:avLst>
          </a:prstGeom>
          <a:solidFill>
            <a:schemeClr val="accent1">
              <a:lumMod val="60000"/>
              <a:lumOff val="4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p:txBody>
      </p:sp>
      <p:sp>
        <p:nvSpPr>
          <p:cNvPr id="52" name="Flussdiagramm: Verbinder 51">
            <a:extLst>
              <a:ext uri="{FF2B5EF4-FFF2-40B4-BE49-F238E27FC236}">
                <a16:creationId xmlns:a16="http://schemas.microsoft.com/office/drawing/2014/main" id="{A6618FBA-5B6E-493F-B7DE-9E0E52EC11C1}"/>
              </a:ext>
            </a:extLst>
          </p:cNvPr>
          <p:cNvSpPr/>
          <p:nvPr/>
        </p:nvSpPr>
        <p:spPr bwMode="auto">
          <a:xfrm>
            <a:off x="5544797" y="3248414"/>
            <a:ext cx="408131" cy="341748"/>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53" name="Gleichschenkliges Dreieck 52">
            <a:extLst>
              <a:ext uri="{FF2B5EF4-FFF2-40B4-BE49-F238E27FC236}">
                <a16:creationId xmlns:a16="http://schemas.microsoft.com/office/drawing/2014/main" id="{6E4E4358-D9D4-4A98-BCEC-BB7DB74BB653}"/>
              </a:ext>
            </a:extLst>
          </p:cNvPr>
          <p:cNvSpPr/>
          <p:nvPr/>
        </p:nvSpPr>
        <p:spPr bwMode="auto">
          <a:xfrm>
            <a:off x="7620024" y="4441916"/>
            <a:ext cx="465149" cy="334515"/>
          </a:xfrm>
          <a:prstGeom prst="triangle">
            <a:avLst>
              <a:gd name="adj" fmla="val 50000"/>
            </a:avLst>
          </a:prstGeom>
          <a:solidFill>
            <a:schemeClr val="accent1">
              <a:lumMod val="40000"/>
              <a:lumOff val="60000"/>
            </a:schemeClr>
          </a:solidFill>
          <a:ln w="12700" cap="flat" cmpd="sng" algn="ctr">
            <a:solidFill>
              <a:schemeClr val="accent1">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54" name="Gleichschenkliges Dreieck 53">
            <a:extLst>
              <a:ext uri="{FF2B5EF4-FFF2-40B4-BE49-F238E27FC236}">
                <a16:creationId xmlns:a16="http://schemas.microsoft.com/office/drawing/2014/main" id="{470527C5-FACC-4406-99BE-602D87C62AD5}"/>
              </a:ext>
            </a:extLst>
          </p:cNvPr>
          <p:cNvSpPr/>
          <p:nvPr/>
        </p:nvSpPr>
        <p:spPr bwMode="auto">
          <a:xfrm>
            <a:off x="6154075" y="3830309"/>
            <a:ext cx="465148" cy="334516"/>
          </a:xfrm>
          <a:prstGeom prst="triangle">
            <a:avLst>
              <a:gd name="adj" fmla="val 50000"/>
            </a:avLst>
          </a:prstGeom>
          <a:solidFill>
            <a:schemeClr val="accent1">
              <a:lumMod val="40000"/>
              <a:lumOff val="6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p:txBody>
      </p:sp>
      <p:sp>
        <p:nvSpPr>
          <p:cNvPr id="55" name="Gleichschenkliges Dreieck 54">
            <a:extLst>
              <a:ext uri="{FF2B5EF4-FFF2-40B4-BE49-F238E27FC236}">
                <a16:creationId xmlns:a16="http://schemas.microsoft.com/office/drawing/2014/main" id="{17A637CD-0AFD-434E-8FBE-520BA7C1830B}"/>
              </a:ext>
            </a:extLst>
          </p:cNvPr>
          <p:cNvSpPr/>
          <p:nvPr/>
        </p:nvSpPr>
        <p:spPr bwMode="auto">
          <a:xfrm>
            <a:off x="7852598" y="2306962"/>
            <a:ext cx="465149" cy="334515"/>
          </a:xfrm>
          <a:prstGeom prst="triangle">
            <a:avLst>
              <a:gd name="adj" fmla="val 50000"/>
            </a:avLst>
          </a:prstGeom>
          <a:solidFill>
            <a:schemeClr val="accent1">
              <a:lumMod val="20000"/>
              <a:lumOff val="8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56" name="Raute 55">
            <a:extLst>
              <a:ext uri="{FF2B5EF4-FFF2-40B4-BE49-F238E27FC236}">
                <a16:creationId xmlns:a16="http://schemas.microsoft.com/office/drawing/2014/main" id="{02C4D5E4-4735-484D-9CE4-C9A53BF58CF1}"/>
              </a:ext>
            </a:extLst>
          </p:cNvPr>
          <p:cNvSpPr/>
          <p:nvPr/>
        </p:nvSpPr>
        <p:spPr bwMode="auto">
          <a:xfrm>
            <a:off x="5509435" y="3748436"/>
            <a:ext cx="420435" cy="379719"/>
          </a:xfrm>
          <a:prstGeom prst="diamond">
            <a:avLst/>
          </a:prstGeom>
          <a:solidFill>
            <a:schemeClr val="accent1">
              <a:lumMod val="60000"/>
              <a:lumOff val="4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57" name="Raute 56">
            <a:extLst>
              <a:ext uri="{FF2B5EF4-FFF2-40B4-BE49-F238E27FC236}">
                <a16:creationId xmlns:a16="http://schemas.microsoft.com/office/drawing/2014/main" id="{B7CB0CEF-611B-465B-BAF8-082BFBE36BD5}"/>
              </a:ext>
            </a:extLst>
          </p:cNvPr>
          <p:cNvSpPr/>
          <p:nvPr/>
        </p:nvSpPr>
        <p:spPr bwMode="auto">
          <a:xfrm>
            <a:off x="6954806" y="3101759"/>
            <a:ext cx="420435" cy="379719"/>
          </a:xfrm>
          <a:prstGeom prst="diamond">
            <a:avLst/>
          </a:prstGeom>
          <a:solidFill>
            <a:schemeClr val="accent1">
              <a:lumMod val="60000"/>
              <a:lumOff val="4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dirty="0"/>
          </a:p>
        </p:txBody>
      </p:sp>
      <p:sp>
        <p:nvSpPr>
          <p:cNvPr id="58" name="Raute 57">
            <a:extLst>
              <a:ext uri="{FF2B5EF4-FFF2-40B4-BE49-F238E27FC236}">
                <a16:creationId xmlns:a16="http://schemas.microsoft.com/office/drawing/2014/main" id="{07439977-93D4-4A96-AA92-742425BAB3D2}"/>
              </a:ext>
            </a:extLst>
          </p:cNvPr>
          <p:cNvSpPr/>
          <p:nvPr/>
        </p:nvSpPr>
        <p:spPr bwMode="auto">
          <a:xfrm>
            <a:off x="7409806" y="3679916"/>
            <a:ext cx="420435" cy="379719"/>
          </a:xfrm>
          <a:prstGeom prst="diamond">
            <a:avLst/>
          </a:prstGeom>
          <a:solidFill>
            <a:schemeClr val="accent1">
              <a:lumMod val="60000"/>
              <a:lumOff val="4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59" name="Raute 58">
            <a:extLst>
              <a:ext uri="{FF2B5EF4-FFF2-40B4-BE49-F238E27FC236}">
                <a16:creationId xmlns:a16="http://schemas.microsoft.com/office/drawing/2014/main" id="{F1B919D5-D3AC-4ABF-8F76-2B30763277A6}"/>
              </a:ext>
            </a:extLst>
          </p:cNvPr>
          <p:cNvSpPr/>
          <p:nvPr/>
        </p:nvSpPr>
        <p:spPr bwMode="auto">
          <a:xfrm>
            <a:off x="7014234" y="4062196"/>
            <a:ext cx="420435" cy="379719"/>
          </a:xfrm>
          <a:prstGeom prst="diamond">
            <a:avLst/>
          </a:prstGeom>
          <a:solidFill>
            <a:schemeClr val="accent1">
              <a:lumMod val="20000"/>
              <a:lumOff val="8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0" name="Flussdiagramm: Verbinder 59">
            <a:extLst>
              <a:ext uri="{FF2B5EF4-FFF2-40B4-BE49-F238E27FC236}">
                <a16:creationId xmlns:a16="http://schemas.microsoft.com/office/drawing/2014/main" id="{26098852-69C2-4875-966A-AEC1BADFF899}"/>
              </a:ext>
            </a:extLst>
          </p:cNvPr>
          <p:cNvSpPr/>
          <p:nvPr/>
        </p:nvSpPr>
        <p:spPr bwMode="auto">
          <a:xfrm>
            <a:off x="5598243" y="4353465"/>
            <a:ext cx="408130" cy="341747"/>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1" name="Flussdiagramm: Verbinder 60">
            <a:extLst>
              <a:ext uri="{FF2B5EF4-FFF2-40B4-BE49-F238E27FC236}">
                <a16:creationId xmlns:a16="http://schemas.microsoft.com/office/drawing/2014/main" id="{3BF3B756-6DCE-415B-AD60-7E97A7B86715}"/>
              </a:ext>
            </a:extLst>
          </p:cNvPr>
          <p:cNvSpPr/>
          <p:nvPr/>
        </p:nvSpPr>
        <p:spPr bwMode="auto">
          <a:xfrm>
            <a:off x="6372523" y="4508296"/>
            <a:ext cx="408130" cy="341747"/>
          </a:xfrm>
          <a:prstGeom prst="flowChartConnector">
            <a:avLst/>
          </a:prstGeom>
          <a:solidFill>
            <a:schemeClr val="accent1">
              <a:lumMod val="20000"/>
              <a:lumOff val="80000"/>
            </a:schemeClr>
          </a:solidFill>
          <a:ln w="12700" cap="flat" cmpd="sng" algn="ctr">
            <a:solidFill>
              <a:schemeClr val="accent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2" name="Flussdiagramm: Verbinder 61">
            <a:extLst>
              <a:ext uri="{FF2B5EF4-FFF2-40B4-BE49-F238E27FC236}">
                <a16:creationId xmlns:a16="http://schemas.microsoft.com/office/drawing/2014/main" id="{A95F5FF1-3278-4870-9987-82598C921442}"/>
              </a:ext>
            </a:extLst>
          </p:cNvPr>
          <p:cNvSpPr/>
          <p:nvPr/>
        </p:nvSpPr>
        <p:spPr bwMode="auto">
          <a:xfrm>
            <a:off x="5617023" y="2383551"/>
            <a:ext cx="408130" cy="341747"/>
          </a:xfrm>
          <a:prstGeom prst="flowChartConnector">
            <a:avLst/>
          </a:prstGeom>
          <a:solidFill>
            <a:schemeClr val="accent1">
              <a:lumMod val="40000"/>
              <a:lumOff val="6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3" name="Flussdiagramm: Verbinder 62">
            <a:extLst>
              <a:ext uri="{FF2B5EF4-FFF2-40B4-BE49-F238E27FC236}">
                <a16:creationId xmlns:a16="http://schemas.microsoft.com/office/drawing/2014/main" id="{FED58CB0-E68F-4C3F-9DBB-5EF883ACD0AF}"/>
              </a:ext>
            </a:extLst>
          </p:cNvPr>
          <p:cNvSpPr/>
          <p:nvPr/>
        </p:nvSpPr>
        <p:spPr bwMode="auto">
          <a:xfrm>
            <a:off x="6403111" y="2292238"/>
            <a:ext cx="408130" cy="341746"/>
          </a:xfrm>
          <a:prstGeom prst="flowChartConnector">
            <a:avLst/>
          </a:prstGeom>
          <a:solidFill>
            <a:schemeClr val="accent1">
              <a:lumMod val="60000"/>
              <a:lumOff val="4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dirty="0"/>
          </a:p>
        </p:txBody>
      </p:sp>
      <p:sp>
        <p:nvSpPr>
          <p:cNvPr id="64" name="Flussdiagramm: Daten 63">
            <a:extLst>
              <a:ext uri="{FF2B5EF4-FFF2-40B4-BE49-F238E27FC236}">
                <a16:creationId xmlns:a16="http://schemas.microsoft.com/office/drawing/2014/main" id="{4789085A-8FD3-4A59-8D43-F76EB098E65E}"/>
              </a:ext>
            </a:extLst>
          </p:cNvPr>
          <p:cNvSpPr/>
          <p:nvPr/>
        </p:nvSpPr>
        <p:spPr bwMode="auto">
          <a:xfrm>
            <a:off x="6811240" y="3722707"/>
            <a:ext cx="564001" cy="192752"/>
          </a:xfrm>
          <a:prstGeom prst="flowChartInputOutput">
            <a:avLst/>
          </a:prstGeom>
          <a:solidFill>
            <a:schemeClr val="accent4">
              <a:lumMod val="60000"/>
              <a:lumOff val="4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5" name="Kreuz 64">
            <a:extLst>
              <a:ext uri="{FF2B5EF4-FFF2-40B4-BE49-F238E27FC236}">
                <a16:creationId xmlns:a16="http://schemas.microsoft.com/office/drawing/2014/main" id="{BE7DDCC2-8641-4334-9618-03289F85314B}"/>
              </a:ext>
            </a:extLst>
          </p:cNvPr>
          <p:cNvSpPr/>
          <p:nvPr/>
        </p:nvSpPr>
        <p:spPr bwMode="auto">
          <a:xfrm>
            <a:off x="7180407" y="2292238"/>
            <a:ext cx="317889" cy="262186"/>
          </a:xfrm>
          <a:prstGeom prst="plus">
            <a:avLst>
              <a:gd name="adj" fmla="val 25000"/>
            </a:avLst>
          </a:prstGeom>
          <a:solidFill>
            <a:srgbClr val="9844C2">
              <a:alpha val="67999"/>
            </a:srgb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6" name="Kreuz 65">
            <a:extLst>
              <a:ext uri="{FF2B5EF4-FFF2-40B4-BE49-F238E27FC236}">
                <a16:creationId xmlns:a16="http://schemas.microsoft.com/office/drawing/2014/main" id="{CEC73E76-B0E2-46FA-9AB8-0F575CB40220}"/>
              </a:ext>
            </a:extLst>
          </p:cNvPr>
          <p:cNvSpPr/>
          <p:nvPr/>
        </p:nvSpPr>
        <p:spPr bwMode="auto">
          <a:xfrm>
            <a:off x="6431154" y="3377362"/>
            <a:ext cx="317890" cy="262186"/>
          </a:xfrm>
          <a:prstGeom prst="plus">
            <a:avLst>
              <a:gd name="adj" fmla="val 25000"/>
            </a:avLst>
          </a:prstGeom>
          <a:solidFill>
            <a:srgbClr val="9844C2">
              <a:alpha val="55000"/>
            </a:srgb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7" name="Flussdiagramm: Verbinder zu einer anderen Seite 66">
            <a:extLst>
              <a:ext uri="{FF2B5EF4-FFF2-40B4-BE49-F238E27FC236}">
                <a16:creationId xmlns:a16="http://schemas.microsoft.com/office/drawing/2014/main" id="{F74CD313-0F37-4C38-A183-0706D4943A47}"/>
              </a:ext>
            </a:extLst>
          </p:cNvPr>
          <p:cNvSpPr/>
          <p:nvPr/>
        </p:nvSpPr>
        <p:spPr bwMode="auto">
          <a:xfrm>
            <a:off x="7986291" y="3774422"/>
            <a:ext cx="323432" cy="355489"/>
          </a:xfrm>
          <a:prstGeom prst="flowChartOffpageConnector">
            <a:avLst/>
          </a:prstGeom>
          <a:solidFill>
            <a:schemeClr val="accent6">
              <a:lumMod val="40000"/>
              <a:lumOff val="60000"/>
            </a:schemeClr>
          </a:solidFill>
          <a:ln w="12700" cap="flat" cmpd="sng" algn="ctr">
            <a:solidFill>
              <a:schemeClr val="accent6">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8" name="Flussdiagramm: Verbinder zu einer anderen Seite 67">
            <a:extLst>
              <a:ext uri="{FF2B5EF4-FFF2-40B4-BE49-F238E27FC236}">
                <a16:creationId xmlns:a16="http://schemas.microsoft.com/office/drawing/2014/main" id="{FEA64716-A61B-4B34-BE34-840D28D9877B}"/>
              </a:ext>
            </a:extLst>
          </p:cNvPr>
          <p:cNvSpPr/>
          <p:nvPr/>
        </p:nvSpPr>
        <p:spPr bwMode="auto">
          <a:xfrm>
            <a:off x="6158033" y="2865536"/>
            <a:ext cx="323432" cy="355489"/>
          </a:xfrm>
          <a:prstGeom prst="flowChartOffpageConnector">
            <a:avLst/>
          </a:prstGeom>
          <a:solidFill>
            <a:schemeClr val="accent6">
              <a:lumMod val="60000"/>
              <a:lumOff val="40000"/>
            </a:schemeClr>
          </a:solidFill>
          <a:ln w="12700" cap="flat" cmpd="sng" algn="ctr">
            <a:solidFill>
              <a:schemeClr val="accent6">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9" name="Flussdiagramm: Daten 68">
            <a:extLst>
              <a:ext uri="{FF2B5EF4-FFF2-40B4-BE49-F238E27FC236}">
                <a16:creationId xmlns:a16="http://schemas.microsoft.com/office/drawing/2014/main" id="{4E893B91-DFA3-4987-A4CD-8F0DAB446EC4}"/>
              </a:ext>
            </a:extLst>
          </p:cNvPr>
          <p:cNvSpPr/>
          <p:nvPr/>
        </p:nvSpPr>
        <p:spPr bwMode="auto">
          <a:xfrm>
            <a:off x="6934297" y="2751882"/>
            <a:ext cx="564000" cy="192752"/>
          </a:xfrm>
          <a:prstGeom prst="flowChartInputOutput">
            <a:avLst/>
          </a:prstGeom>
          <a:solidFill>
            <a:schemeClr val="accent4">
              <a:lumMod val="20000"/>
              <a:lumOff val="8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77" name="Textplatzhalter 8">
            <a:extLst>
              <a:ext uri="{FF2B5EF4-FFF2-40B4-BE49-F238E27FC236}">
                <a16:creationId xmlns:a16="http://schemas.microsoft.com/office/drawing/2014/main" id="{5F240B78-93D7-49F4-BE5C-EA09DF4FEB98}"/>
              </a:ext>
            </a:extLst>
          </p:cNvPr>
          <p:cNvSpPr txBox="1">
            <a:spLocks/>
          </p:cNvSpPr>
          <p:nvPr/>
        </p:nvSpPr>
        <p:spPr bwMode="auto">
          <a:xfrm>
            <a:off x="1958260" y="1908244"/>
            <a:ext cx="3626566" cy="1500933"/>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1">
              <a:defRPr/>
            </a:pPr>
            <a:r>
              <a:rPr lang="de-DE" sz="2400" b="1" dirty="0">
                <a:solidFill>
                  <a:srgbClr val="424242"/>
                </a:solidFill>
                <a:latin typeface="Carlito"/>
                <a:ea typeface="Carlito"/>
                <a:cs typeface="Carlito"/>
              </a:rPr>
              <a:t>Lokalredaktionen</a:t>
            </a:r>
          </a:p>
          <a:p>
            <a:pPr lvl="1">
              <a:defRPr/>
            </a:pPr>
            <a:endParaRPr lang="de-DE" sz="2400" dirty="0">
              <a:solidFill>
                <a:srgbClr val="424242"/>
              </a:solidFill>
              <a:latin typeface="Carlito"/>
              <a:ea typeface="Carlito"/>
              <a:cs typeface="Carlito"/>
            </a:endParaRPr>
          </a:p>
          <a:p>
            <a:pPr lvl="1">
              <a:defRPr/>
            </a:pPr>
            <a:endParaRPr lang="de-DE" sz="2400" dirty="0">
              <a:solidFill>
                <a:srgbClr val="424242"/>
              </a:solidFill>
              <a:latin typeface="Carlito"/>
              <a:ea typeface="Carlito"/>
              <a:cs typeface="Carlito"/>
            </a:endParaRPr>
          </a:p>
          <a:p>
            <a:pPr lvl="1">
              <a:defRPr/>
            </a:pPr>
            <a:r>
              <a:rPr lang="de-DE" sz="2400" b="1" dirty="0">
                <a:solidFill>
                  <a:srgbClr val="424242"/>
                </a:solidFill>
                <a:latin typeface="Carlito"/>
                <a:ea typeface="Carlito"/>
                <a:cs typeface="Carlito"/>
              </a:rPr>
              <a:t>Verbundredaktionen</a:t>
            </a:r>
          </a:p>
          <a:p>
            <a:pPr lvl="1">
              <a:defRPr/>
            </a:pPr>
            <a:endParaRPr lang="de-DE" sz="2400" dirty="0">
              <a:solidFill>
                <a:srgbClr val="424242"/>
              </a:solidFill>
              <a:latin typeface="Carlito"/>
              <a:ea typeface="Carlito"/>
              <a:cs typeface="Carlito"/>
            </a:endParaRPr>
          </a:p>
          <a:p>
            <a:pPr lvl="1">
              <a:defRPr/>
            </a:pPr>
            <a:endParaRPr lang="de-DE" sz="2400" dirty="0">
              <a:solidFill>
                <a:srgbClr val="424242"/>
              </a:solidFill>
              <a:latin typeface="Carlito"/>
              <a:ea typeface="Carlito"/>
              <a:cs typeface="Carlito"/>
            </a:endParaRPr>
          </a:p>
          <a:p>
            <a:pPr lvl="1">
              <a:defRPr/>
            </a:pPr>
            <a:r>
              <a:rPr lang="de-DE" sz="2400" b="1" dirty="0">
                <a:solidFill>
                  <a:srgbClr val="424242"/>
                </a:solidFill>
                <a:latin typeface="Carlito"/>
                <a:ea typeface="Carlito"/>
                <a:cs typeface="Carlito"/>
              </a:rPr>
              <a:t>Andere Partnerredaktionen</a:t>
            </a:r>
          </a:p>
          <a:p>
            <a:pPr lvl="1">
              <a:defRPr/>
            </a:pPr>
            <a:endParaRPr lang="de-DE" sz="2400" b="1" dirty="0">
              <a:solidFill>
                <a:srgbClr val="424242"/>
              </a:solidFill>
              <a:latin typeface="Carlito"/>
              <a:ea typeface="Carlito"/>
              <a:cs typeface="Carlito"/>
            </a:endParaRPr>
          </a:p>
          <a:p>
            <a:pPr>
              <a:defRPr/>
            </a:pPr>
            <a:endParaRPr lang="de-DE" sz="3200" b="1" dirty="0">
              <a:solidFill>
                <a:srgbClr val="424242"/>
              </a:solidFill>
              <a:latin typeface="Carlito"/>
              <a:ea typeface="Carlito"/>
              <a:cs typeface="Carlito"/>
            </a:endParaRPr>
          </a:p>
          <a:p>
            <a:pPr marL="0" indent="0">
              <a:buNone/>
              <a:defRPr/>
            </a:pPr>
            <a:r>
              <a:rPr lang="de-DE" sz="1300" dirty="0">
                <a:solidFill>
                  <a:srgbClr val="424242"/>
                </a:solidFill>
                <a:latin typeface="Arial"/>
                <a:ea typeface="Arial"/>
                <a:cs typeface="Arial"/>
              </a:rPr>
              <a:t/>
            </a:r>
            <a:br>
              <a:rPr lang="de-DE" sz="1300" dirty="0">
                <a:solidFill>
                  <a:srgbClr val="424242"/>
                </a:solidFill>
                <a:latin typeface="Arial"/>
                <a:ea typeface="Arial"/>
                <a:cs typeface="Arial"/>
              </a:rPr>
            </a:br>
            <a:endParaRPr lang="de-DE" sz="1100" dirty="0">
              <a:solidFill>
                <a:srgbClr val="424242"/>
              </a:solidFill>
              <a:latin typeface="Arial"/>
              <a:ea typeface="Arial"/>
              <a:cs typeface="Arial"/>
            </a:endParaRPr>
          </a:p>
        </p:txBody>
      </p:sp>
      <p:sp>
        <p:nvSpPr>
          <p:cNvPr id="78" name="Textplatzhalter 8">
            <a:extLst>
              <a:ext uri="{FF2B5EF4-FFF2-40B4-BE49-F238E27FC236}">
                <a16:creationId xmlns:a16="http://schemas.microsoft.com/office/drawing/2014/main" id="{5030BDAA-6466-4757-92D4-BCDB23A0D880}"/>
              </a:ext>
            </a:extLst>
          </p:cNvPr>
          <p:cNvSpPr txBox="1">
            <a:spLocks/>
          </p:cNvSpPr>
          <p:nvPr/>
        </p:nvSpPr>
        <p:spPr bwMode="auto">
          <a:xfrm>
            <a:off x="8100566" y="1928067"/>
            <a:ext cx="3626566" cy="1500933"/>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1">
              <a:defRPr/>
            </a:pPr>
            <a:r>
              <a:rPr lang="de-DE" sz="2400" b="1" dirty="0">
                <a:solidFill>
                  <a:srgbClr val="424242"/>
                </a:solidFill>
                <a:latin typeface="Carlito"/>
                <a:ea typeface="Carlito"/>
                <a:cs typeface="Carlito"/>
              </a:rPr>
              <a:t>Museen</a:t>
            </a:r>
          </a:p>
          <a:p>
            <a:pPr lvl="1">
              <a:defRPr/>
            </a:pPr>
            <a:endParaRPr lang="de-DE" sz="2400" dirty="0">
              <a:solidFill>
                <a:srgbClr val="424242"/>
              </a:solidFill>
              <a:latin typeface="Carlito"/>
              <a:ea typeface="Carlito"/>
              <a:cs typeface="Carlito"/>
            </a:endParaRPr>
          </a:p>
          <a:p>
            <a:pPr lvl="1">
              <a:defRPr/>
            </a:pPr>
            <a:endParaRPr lang="de-DE" sz="2400" dirty="0">
              <a:solidFill>
                <a:srgbClr val="424242"/>
              </a:solidFill>
              <a:latin typeface="Carlito"/>
              <a:ea typeface="Carlito"/>
              <a:cs typeface="Carlito"/>
            </a:endParaRPr>
          </a:p>
          <a:p>
            <a:pPr lvl="1">
              <a:defRPr/>
            </a:pPr>
            <a:r>
              <a:rPr lang="de-DE" sz="2400" b="1" dirty="0">
                <a:solidFill>
                  <a:srgbClr val="424242"/>
                </a:solidFill>
                <a:latin typeface="Carlito"/>
                <a:ea typeface="Carlito"/>
                <a:cs typeface="Carlito"/>
              </a:rPr>
              <a:t>Archive</a:t>
            </a:r>
          </a:p>
          <a:p>
            <a:pPr lvl="1">
              <a:defRPr/>
            </a:pPr>
            <a:endParaRPr lang="de-DE" sz="2400" dirty="0">
              <a:solidFill>
                <a:srgbClr val="424242"/>
              </a:solidFill>
              <a:latin typeface="Carlito"/>
              <a:ea typeface="Carlito"/>
              <a:cs typeface="Carlito"/>
            </a:endParaRPr>
          </a:p>
          <a:p>
            <a:pPr lvl="1">
              <a:defRPr/>
            </a:pPr>
            <a:endParaRPr lang="de-DE" sz="2400" dirty="0">
              <a:solidFill>
                <a:srgbClr val="424242"/>
              </a:solidFill>
              <a:latin typeface="Carlito"/>
              <a:ea typeface="Carlito"/>
              <a:cs typeface="Carlito"/>
            </a:endParaRPr>
          </a:p>
          <a:p>
            <a:pPr lvl="1">
              <a:defRPr/>
            </a:pPr>
            <a:r>
              <a:rPr lang="de-DE" sz="2400" b="1" dirty="0">
                <a:solidFill>
                  <a:srgbClr val="424242"/>
                </a:solidFill>
                <a:latin typeface="Carlito"/>
                <a:ea typeface="Carlito"/>
                <a:cs typeface="Carlito"/>
              </a:rPr>
              <a:t>Dokumentations-institute</a:t>
            </a:r>
          </a:p>
          <a:p>
            <a:pPr lvl="1">
              <a:defRPr/>
            </a:pPr>
            <a:endParaRPr lang="de-DE" sz="2400" b="1" dirty="0">
              <a:solidFill>
                <a:srgbClr val="424242"/>
              </a:solidFill>
              <a:latin typeface="Carlito"/>
              <a:ea typeface="Carlito"/>
              <a:cs typeface="Carlito"/>
            </a:endParaRPr>
          </a:p>
          <a:p>
            <a:pPr>
              <a:defRPr/>
            </a:pPr>
            <a:endParaRPr lang="de-DE" sz="3200" b="1" dirty="0">
              <a:solidFill>
                <a:srgbClr val="424242"/>
              </a:solidFill>
              <a:latin typeface="Carlito"/>
              <a:ea typeface="Carlito"/>
              <a:cs typeface="Carlito"/>
            </a:endParaRPr>
          </a:p>
          <a:p>
            <a:pPr marL="0" indent="0">
              <a:buNone/>
              <a:defRPr/>
            </a:pPr>
            <a:r>
              <a:rPr lang="de-DE" sz="1300" dirty="0">
                <a:solidFill>
                  <a:srgbClr val="424242"/>
                </a:solidFill>
                <a:latin typeface="Arial"/>
                <a:ea typeface="Arial"/>
                <a:cs typeface="Arial"/>
              </a:rPr>
              <a:t/>
            </a:r>
            <a:br>
              <a:rPr lang="de-DE" sz="1300" dirty="0">
                <a:solidFill>
                  <a:srgbClr val="424242"/>
                </a:solidFill>
                <a:latin typeface="Arial"/>
                <a:ea typeface="Arial"/>
                <a:cs typeface="Arial"/>
              </a:rPr>
            </a:br>
            <a:endParaRPr lang="de-DE" sz="1100" dirty="0">
              <a:solidFill>
                <a:srgbClr val="424242"/>
              </a:solidFill>
              <a:latin typeface="Arial"/>
              <a:ea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7">
                                            <p:txEl>
                                              <p:pRg st="3" end="3"/>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5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7">
                                            <p:txEl>
                                              <p:pRg st="6" end="6"/>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8">
                                            <p:txEl>
                                              <p:pRg st="0" end="0"/>
                                            </p:txEl>
                                          </p:spTgt>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nodeType="afterEffect">
                                  <p:stCondLst>
                                    <p:cond delay="0"/>
                                  </p:stCondLst>
                                  <p:childTnLst>
                                    <p:set>
                                      <p:cBhvr>
                                        <p:cTn id="57" dur="1" fill="hold">
                                          <p:stCondLst>
                                            <p:cond delay="0"/>
                                          </p:stCondLst>
                                        </p:cTn>
                                        <p:tgtEl>
                                          <p:spTgt spid="65"/>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nodeType="after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8">
                                            <p:txEl>
                                              <p:pRg st="3" end="3"/>
                                            </p:txEl>
                                          </p:spTgt>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0"/>
                                  </p:stCondLst>
                                  <p:childTnLst>
                                    <p:set>
                                      <p:cBhvr>
                                        <p:cTn id="67" dur="1" fill="hold">
                                          <p:stCondLst>
                                            <p:cond delay="0"/>
                                          </p:stCondLst>
                                        </p:cTn>
                                        <p:tgtEl>
                                          <p:spTgt spid="69"/>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8">
                                            <p:txEl>
                                              <p:pRg st="6" end="6"/>
                                            </p:txEl>
                                          </p:spTgt>
                                        </p:tgtEl>
                                        <p:attrNameLst>
                                          <p:attrName>style.visibility</p:attrName>
                                        </p:attrNameLst>
                                      </p:cBhvr>
                                      <p:to>
                                        <p:strVal val="visible"/>
                                      </p:to>
                                    </p:set>
                                  </p:childTnLst>
                                </p:cTn>
                              </p:par>
                            </p:childTnLst>
                          </p:cTn>
                        </p:par>
                        <p:par>
                          <p:cTn id="75" fill="hold">
                            <p:stCondLst>
                              <p:cond delay="0"/>
                            </p:stCondLst>
                            <p:childTnLst>
                              <p:par>
                                <p:cTn id="76" presetID="1" presetClass="entr" presetSubtype="0" fill="hold" nodeType="afterEffect">
                                  <p:stCondLst>
                                    <p:cond delay="0"/>
                                  </p:stCondLst>
                                  <p:childTnLst>
                                    <p:set>
                                      <p:cBhvr>
                                        <p:cTn id="77" dur="1" fill="hold">
                                          <p:stCondLst>
                                            <p:cond delay="0"/>
                                          </p:stCondLst>
                                        </p:cTn>
                                        <p:tgtEl>
                                          <p:spTgt spid="67"/>
                                        </p:tgtEl>
                                        <p:attrNameLst>
                                          <p:attrName>style.visibility</p:attrName>
                                        </p:attrNameLst>
                                      </p:cBhvr>
                                      <p:to>
                                        <p:strVal val="visible"/>
                                      </p:to>
                                    </p:set>
                                  </p:childTnLst>
                                </p:cTn>
                              </p:par>
                            </p:childTnLst>
                          </p:cTn>
                        </p:par>
                        <p:par>
                          <p:cTn id="78" fill="hold">
                            <p:stCondLst>
                              <p:cond delay="0"/>
                            </p:stCondLst>
                            <p:childTnLst>
                              <p:par>
                                <p:cTn id="79" presetID="1" presetClass="entr" presetSubtype="0" fill="hold" nodeType="after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animBg="1"/>
      <p:bldP spid="54" grpId="0" animBg="1"/>
      <p:bldP spid="55" grpId="0" animBg="1"/>
      <p:bldP spid="57" grpId="0" animBg="1"/>
      <p:bldP spid="6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platzhalter 8"/>
          <p:cNvSpPr>
            <a:spLocks noGrp="1"/>
          </p:cNvSpPr>
          <p:nvPr>
            <p:ph type="body" sz="quarter" idx="10"/>
          </p:nvPr>
        </p:nvSpPr>
        <p:spPr bwMode="auto">
          <a:xfrm>
            <a:off x="2505074" y="1577975"/>
            <a:ext cx="3006514" cy="4484621"/>
          </a:xfrm>
          <a:prstGeom prst="rect">
            <a:avLst/>
          </a:prstGeom>
        </p:spPr>
        <p:txBody>
          <a:bodyPr/>
          <a:lstStyle>
            <a:lvl1pPr>
              <a:defRPr sz="3600"/>
            </a:lvl1pPr>
            <a:lvl2pPr>
              <a:defRPr sz="2800"/>
            </a:lvl2pPr>
            <a:lvl3pPr>
              <a:defRPr sz="2800"/>
            </a:lvl3pPr>
            <a:lvl4pPr>
              <a:defRPr sz="2800"/>
            </a:lvl4pPr>
            <a:lvl5pPr>
              <a:defRPr sz="2800"/>
            </a:lvl5pPr>
          </a:lstStyle>
          <a:p>
            <a:pPr marL="0" indent="0">
              <a:buNone/>
              <a:defRPr/>
            </a:pPr>
            <a:r>
              <a:rPr sz="1300" b="0" i="0" u="none" dirty="0">
                <a:solidFill>
                  <a:srgbClr val="424242"/>
                </a:solidFill>
                <a:latin typeface="Arial"/>
                <a:ea typeface="Arial"/>
                <a:cs typeface="Arial"/>
              </a:rPr>
              <a:t/>
            </a:r>
            <a:br>
              <a:rPr sz="1300" b="0" i="0" u="none" dirty="0">
                <a:solidFill>
                  <a:srgbClr val="424242"/>
                </a:solidFill>
                <a:latin typeface="Arial"/>
                <a:ea typeface="Arial"/>
                <a:cs typeface="Arial"/>
              </a:rPr>
            </a:br>
            <a:endParaRPr sz="1100" b="0" i="0" u="none" dirty="0">
              <a:solidFill>
                <a:srgbClr val="424242"/>
              </a:solidFill>
              <a:latin typeface="Arial"/>
              <a:ea typeface="Arial"/>
              <a:cs typeface="Arial"/>
            </a:endParaRPr>
          </a:p>
        </p:txBody>
      </p:sp>
      <p:sp>
        <p:nvSpPr>
          <p:cNvPr id="6" name="Textplatzhalter 12"/>
          <p:cNvSpPr>
            <a:spLocks noGrp="1"/>
          </p:cNvSpPr>
          <p:nvPr>
            <p:ph type="body" sz="quarter" idx="11" hasCustomPrompt="1"/>
          </p:nvPr>
        </p:nvSpPr>
        <p:spPr bwMode="auto">
          <a:xfrm>
            <a:off x="10678417" y="6345041"/>
            <a:ext cx="814189" cy="313084"/>
          </a:xfrm>
          <a:prstGeom prst="rect">
            <a:avLst/>
          </a:prstGeom>
        </p:spPr>
        <p:txBody>
          <a:bodyPr/>
          <a:lstStyle>
            <a:lvl1pPr marL="0" indent="0">
              <a:buNone/>
              <a:defRPr sz="1200"/>
            </a:lvl1pPr>
            <a:lvl2pPr marL="457200" indent="0">
              <a:buNone/>
              <a:defRPr/>
            </a:lvl2pPr>
          </a:lstStyle>
          <a:p>
            <a:pPr>
              <a:defRPr/>
            </a:pPr>
            <a:endParaRPr/>
          </a:p>
        </p:txBody>
      </p:sp>
      <p:sp>
        <p:nvSpPr>
          <p:cNvPr id="8" name="Textplatzhalter 8">
            <a:extLst>
              <a:ext uri="{FF2B5EF4-FFF2-40B4-BE49-F238E27FC236}">
                <a16:creationId xmlns:a16="http://schemas.microsoft.com/office/drawing/2014/main" id="{5688DE33-9BFB-494C-91CC-55C041E96949}"/>
              </a:ext>
            </a:extLst>
          </p:cNvPr>
          <p:cNvSpPr txBox="1">
            <a:spLocks/>
          </p:cNvSpPr>
          <p:nvPr/>
        </p:nvSpPr>
        <p:spPr bwMode="auto">
          <a:xfrm>
            <a:off x="1958261" y="1908244"/>
            <a:ext cx="3006514" cy="1500933"/>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1">
              <a:defRPr/>
            </a:pPr>
            <a:r>
              <a:rPr lang="de-DE" sz="2400" b="1" dirty="0">
                <a:solidFill>
                  <a:srgbClr val="424242"/>
                </a:solidFill>
                <a:latin typeface="Carlito"/>
                <a:ea typeface="Carlito"/>
                <a:cs typeface="Carlito"/>
              </a:rPr>
              <a:t>Datenstruktur</a:t>
            </a:r>
          </a:p>
          <a:p>
            <a:pPr lvl="1">
              <a:defRPr/>
            </a:pPr>
            <a:endParaRPr lang="de-DE" sz="2400" dirty="0">
              <a:solidFill>
                <a:srgbClr val="424242"/>
              </a:solidFill>
              <a:latin typeface="Carlito"/>
              <a:ea typeface="Carlito"/>
              <a:cs typeface="Carlito"/>
            </a:endParaRPr>
          </a:p>
          <a:p>
            <a:pPr lvl="1">
              <a:defRPr/>
            </a:pPr>
            <a:endParaRPr lang="de-DE" sz="2400" dirty="0">
              <a:solidFill>
                <a:srgbClr val="424242"/>
              </a:solidFill>
              <a:latin typeface="Carlito"/>
              <a:ea typeface="Carlito"/>
              <a:cs typeface="Carlito"/>
            </a:endParaRPr>
          </a:p>
          <a:p>
            <a:pPr lvl="1">
              <a:defRPr/>
            </a:pPr>
            <a:r>
              <a:rPr lang="de-DE" sz="2400" b="1" dirty="0">
                <a:solidFill>
                  <a:srgbClr val="424242"/>
                </a:solidFill>
                <a:latin typeface="Carlito"/>
                <a:ea typeface="Carlito"/>
                <a:cs typeface="Carlito"/>
              </a:rPr>
              <a:t>Datenqualität</a:t>
            </a:r>
          </a:p>
          <a:p>
            <a:pPr lvl="1">
              <a:defRPr/>
            </a:pPr>
            <a:endParaRPr lang="de-DE" sz="2400" dirty="0">
              <a:solidFill>
                <a:srgbClr val="424242"/>
              </a:solidFill>
              <a:latin typeface="Carlito"/>
              <a:ea typeface="Carlito"/>
              <a:cs typeface="Carlito"/>
            </a:endParaRPr>
          </a:p>
          <a:p>
            <a:pPr lvl="1">
              <a:defRPr/>
            </a:pPr>
            <a:endParaRPr lang="de-DE" sz="2400" dirty="0">
              <a:solidFill>
                <a:srgbClr val="424242"/>
              </a:solidFill>
              <a:latin typeface="Carlito"/>
              <a:ea typeface="Carlito"/>
              <a:cs typeface="Carlito"/>
            </a:endParaRPr>
          </a:p>
          <a:p>
            <a:pPr lvl="1">
              <a:defRPr/>
            </a:pPr>
            <a:r>
              <a:rPr lang="de-DE" sz="2400" b="1" dirty="0">
                <a:solidFill>
                  <a:srgbClr val="424242"/>
                </a:solidFill>
                <a:latin typeface="Carlito"/>
                <a:ea typeface="Carlito"/>
                <a:cs typeface="Carlito"/>
              </a:rPr>
              <a:t>Infrastruktur</a:t>
            </a:r>
          </a:p>
          <a:p>
            <a:pPr lvl="1">
              <a:defRPr/>
            </a:pPr>
            <a:endParaRPr lang="de-DE" sz="2400" b="1" dirty="0">
              <a:solidFill>
                <a:srgbClr val="424242"/>
              </a:solidFill>
              <a:latin typeface="Carlito"/>
              <a:ea typeface="Carlito"/>
              <a:cs typeface="Carlito"/>
            </a:endParaRPr>
          </a:p>
          <a:p>
            <a:pPr>
              <a:defRPr/>
            </a:pPr>
            <a:endParaRPr lang="de-DE" sz="3200" b="1" dirty="0">
              <a:solidFill>
                <a:srgbClr val="424242"/>
              </a:solidFill>
              <a:latin typeface="Carlito"/>
              <a:ea typeface="Carlito"/>
              <a:cs typeface="Carlito"/>
            </a:endParaRPr>
          </a:p>
          <a:p>
            <a:pPr marL="0" indent="0">
              <a:buNone/>
              <a:defRPr/>
            </a:pPr>
            <a:r>
              <a:rPr lang="de-DE" sz="1300" dirty="0">
                <a:solidFill>
                  <a:srgbClr val="424242"/>
                </a:solidFill>
                <a:latin typeface="Arial"/>
                <a:ea typeface="Arial"/>
                <a:cs typeface="Arial"/>
              </a:rPr>
              <a:t/>
            </a:r>
            <a:br>
              <a:rPr lang="de-DE" sz="1300" dirty="0">
                <a:solidFill>
                  <a:srgbClr val="424242"/>
                </a:solidFill>
                <a:latin typeface="Arial"/>
                <a:ea typeface="Arial"/>
                <a:cs typeface="Arial"/>
              </a:rPr>
            </a:br>
            <a:endParaRPr lang="de-DE" sz="1100" dirty="0">
              <a:solidFill>
                <a:srgbClr val="424242"/>
              </a:solidFill>
              <a:latin typeface="Arial"/>
              <a:ea typeface="Arial"/>
              <a:cs typeface="Arial"/>
            </a:endParaRPr>
          </a:p>
        </p:txBody>
      </p:sp>
      <p:sp>
        <p:nvSpPr>
          <p:cNvPr id="29" name="Textplatzhalter 8">
            <a:extLst>
              <a:ext uri="{FF2B5EF4-FFF2-40B4-BE49-F238E27FC236}">
                <a16:creationId xmlns:a16="http://schemas.microsoft.com/office/drawing/2014/main" id="{0F140377-D093-47E1-98F2-0AD689AEF0B6}"/>
              </a:ext>
            </a:extLst>
          </p:cNvPr>
          <p:cNvSpPr txBox="1">
            <a:spLocks/>
          </p:cNvSpPr>
          <p:nvPr/>
        </p:nvSpPr>
        <p:spPr bwMode="auto">
          <a:xfrm>
            <a:off x="658597" y="3308502"/>
            <a:ext cx="5399804" cy="1500933"/>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1">
              <a:defRPr/>
            </a:pPr>
            <a:endParaRPr lang="de-DE" sz="2400" b="1" dirty="0">
              <a:solidFill>
                <a:srgbClr val="424242"/>
              </a:solidFill>
              <a:latin typeface="Carlito"/>
              <a:ea typeface="Carlito"/>
              <a:cs typeface="Carlito"/>
            </a:endParaRPr>
          </a:p>
          <a:p>
            <a:pPr>
              <a:defRPr/>
            </a:pPr>
            <a:endParaRPr lang="de-DE" sz="3200" b="1" dirty="0">
              <a:solidFill>
                <a:srgbClr val="424242"/>
              </a:solidFill>
              <a:latin typeface="Carlito"/>
              <a:ea typeface="Carlito"/>
              <a:cs typeface="Carlito"/>
            </a:endParaRPr>
          </a:p>
          <a:p>
            <a:pPr marL="0" indent="0">
              <a:buNone/>
              <a:defRPr/>
            </a:pPr>
            <a:r>
              <a:rPr lang="de-DE" sz="1300" dirty="0">
                <a:solidFill>
                  <a:srgbClr val="424242"/>
                </a:solidFill>
                <a:latin typeface="Arial"/>
                <a:ea typeface="Arial"/>
                <a:cs typeface="Arial"/>
              </a:rPr>
              <a:t/>
            </a:r>
            <a:br>
              <a:rPr lang="de-DE" sz="1300" dirty="0">
                <a:solidFill>
                  <a:srgbClr val="424242"/>
                </a:solidFill>
                <a:latin typeface="Arial"/>
                <a:ea typeface="Arial"/>
                <a:cs typeface="Arial"/>
              </a:rPr>
            </a:br>
            <a:endParaRPr lang="de-DE" sz="1100" dirty="0">
              <a:solidFill>
                <a:srgbClr val="424242"/>
              </a:solidFill>
              <a:latin typeface="Arial"/>
              <a:ea typeface="Arial"/>
              <a:cs typeface="Arial"/>
            </a:endParaRPr>
          </a:p>
        </p:txBody>
      </p:sp>
      <p:grpSp>
        <p:nvGrpSpPr>
          <p:cNvPr id="2" name="Gruppieren 1">
            <a:extLst>
              <a:ext uri="{FF2B5EF4-FFF2-40B4-BE49-F238E27FC236}">
                <a16:creationId xmlns:a16="http://schemas.microsoft.com/office/drawing/2014/main" id="{F7FA594E-32EF-4E09-A93F-7F6787E1E0D8}"/>
              </a:ext>
            </a:extLst>
          </p:cNvPr>
          <p:cNvGrpSpPr/>
          <p:nvPr/>
        </p:nvGrpSpPr>
        <p:grpSpPr>
          <a:xfrm>
            <a:off x="10247941" y="519910"/>
            <a:ext cx="1494664" cy="1238154"/>
            <a:chOff x="5509435" y="2292238"/>
            <a:chExt cx="2808312" cy="2557805"/>
          </a:xfrm>
        </p:grpSpPr>
        <p:sp>
          <p:nvSpPr>
            <p:cNvPr id="34" name="Gleichschenkliges Dreieck 33">
              <a:extLst>
                <a:ext uri="{FF2B5EF4-FFF2-40B4-BE49-F238E27FC236}">
                  <a16:creationId xmlns:a16="http://schemas.microsoft.com/office/drawing/2014/main" id="{89E0D6CA-C9EF-4289-8043-94B8086A5CBD}"/>
                </a:ext>
              </a:extLst>
            </p:cNvPr>
            <p:cNvSpPr/>
            <p:nvPr/>
          </p:nvSpPr>
          <p:spPr bwMode="auto">
            <a:xfrm>
              <a:off x="7699859" y="3033395"/>
              <a:ext cx="465149" cy="334515"/>
            </a:xfrm>
            <a:prstGeom prst="triangle">
              <a:avLst>
                <a:gd name="adj" fmla="val 50000"/>
              </a:avLst>
            </a:prstGeom>
            <a:solidFill>
              <a:schemeClr val="accent1">
                <a:lumMod val="60000"/>
                <a:lumOff val="4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p:txBody>
        </p:sp>
        <p:sp>
          <p:nvSpPr>
            <p:cNvPr id="35" name="Flussdiagramm: Verbinder 34">
              <a:extLst>
                <a:ext uri="{FF2B5EF4-FFF2-40B4-BE49-F238E27FC236}">
                  <a16:creationId xmlns:a16="http://schemas.microsoft.com/office/drawing/2014/main" id="{B573EFCA-14E1-4590-90D1-84176F3D30FC}"/>
                </a:ext>
              </a:extLst>
            </p:cNvPr>
            <p:cNvSpPr/>
            <p:nvPr/>
          </p:nvSpPr>
          <p:spPr bwMode="auto">
            <a:xfrm>
              <a:off x="5544797" y="3248414"/>
              <a:ext cx="408131" cy="341748"/>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36" name="Gleichschenkliges Dreieck 35">
              <a:extLst>
                <a:ext uri="{FF2B5EF4-FFF2-40B4-BE49-F238E27FC236}">
                  <a16:creationId xmlns:a16="http://schemas.microsoft.com/office/drawing/2014/main" id="{AAAA58AC-1D7D-454E-8E9D-85B79B66E475}"/>
                </a:ext>
              </a:extLst>
            </p:cNvPr>
            <p:cNvSpPr/>
            <p:nvPr/>
          </p:nvSpPr>
          <p:spPr bwMode="auto">
            <a:xfrm>
              <a:off x="7620024" y="4441916"/>
              <a:ext cx="465149" cy="334515"/>
            </a:xfrm>
            <a:prstGeom prst="triangle">
              <a:avLst>
                <a:gd name="adj" fmla="val 50000"/>
              </a:avLst>
            </a:prstGeom>
            <a:solidFill>
              <a:schemeClr val="accent1">
                <a:lumMod val="40000"/>
                <a:lumOff val="60000"/>
              </a:schemeClr>
            </a:solidFill>
            <a:ln w="12700" cap="flat" cmpd="sng" algn="ctr">
              <a:solidFill>
                <a:schemeClr val="accent1">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37" name="Gleichschenkliges Dreieck 36">
              <a:extLst>
                <a:ext uri="{FF2B5EF4-FFF2-40B4-BE49-F238E27FC236}">
                  <a16:creationId xmlns:a16="http://schemas.microsoft.com/office/drawing/2014/main" id="{988A9B6C-AFAD-4A64-8C5A-C7F25C2EDA97}"/>
                </a:ext>
              </a:extLst>
            </p:cNvPr>
            <p:cNvSpPr/>
            <p:nvPr/>
          </p:nvSpPr>
          <p:spPr bwMode="auto">
            <a:xfrm>
              <a:off x="6154075" y="3830309"/>
              <a:ext cx="465148" cy="334516"/>
            </a:xfrm>
            <a:prstGeom prst="triangle">
              <a:avLst>
                <a:gd name="adj" fmla="val 50000"/>
              </a:avLst>
            </a:prstGeom>
            <a:solidFill>
              <a:schemeClr val="accent1">
                <a:lumMod val="40000"/>
                <a:lumOff val="6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dirty="0"/>
            </a:p>
          </p:txBody>
        </p:sp>
        <p:sp>
          <p:nvSpPr>
            <p:cNvPr id="38" name="Gleichschenkliges Dreieck 37">
              <a:extLst>
                <a:ext uri="{FF2B5EF4-FFF2-40B4-BE49-F238E27FC236}">
                  <a16:creationId xmlns:a16="http://schemas.microsoft.com/office/drawing/2014/main" id="{EEBED10D-CC76-449B-9F3D-021F6075ACB7}"/>
                </a:ext>
              </a:extLst>
            </p:cNvPr>
            <p:cNvSpPr/>
            <p:nvPr/>
          </p:nvSpPr>
          <p:spPr bwMode="auto">
            <a:xfrm>
              <a:off x="7852598" y="2306962"/>
              <a:ext cx="465149" cy="334515"/>
            </a:xfrm>
            <a:prstGeom prst="triangle">
              <a:avLst>
                <a:gd name="adj" fmla="val 50000"/>
              </a:avLst>
            </a:prstGeom>
            <a:solidFill>
              <a:schemeClr val="accent1">
                <a:lumMod val="20000"/>
                <a:lumOff val="8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39" name="Raute 38">
              <a:extLst>
                <a:ext uri="{FF2B5EF4-FFF2-40B4-BE49-F238E27FC236}">
                  <a16:creationId xmlns:a16="http://schemas.microsoft.com/office/drawing/2014/main" id="{7F44BAF8-2B44-47FD-86EE-5B0E05E882C1}"/>
                </a:ext>
              </a:extLst>
            </p:cNvPr>
            <p:cNvSpPr/>
            <p:nvPr/>
          </p:nvSpPr>
          <p:spPr bwMode="auto">
            <a:xfrm>
              <a:off x="5509435" y="3748436"/>
              <a:ext cx="420435" cy="379719"/>
            </a:xfrm>
            <a:prstGeom prst="diamond">
              <a:avLst/>
            </a:prstGeom>
            <a:solidFill>
              <a:schemeClr val="accent1">
                <a:lumMod val="60000"/>
                <a:lumOff val="4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0" name="Raute 39">
              <a:extLst>
                <a:ext uri="{FF2B5EF4-FFF2-40B4-BE49-F238E27FC236}">
                  <a16:creationId xmlns:a16="http://schemas.microsoft.com/office/drawing/2014/main" id="{2670292B-EC9E-49CE-A67C-9EECECA709E6}"/>
                </a:ext>
              </a:extLst>
            </p:cNvPr>
            <p:cNvSpPr/>
            <p:nvPr/>
          </p:nvSpPr>
          <p:spPr bwMode="auto">
            <a:xfrm>
              <a:off x="6954806" y="3101759"/>
              <a:ext cx="420435" cy="379719"/>
            </a:xfrm>
            <a:prstGeom prst="diamond">
              <a:avLst/>
            </a:prstGeom>
            <a:solidFill>
              <a:schemeClr val="accent1">
                <a:lumMod val="60000"/>
                <a:lumOff val="4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dirty="0"/>
            </a:p>
          </p:txBody>
        </p:sp>
        <p:sp>
          <p:nvSpPr>
            <p:cNvPr id="41" name="Raute 40">
              <a:extLst>
                <a:ext uri="{FF2B5EF4-FFF2-40B4-BE49-F238E27FC236}">
                  <a16:creationId xmlns:a16="http://schemas.microsoft.com/office/drawing/2014/main" id="{243F7311-6013-4F61-AFFA-6DAA2BA4ADD6}"/>
                </a:ext>
              </a:extLst>
            </p:cNvPr>
            <p:cNvSpPr/>
            <p:nvPr/>
          </p:nvSpPr>
          <p:spPr bwMode="auto">
            <a:xfrm>
              <a:off x="7409806" y="3679916"/>
              <a:ext cx="420435" cy="379719"/>
            </a:xfrm>
            <a:prstGeom prst="diamond">
              <a:avLst/>
            </a:prstGeom>
            <a:solidFill>
              <a:schemeClr val="accent1">
                <a:lumMod val="60000"/>
                <a:lumOff val="4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2" name="Raute 41">
              <a:extLst>
                <a:ext uri="{FF2B5EF4-FFF2-40B4-BE49-F238E27FC236}">
                  <a16:creationId xmlns:a16="http://schemas.microsoft.com/office/drawing/2014/main" id="{E9072EE5-9099-45BD-87A8-558A4B806F18}"/>
                </a:ext>
              </a:extLst>
            </p:cNvPr>
            <p:cNvSpPr/>
            <p:nvPr/>
          </p:nvSpPr>
          <p:spPr bwMode="auto">
            <a:xfrm>
              <a:off x="7014234" y="4062196"/>
              <a:ext cx="420435" cy="379719"/>
            </a:xfrm>
            <a:prstGeom prst="diamond">
              <a:avLst/>
            </a:prstGeom>
            <a:solidFill>
              <a:schemeClr val="accent1">
                <a:lumMod val="20000"/>
                <a:lumOff val="8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3" name="Flussdiagramm: Verbinder 42">
              <a:extLst>
                <a:ext uri="{FF2B5EF4-FFF2-40B4-BE49-F238E27FC236}">
                  <a16:creationId xmlns:a16="http://schemas.microsoft.com/office/drawing/2014/main" id="{E628A0D2-0E29-4F81-9013-A8D9681CCEF3}"/>
                </a:ext>
              </a:extLst>
            </p:cNvPr>
            <p:cNvSpPr/>
            <p:nvPr/>
          </p:nvSpPr>
          <p:spPr bwMode="auto">
            <a:xfrm>
              <a:off x="5598243" y="4353465"/>
              <a:ext cx="408130" cy="341747"/>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4" name="Flussdiagramm: Verbinder 43">
              <a:extLst>
                <a:ext uri="{FF2B5EF4-FFF2-40B4-BE49-F238E27FC236}">
                  <a16:creationId xmlns:a16="http://schemas.microsoft.com/office/drawing/2014/main" id="{DBACB710-07FF-4489-B6D8-6786FC619AF3}"/>
                </a:ext>
              </a:extLst>
            </p:cNvPr>
            <p:cNvSpPr/>
            <p:nvPr/>
          </p:nvSpPr>
          <p:spPr bwMode="auto">
            <a:xfrm>
              <a:off x="6372523" y="4508296"/>
              <a:ext cx="408130" cy="341747"/>
            </a:xfrm>
            <a:prstGeom prst="flowChartConnector">
              <a:avLst/>
            </a:prstGeom>
            <a:solidFill>
              <a:schemeClr val="accent1">
                <a:lumMod val="20000"/>
                <a:lumOff val="80000"/>
              </a:schemeClr>
            </a:solidFill>
            <a:ln w="12700" cap="flat" cmpd="sng" algn="ctr">
              <a:solidFill>
                <a:schemeClr val="accent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5" name="Flussdiagramm: Verbinder 44">
              <a:extLst>
                <a:ext uri="{FF2B5EF4-FFF2-40B4-BE49-F238E27FC236}">
                  <a16:creationId xmlns:a16="http://schemas.microsoft.com/office/drawing/2014/main" id="{F528E1CF-B017-47D3-AF9F-CB855BFF63E9}"/>
                </a:ext>
              </a:extLst>
            </p:cNvPr>
            <p:cNvSpPr/>
            <p:nvPr/>
          </p:nvSpPr>
          <p:spPr bwMode="auto">
            <a:xfrm>
              <a:off x="5617023" y="2383551"/>
              <a:ext cx="408130" cy="341747"/>
            </a:xfrm>
            <a:prstGeom prst="flowChartConnector">
              <a:avLst/>
            </a:prstGeom>
            <a:solidFill>
              <a:schemeClr val="accent1">
                <a:lumMod val="40000"/>
                <a:lumOff val="6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6" name="Flussdiagramm: Verbinder 45">
              <a:extLst>
                <a:ext uri="{FF2B5EF4-FFF2-40B4-BE49-F238E27FC236}">
                  <a16:creationId xmlns:a16="http://schemas.microsoft.com/office/drawing/2014/main" id="{E6BFE66F-AA34-47CC-A854-495906F3487B}"/>
                </a:ext>
              </a:extLst>
            </p:cNvPr>
            <p:cNvSpPr/>
            <p:nvPr/>
          </p:nvSpPr>
          <p:spPr bwMode="auto">
            <a:xfrm>
              <a:off x="6403111" y="2292238"/>
              <a:ext cx="408130" cy="341746"/>
            </a:xfrm>
            <a:prstGeom prst="flowChartConnector">
              <a:avLst/>
            </a:prstGeom>
            <a:solidFill>
              <a:schemeClr val="accent1">
                <a:lumMod val="60000"/>
                <a:lumOff val="4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dirty="0"/>
            </a:p>
          </p:txBody>
        </p:sp>
        <p:sp>
          <p:nvSpPr>
            <p:cNvPr id="47" name="Flussdiagramm: Daten 46">
              <a:extLst>
                <a:ext uri="{FF2B5EF4-FFF2-40B4-BE49-F238E27FC236}">
                  <a16:creationId xmlns:a16="http://schemas.microsoft.com/office/drawing/2014/main" id="{993E0B5F-C3E3-4C5B-88D0-C2B864192738}"/>
                </a:ext>
              </a:extLst>
            </p:cNvPr>
            <p:cNvSpPr/>
            <p:nvPr/>
          </p:nvSpPr>
          <p:spPr bwMode="auto">
            <a:xfrm>
              <a:off x="6811240" y="3722707"/>
              <a:ext cx="564001" cy="192752"/>
            </a:xfrm>
            <a:prstGeom prst="flowChartInputOutput">
              <a:avLst/>
            </a:prstGeom>
            <a:solidFill>
              <a:schemeClr val="accent4">
                <a:lumMod val="60000"/>
                <a:lumOff val="4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8" name="Kreuz 47">
              <a:extLst>
                <a:ext uri="{FF2B5EF4-FFF2-40B4-BE49-F238E27FC236}">
                  <a16:creationId xmlns:a16="http://schemas.microsoft.com/office/drawing/2014/main" id="{34BFD851-CBB4-44DF-B510-91648360542F}"/>
                </a:ext>
              </a:extLst>
            </p:cNvPr>
            <p:cNvSpPr/>
            <p:nvPr/>
          </p:nvSpPr>
          <p:spPr bwMode="auto">
            <a:xfrm>
              <a:off x="7180407" y="2292238"/>
              <a:ext cx="317889" cy="262186"/>
            </a:xfrm>
            <a:prstGeom prst="plus">
              <a:avLst>
                <a:gd name="adj" fmla="val 25000"/>
              </a:avLst>
            </a:prstGeom>
            <a:solidFill>
              <a:srgbClr val="9844C2">
                <a:alpha val="67999"/>
              </a:srgb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9" name="Kreuz 48">
              <a:extLst>
                <a:ext uri="{FF2B5EF4-FFF2-40B4-BE49-F238E27FC236}">
                  <a16:creationId xmlns:a16="http://schemas.microsoft.com/office/drawing/2014/main" id="{F5B08162-F059-4753-A503-400EB09437D7}"/>
                </a:ext>
              </a:extLst>
            </p:cNvPr>
            <p:cNvSpPr/>
            <p:nvPr/>
          </p:nvSpPr>
          <p:spPr bwMode="auto">
            <a:xfrm>
              <a:off x="6431154" y="3377362"/>
              <a:ext cx="317890" cy="262186"/>
            </a:xfrm>
            <a:prstGeom prst="plus">
              <a:avLst>
                <a:gd name="adj" fmla="val 25000"/>
              </a:avLst>
            </a:prstGeom>
            <a:solidFill>
              <a:srgbClr val="9844C2">
                <a:alpha val="55000"/>
              </a:srgb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50" name="Flussdiagramm: Verbinder zu einer anderen Seite 49">
              <a:extLst>
                <a:ext uri="{FF2B5EF4-FFF2-40B4-BE49-F238E27FC236}">
                  <a16:creationId xmlns:a16="http://schemas.microsoft.com/office/drawing/2014/main" id="{3B17BBFD-6D1A-4D3B-82BC-CBC2A780EF73}"/>
                </a:ext>
              </a:extLst>
            </p:cNvPr>
            <p:cNvSpPr/>
            <p:nvPr/>
          </p:nvSpPr>
          <p:spPr bwMode="auto">
            <a:xfrm>
              <a:off x="7986291" y="3774422"/>
              <a:ext cx="323432" cy="355489"/>
            </a:xfrm>
            <a:prstGeom prst="flowChartOffpageConnector">
              <a:avLst/>
            </a:prstGeom>
            <a:solidFill>
              <a:schemeClr val="accent6">
                <a:lumMod val="40000"/>
                <a:lumOff val="60000"/>
              </a:schemeClr>
            </a:solidFill>
            <a:ln w="12700" cap="flat" cmpd="sng" algn="ctr">
              <a:solidFill>
                <a:schemeClr val="accent6">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76" name="Flussdiagramm: Verbinder zu einer anderen Seite 75">
              <a:extLst>
                <a:ext uri="{FF2B5EF4-FFF2-40B4-BE49-F238E27FC236}">
                  <a16:creationId xmlns:a16="http://schemas.microsoft.com/office/drawing/2014/main" id="{2A775FA8-C293-4A73-949B-4BC9CB743E9C}"/>
                </a:ext>
              </a:extLst>
            </p:cNvPr>
            <p:cNvSpPr/>
            <p:nvPr/>
          </p:nvSpPr>
          <p:spPr bwMode="auto">
            <a:xfrm>
              <a:off x="6158033" y="2865536"/>
              <a:ext cx="323432" cy="355489"/>
            </a:xfrm>
            <a:prstGeom prst="flowChartOffpageConnector">
              <a:avLst/>
            </a:prstGeom>
            <a:solidFill>
              <a:schemeClr val="accent6">
                <a:lumMod val="60000"/>
                <a:lumOff val="40000"/>
              </a:schemeClr>
            </a:solidFill>
            <a:ln w="12700" cap="flat" cmpd="sng" algn="ctr">
              <a:solidFill>
                <a:schemeClr val="accent6">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77" name="Flussdiagramm: Daten 76">
              <a:extLst>
                <a:ext uri="{FF2B5EF4-FFF2-40B4-BE49-F238E27FC236}">
                  <a16:creationId xmlns:a16="http://schemas.microsoft.com/office/drawing/2014/main" id="{54864A73-13A9-4253-81A1-1C19980908C1}"/>
                </a:ext>
              </a:extLst>
            </p:cNvPr>
            <p:cNvSpPr/>
            <p:nvPr/>
          </p:nvSpPr>
          <p:spPr bwMode="auto">
            <a:xfrm>
              <a:off x="6934297" y="2751882"/>
              <a:ext cx="564000" cy="192752"/>
            </a:xfrm>
            <a:prstGeom prst="flowChartInputOutput">
              <a:avLst/>
            </a:prstGeom>
            <a:solidFill>
              <a:schemeClr val="accent4">
                <a:lumMod val="20000"/>
                <a:lumOff val="8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grpSp>
      <p:sp>
        <p:nvSpPr>
          <p:cNvPr id="30" name="Titel 4"/>
          <p:cNvSpPr>
            <a:spLocks noGrp="1"/>
          </p:cNvSpPr>
          <p:nvPr>
            <p:ph type="title"/>
          </p:nvPr>
        </p:nvSpPr>
        <p:spPr bwMode="auto">
          <a:xfrm>
            <a:off x="2505204" y="564661"/>
            <a:ext cx="9855492" cy="574326"/>
          </a:xfrm>
          <a:prstGeom prst="rect">
            <a:avLst/>
          </a:prstGeom>
        </p:spPr>
        <p:txBody>
          <a:bodyPr/>
          <a:lstStyle>
            <a:lvl1pPr>
              <a:defRPr sz="4400" b="1"/>
            </a:lvl1pPr>
          </a:lstStyle>
          <a:p>
            <a:pPr>
              <a:defRPr/>
            </a:pPr>
            <a:r>
              <a:rPr lang="de-DE" sz="4400" b="1" i="0" u="none" strike="noStrike" cap="none" spc="0" dirty="0" err="1" smtClean="0">
                <a:solidFill>
                  <a:schemeClr val="tx1"/>
                </a:solidFill>
                <a:latin typeface="Carlito"/>
                <a:ea typeface="Carlito"/>
                <a:cs typeface="Carlito"/>
              </a:rPr>
              <a:t>Lessons</a:t>
            </a:r>
            <a:r>
              <a:rPr lang="de-DE" sz="4400" b="1" i="0" u="none" strike="noStrike" cap="none" spc="0" dirty="0" smtClean="0">
                <a:solidFill>
                  <a:schemeClr val="tx1"/>
                </a:solidFill>
                <a:latin typeface="Carlito"/>
                <a:ea typeface="Carlito"/>
                <a:cs typeface="Carlito"/>
              </a:rPr>
              <a:t> </a:t>
            </a:r>
            <a:r>
              <a:rPr lang="de-DE" dirty="0" err="1" smtClean="0">
                <a:latin typeface="Carlito"/>
                <a:ea typeface="Carlito"/>
                <a:cs typeface="Carlito"/>
              </a:rPr>
              <a:t>Learned</a:t>
            </a:r>
            <a:r>
              <a:rPr lang="de-DE" b="0" dirty="0" smtClean="0">
                <a:latin typeface="Carlito"/>
                <a:ea typeface="Carlito"/>
                <a:cs typeface="Carlito"/>
              </a:rPr>
              <a:t> </a:t>
            </a:r>
            <a:r>
              <a:rPr lang="de-DE" b="0" dirty="0" smtClean="0">
                <a:latin typeface="Carlito"/>
                <a:cs typeface="Carlito"/>
              </a:rPr>
              <a:t>– Diversität</a:t>
            </a:r>
            <a:r>
              <a:rPr lang="de-DE" dirty="0"/>
              <a:t/>
            </a:r>
            <a:br>
              <a:rPr lang="de-DE" dirty="0"/>
            </a:br>
            <a:endParaRPr dirty="0">
              <a:latin typeface="Carlito"/>
              <a:ea typeface="Carlito"/>
              <a:cs typeface="Carlito"/>
            </a:endParaRPr>
          </a:p>
        </p:txBody>
      </p:sp>
    </p:spTree>
    <p:extLst>
      <p:ext uri="{BB962C8B-B14F-4D97-AF65-F5344CB8AC3E}">
        <p14:creationId xmlns:p14="http://schemas.microsoft.com/office/powerpoint/2010/main" val="346026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8">
                                            <p:txEl>
                                              <p:pRg st="3" end="3"/>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4"/>
          <p:cNvSpPr>
            <a:spLocks noGrp="1"/>
          </p:cNvSpPr>
          <p:nvPr>
            <p:ph type="title"/>
          </p:nvPr>
        </p:nvSpPr>
        <p:spPr bwMode="auto">
          <a:xfrm>
            <a:off x="2505204" y="564661"/>
            <a:ext cx="9855492" cy="574326"/>
          </a:xfrm>
          <a:prstGeom prst="rect">
            <a:avLst/>
          </a:prstGeom>
        </p:spPr>
        <p:txBody>
          <a:bodyPr/>
          <a:lstStyle>
            <a:lvl1pPr>
              <a:defRPr sz="4400" b="1"/>
            </a:lvl1pPr>
          </a:lstStyle>
          <a:p>
            <a:pPr>
              <a:defRPr/>
            </a:pPr>
            <a:r>
              <a:rPr lang="de-DE" sz="4400" b="1" i="0" u="none" strike="noStrike" cap="none" spc="0" dirty="0" err="1" smtClean="0">
                <a:solidFill>
                  <a:schemeClr val="tx1"/>
                </a:solidFill>
                <a:latin typeface="Carlito"/>
                <a:ea typeface="Carlito"/>
                <a:cs typeface="Carlito"/>
              </a:rPr>
              <a:t>Lessons</a:t>
            </a:r>
            <a:r>
              <a:rPr lang="de-DE" sz="4400" b="1" i="0" u="none" strike="noStrike" cap="none" spc="0" dirty="0" smtClean="0">
                <a:solidFill>
                  <a:schemeClr val="tx1"/>
                </a:solidFill>
                <a:latin typeface="Carlito"/>
                <a:ea typeface="Carlito"/>
                <a:cs typeface="Carlito"/>
              </a:rPr>
              <a:t> </a:t>
            </a:r>
            <a:r>
              <a:rPr lang="de-DE" dirty="0" err="1" smtClean="0">
                <a:latin typeface="Carlito"/>
                <a:ea typeface="Carlito"/>
                <a:cs typeface="Carlito"/>
              </a:rPr>
              <a:t>Learned</a:t>
            </a:r>
            <a:r>
              <a:rPr lang="de-DE" b="0" dirty="0" smtClean="0">
                <a:latin typeface="Carlito"/>
                <a:ea typeface="Carlito"/>
                <a:cs typeface="Carlito"/>
              </a:rPr>
              <a:t> – Exklusion</a:t>
            </a:r>
            <a:endParaRPr b="0" dirty="0">
              <a:latin typeface="Carlito"/>
              <a:ea typeface="Carlito"/>
              <a:cs typeface="Carlito"/>
            </a:endParaRPr>
          </a:p>
        </p:txBody>
      </p:sp>
      <p:sp>
        <p:nvSpPr>
          <p:cNvPr id="5" name="Textplatzhalter 8"/>
          <p:cNvSpPr>
            <a:spLocks noGrp="1"/>
          </p:cNvSpPr>
          <p:nvPr>
            <p:ph type="body" sz="quarter" idx="10"/>
          </p:nvPr>
        </p:nvSpPr>
        <p:spPr bwMode="auto">
          <a:xfrm>
            <a:off x="1046332" y="1718997"/>
            <a:ext cx="3006514" cy="4484621"/>
          </a:xfrm>
          <a:prstGeom prst="rect">
            <a:avLst/>
          </a:prstGeom>
        </p:spPr>
        <p:txBody>
          <a:bodyPr/>
          <a:lstStyle>
            <a:lvl1pPr>
              <a:defRPr sz="3600"/>
            </a:lvl1pPr>
            <a:lvl2pPr>
              <a:defRPr sz="2800"/>
            </a:lvl2pPr>
            <a:lvl3pPr>
              <a:defRPr sz="2800"/>
            </a:lvl3pPr>
            <a:lvl4pPr>
              <a:defRPr sz="2800"/>
            </a:lvl4pPr>
            <a:lvl5pPr>
              <a:defRPr sz="2800"/>
            </a:lvl5pPr>
          </a:lstStyle>
          <a:p>
            <a:pPr marL="0" indent="0">
              <a:buNone/>
              <a:defRPr/>
            </a:pPr>
            <a:r>
              <a:rPr sz="1300" b="0" i="0" u="none" dirty="0">
                <a:solidFill>
                  <a:srgbClr val="424242"/>
                </a:solidFill>
                <a:latin typeface="Arial"/>
                <a:ea typeface="Arial"/>
                <a:cs typeface="Arial"/>
              </a:rPr>
              <a:t/>
            </a:r>
            <a:br>
              <a:rPr sz="1300" b="0" i="0" u="none" dirty="0">
                <a:solidFill>
                  <a:srgbClr val="424242"/>
                </a:solidFill>
                <a:latin typeface="Arial"/>
                <a:ea typeface="Arial"/>
                <a:cs typeface="Arial"/>
              </a:rPr>
            </a:br>
            <a:endParaRPr sz="1100" b="0" i="0" u="none" dirty="0">
              <a:solidFill>
                <a:srgbClr val="424242"/>
              </a:solidFill>
              <a:latin typeface="Arial"/>
              <a:ea typeface="Arial"/>
              <a:cs typeface="Arial"/>
            </a:endParaRPr>
          </a:p>
        </p:txBody>
      </p:sp>
      <p:sp>
        <p:nvSpPr>
          <p:cNvPr id="6" name="Textplatzhalter 12"/>
          <p:cNvSpPr>
            <a:spLocks noGrp="1"/>
          </p:cNvSpPr>
          <p:nvPr>
            <p:ph type="body" sz="quarter" idx="11" hasCustomPrompt="1"/>
          </p:nvPr>
        </p:nvSpPr>
        <p:spPr bwMode="auto">
          <a:xfrm>
            <a:off x="10678417" y="6345041"/>
            <a:ext cx="814189" cy="313084"/>
          </a:xfrm>
          <a:prstGeom prst="rect">
            <a:avLst/>
          </a:prstGeom>
        </p:spPr>
        <p:txBody>
          <a:bodyPr/>
          <a:lstStyle>
            <a:lvl1pPr marL="0" indent="0">
              <a:buNone/>
              <a:defRPr sz="1200"/>
            </a:lvl1pPr>
            <a:lvl2pPr marL="457200" indent="0">
              <a:buNone/>
              <a:defRPr/>
            </a:lvl2pPr>
          </a:lstStyle>
          <a:p>
            <a:pPr>
              <a:defRPr/>
            </a:pPr>
            <a:endParaRPr/>
          </a:p>
        </p:txBody>
      </p:sp>
      <p:sp>
        <p:nvSpPr>
          <p:cNvPr id="8" name="Textplatzhalter 8">
            <a:extLst>
              <a:ext uri="{FF2B5EF4-FFF2-40B4-BE49-F238E27FC236}">
                <a16:creationId xmlns:a16="http://schemas.microsoft.com/office/drawing/2014/main" id="{5688DE33-9BFB-494C-91CC-55C041E96949}"/>
              </a:ext>
            </a:extLst>
          </p:cNvPr>
          <p:cNvSpPr txBox="1">
            <a:spLocks/>
          </p:cNvSpPr>
          <p:nvPr/>
        </p:nvSpPr>
        <p:spPr bwMode="auto">
          <a:xfrm>
            <a:off x="497454" y="1947708"/>
            <a:ext cx="3006514" cy="1500933"/>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1">
              <a:defRPr/>
            </a:pPr>
            <a:r>
              <a:rPr lang="de-DE" sz="2400" b="1" dirty="0">
                <a:solidFill>
                  <a:srgbClr val="424242"/>
                </a:solidFill>
                <a:latin typeface="Carlito"/>
                <a:ea typeface="Carlito"/>
                <a:cs typeface="Carlito"/>
              </a:rPr>
              <a:t>Datenstruktur</a:t>
            </a:r>
          </a:p>
          <a:p>
            <a:pPr lvl="1">
              <a:defRPr/>
            </a:pPr>
            <a:endParaRPr lang="de-DE" sz="2400" dirty="0">
              <a:solidFill>
                <a:srgbClr val="424242"/>
              </a:solidFill>
              <a:latin typeface="Carlito"/>
              <a:ea typeface="Carlito"/>
              <a:cs typeface="Carlito"/>
            </a:endParaRPr>
          </a:p>
          <a:p>
            <a:pPr lvl="1">
              <a:defRPr/>
            </a:pPr>
            <a:endParaRPr lang="de-DE" sz="2400" dirty="0">
              <a:solidFill>
                <a:srgbClr val="424242"/>
              </a:solidFill>
              <a:latin typeface="Carlito"/>
              <a:ea typeface="Carlito"/>
              <a:cs typeface="Carlito"/>
            </a:endParaRPr>
          </a:p>
          <a:p>
            <a:pPr lvl="1">
              <a:defRPr/>
            </a:pPr>
            <a:r>
              <a:rPr lang="de-DE" sz="2400" b="1" dirty="0">
                <a:solidFill>
                  <a:srgbClr val="424242"/>
                </a:solidFill>
                <a:latin typeface="Carlito"/>
                <a:ea typeface="Carlito"/>
                <a:cs typeface="Carlito"/>
              </a:rPr>
              <a:t>Datenqualität</a:t>
            </a:r>
          </a:p>
          <a:p>
            <a:pPr lvl="1">
              <a:defRPr/>
            </a:pPr>
            <a:endParaRPr lang="de-DE" sz="2400" dirty="0">
              <a:solidFill>
                <a:srgbClr val="424242"/>
              </a:solidFill>
              <a:latin typeface="Carlito"/>
              <a:ea typeface="Carlito"/>
              <a:cs typeface="Carlito"/>
            </a:endParaRPr>
          </a:p>
          <a:p>
            <a:pPr lvl="1">
              <a:defRPr/>
            </a:pPr>
            <a:endParaRPr lang="de-DE" sz="2400" dirty="0">
              <a:solidFill>
                <a:srgbClr val="424242"/>
              </a:solidFill>
              <a:latin typeface="Carlito"/>
              <a:ea typeface="Carlito"/>
              <a:cs typeface="Carlito"/>
            </a:endParaRPr>
          </a:p>
          <a:p>
            <a:pPr lvl="1">
              <a:defRPr/>
            </a:pPr>
            <a:r>
              <a:rPr lang="de-DE" sz="2400" b="1" dirty="0">
                <a:solidFill>
                  <a:srgbClr val="424242"/>
                </a:solidFill>
                <a:latin typeface="Carlito"/>
                <a:ea typeface="Carlito"/>
                <a:cs typeface="Carlito"/>
              </a:rPr>
              <a:t>Infrastruktur</a:t>
            </a:r>
          </a:p>
          <a:p>
            <a:pPr lvl="1">
              <a:defRPr/>
            </a:pPr>
            <a:endParaRPr lang="de-DE" sz="2400" b="1" dirty="0">
              <a:solidFill>
                <a:srgbClr val="424242"/>
              </a:solidFill>
              <a:latin typeface="Carlito"/>
              <a:ea typeface="Carlito"/>
              <a:cs typeface="Carlito"/>
            </a:endParaRPr>
          </a:p>
          <a:p>
            <a:pPr>
              <a:defRPr/>
            </a:pPr>
            <a:endParaRPr lang="de-DE" sz="3200" b="1" dirty="0">
              <a:solidFill>
                <a:srgbClr val="424242"/>
              </a:solidFill>
              <a:latin typeface="Carlito"/>
              <a:ea typeface="Carlito"/>
              <a:cs typeface="Carlito"/>
            </a:endParaRPr>
          </a:p>
          <a:p>
            <a:pPr marL="0" indent="0">
              <a:buNone/>
              <a:defRPr/>
            </a:pPr>
            <a:r>
              <a:rPr lang="de-DE" sz="1300" dirty="0">
                <a:solidFill>
                  <a:srgbClr val="424242"/>
                </a:solidFill>
                <a:latin typeface="Arial"/>
                <a:ea typeface="Arial"/>
                <a:cs typeface="Arial"/>
              </a:rPr>
              <a:t/>
            </a:r>
            <a:br>
              <a:rPr lang="de-DE" sz="1300" dirty="0">
                <a:solidFill>
                  <a:srgbClr val="424242"/>
                </a:solidFill>
                <a:latin typeface="Arial"/>
                <a:ea typeface="Arial"/>
                <a:cs typeface="Arial"/>
              </a:rPr>
            </a:br>
            <a:endParaRPr lang="de-DE" sz="1100" dirty="0">
              <a:solidFill>
                <a:srgbClr val="424242"/>
              </a:solidFill>
              <a:latin typeface="Arial"/>
              <a:ea typeface="Arial"/>
              <a:cs typeface="Arial"/>
            </a:endParaRPr>
          </a:p>
        </p:txBody>
      </p:sp>
      <p:sp>
        <p:nvSpPr>
          <p:cNvPr id="29" name="Textplatzhalter 8">
            <a:extLst>
              <a:ext uri="{FF2B5EF4-FFF2-40B4-BE49-F238E27FC236}">
                <a16:creationId xmlns:a16="http://schemas.microsoft.com/office/drawing/2014/main" id="{0F140377-D093-47E1-98F2-0AD689AEF0B6}"/>
              </a:ext>
            </a:extLst>
          </p:cNvPr>
          <p:cNvSpPr txBox="1">
            <a:spLocks/>
          </p:cNvSpPr>
          <p:nvPr/>
        </p:nvSpPr>
        <p:spPr bwMode="auto">
          <a:xfrm>
            <a:off x="658597" y="3308502"/>
            <a:ext cx="5399804" cy="1500933"/>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1">
              <a:defRPr/>
            </a:pPr>
            <a:endParaRPr lang="de-DE" sz="2400" b="1" dirty="0">
              <a:solidFill>
                <a:srgbClr val="424242"/>
              </a:solidFill>
              <a:latin typeface="Carlito"/>
              <a:ea typeface="Carlito"/>
              <a:cs typeface="Carlito"/>
            </a:endParaRPr>
          </a:p>
          <a:p>
            <a:pPr>
              <a:defRPr/>
            </a:pPr>
            <a:endParaRPr lang="de-DE" sz="3200" b="1" dirty="0">
              <a:solidFill>
                <a:srgbClr val="424242"/>
              </a:solidFill>
              <a:latin typeface="Carlito"/>
              <a:ea typeface="Carlito"/>
              <a:cs typeface="Carlito"/>
            </a:endParaRPr>
          </a:p>
          <a:p>
            <a:pPr marL="0" indent="0">
              <a:buNone/>
              <a:defRPr/>
            </a:pPr>
            <a:r>
              <a:rPr lang="de-DE" sz="1300" dirty="0">
                <a:solidFill>
                  <a:srgbClr val="424242"/>
                </a:solidFill>
                <a:latin typeface="Arial"/>
                <a:ea typeface="Arial"/>
                <a:cs typeface="Arial"/>
              </a:rPr>
              <a:t/>
            </a:r>
            <a:br>
              <a:rPr lang="de-DE" sz="1300" dirty="0">
                <a:solidFill>
                  <a:srgbClr val="424242"/>
                </a:solidFill>
                <a:latin typeface="Arial"/>
                <a:ea typeface="Arial"/>
                <a:cs typeface="Arial"/>
              </a:rPr>
            </a:br>
            <a:endParaRPr lang="de-DE" sz="1100" dirty="0">
              <a:solidFill>
                <a:srgbClr val="424242"/>
              </a:solidFill>
              <a:latin typeface="Arial"/>
              <a:ea typeface="Arial"/>
              <a:cs typeface="Arial"/>
            </a:endParaRPr>
          </a:p>
        </p:txBody>
      </p:sp>
      <p:sp>
        <p:nvSpPr>
          <p:cNvPr id="70" name="Rechteck 69">
            <a:extLst>
              <a:ext uri="{FF2B5EF4-FFF2-40B4-BE49-F238E27FC236}">
                <a16:creationId xmlns:a16="http://schemas.microsoft.com/office/drawing/2014/main" id="{35D489F4-0938-4E31-9934-098FA0B576C8}"/>
              </a:ext>
            </a:extLst>
          </p:cNvPr>
          <p:cNvSpPr/>
          <p:nvPr/>
        </p:nvSpPr>
        <p:spPr bwMode="auto">
          <a:xfrm>
            <a:off x="4476177" y="1874663"/>
            <a:ext cx="3840088" cy="1200329"/>
          </a:xfrm>
          <a:prstGeom prst="rect">
            <a:avLst/>
          </a:prstGeom>
        </p:spPr>
        <p:txBody>
          <a:bodyPr wrap="square">
            <a:spAutoFit/>
          </a:bodyPr>
          <a:lstStyle/>
          <a:p>
            <a:pPr lvl="0">
              <a:defRPr/>
            </a:pPr>
            <a:r>
              <a:rPr lang="de-DE" dirty="0">
                <a:solidFill>
                  <a:srgbClr val="424242"/>
                </a:solidFill>
                <a:latin typeface="Carlito"/>
                <a:ea typeface="Carlito"/>
                <a:cs typeface="Carlito"/>
              </a:rPr>
              <a:t>Die GND als gemeinsamer Nenner ist identifiziert und schon jetzt größtenteils für die beschriebenen Ziele einsetzbar</a:t>
            </a:r>
          </a:p>
        </p:txBody>
      </p:sp>
      <p:sp>
        <p:nvSpPr>
          <p:cNvPr id="71" name="Pfeil: nach rechts 70">
            <a:extLst>
              <a:ext uri="{FF2B5EF4-FFF2-40B4-BE49-F238E27FC236}">
                <a16:creationId xmlns:a16="http://schemas.microsoft.com/office/drawing/2014/main" id="{13228344-C710-4E88-A131-B384773D681D}"/>
              </a:ext>
            </a:extLst>
          </p:cNvPr>
          <p:cNvSpPr/>
          <p:nvPr/>
        </p:nvSpPr>
        <p:spPr bwMode="auto">
          <a:xfrm>
            <a:off x="3249863" y="2010522"/>
            <a:ext cx="1074762" cy="439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2" name="Rechteck 71">
            <a:extLst>
              <a:ext uri="{FF2B5EF4-FFF2-40B4-BE49-F238E27FC236}">
                <a16:creationId xmlns:a16="http://schemas.microsoft.com/office/drawing/2014/main" id="{B79246F2-CCAE-4209-9F6E-F2BEB292F0CE}"/>
              </a:ext>
            </a:extLst>
          </p:cNvPr>
          <p:cNvSpPr/>
          <p:nvPr/>
        </p:nvSpPr>
        <p:spPr bwMode="auto">
          <a:xfrm>
            <a:off x="4464877" y="3155831"/>
            <a:ext cx="3840088" cy="923330"/>
          </a:xfrm>
          <a:prstGeom prst="rect">
            <a:avLst/>
          </a:prstGeom>
        </p:spPr>
        <p:txBody>
          <a:bodyPr wrap="square">
            <a:spAutoFit/>
          </a:bodyPr>
          <a:lstStyle/>
          <a:p>
            <a:pPr lvl="0">
              <a:defRPr/>
            </a:pPr>
            <a:r>
              <a:rPr lang="de-DE" dirty="0">
                <a:solidFill>
                  <a:srgbClr val="424242"/>
                </a:solidFill>
                <a:latin typeface="Carlito"/>
                <a:ea typeface="Carlito"/>
                <a:cs typeface="Carlito"/>
              </a:rPr>
              <a:t>Die gewünschte Datenqualität ist nicht immer auch die selbst umgesetzte Realität</a:t>
            </a:r>
          </a:p>
        </p:txBody>
      </p:sp>
      <p:sp>
        <p:nvSpPr>
          <p:cNvPr id="73" name="Pfeil: nach rechts 72">
            <a:extLst>
              <a:ext uri="{FF2B5EF4-FFF2-40B4-BE49-F238E27FC236}">
                <a16:creationId xmlns:a16="http://schemas.microsoft.com/office/drawing/2014/main" id="{4FB99C6B-A419-4D1C-9398-85F1E8CFEBE5}"/>
              </a:ext>
            </a:extLst>
          </p:cNvPr>
          <p:cNvSpPr/>
          <p:nvPr/>
        </p:nvSpPr>
        <p:spPr bwMode="auto">
          <a:xfrm>
            <a:off x="3198735" y="3237267"/>
            <a:ext cx="1074761" cy="439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1600382A-9538-4545-8724-5B8BB15A185F}"/>
              </a:ext>
            </a:extLst>
          </p:cNvPr>
          <p:cNvSpPr/>
          <p:nvPr/>
        </p:nvSpPr>
        <p:spPr bwMode="auto">
          <a:xfrm>
            <a:off x="4476177" y="4324506"/>
            <a:ext cx="3840088" cy="646331"/>
          </a:xfrm>
          <a:prstGeom prst="rect">
            <a:avLst/>
          </a:prstGeom>
        </p:spPr>
        <p:txBody>
          <a:bodyPr wrap="square">
            <a:spAutoFit/>
          </a:bodyPr>
          <a:lstStyle/>
          <a:p>
            <a:pPr lvl="0">
              <a:defRPr/>
            </a:pPr>
            <a:r>
              <a:rPr lang="de-DE" dirty="0">
                <a:solidFill>
                  <a:srgbClr val="424242"/>
                </a:solidFill>
                <a:latin typeface="Carlito"/>
                <a:ea typeface="Carlito"/>
                <a:cs typeface="Carlito"/>
              </a:rPr>
              <a:t>Den Vorteil der Bibliotheken wahrnehmen und nutzen</a:t>
            </a:r>
          </a:p>
        </p:txBody>
      </p:sp>
      <p:sp>
        <p:nvSpPr>
          <p:cNvPr id="75" name="Pfeil: nach rechts 74">
            <a:extLst>
              <a:ext uri="{FF2B5EF4-FFF2-40B4-BE49-F238E27FC236}">
                <a16:creationId xmlns:a16="http://schemas.microsoft.com/office/drawing/2014/main" id="{E9932C01-1952-488A-96FF-AD28608B52BA}"/>
              </a:ext>
            </a:extLst>
          </p:cNvPr>
          <p:cNvSpPr/>
          <p:nvPr/>
        </p:nvSpPr>
        <p:spPr bwMode="auto">
          <a:xfrm>
            <a:off x="3198735" y="4363448"/>
            <a:ext cx="1149079" cy="439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Flussdiagramm: Prozess 35">
            <a:extLst>
              <a:ext uri="{FF2B5EF4-FFF2-40B4-BE49-F238E27FC236}">
                <a16:creationId xmlns:a16="http://schemas.microsoft.com/office/drawing/2014/main" id="{F85CC3E1-4E5F-4F36-8F6D-886720E47539}"/>
              </a:ext>
            </a:extLst>
          </p:cNvPr>
          <p:cNvSpPr/>
          <p:nvPr/>
        </p:nvSpPr>
        <p:spPr bwMode="auto">
          <a:xfrm>
            <a:off x="3139719" y="1999152"/>
            <a:ext cx="1208096" cy="448421"/>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Teilnahme</a:t>
            </a:r>
          </a:p>
        </p:txBody>
      </p:sp>
      <p:grpSp>
        <p:nvGrpSpPr>
          <p:cNvPr id="80" name="Gruppieren 79">
            <a:extLst>
              <a:ext uri="{FF2B5EF4-FFF2-40B4-BE49-F238E27FC236}">
                <a16:creationId xmlns:a16="http://schemas.microsoft.com/office/drawing/2014/main" id="{510F38F3-B266-487C-BD3F-9E03EAF82477}"/>
              </a:ext>
            </a:extLst>
          </p:cNvPr>
          <p:cNvGrpSpPr/>
          <p:nvPr/>
        </p:nvGrpSpPr>
        <p:grpSpPr bwMode="auto">
          <a:xfrm>
            <a:off x="9571188" y="199873"/>
            <a:ext cx="2437667" cy="2133933"/>
            <a:chOff x="0" y="0"/>
            <a:chExt cx="3448047" cy="3244974"/>
          </a:xfrm>
        </p:grpSpPr>
        <p:sp>
          <p:nvSpPr>
            <p:cNvPr id="82" name="Gleichschenkliges Dreieck 81">
              <a:extLst>
                <a:ext uri="{FF2B5EF4-FFF2-40B4-BE49-F238E27FC236}">
                  <a16:creationId xmlns:a16="http://schemas.microsoft.com/office/drawing/2014/main" id="{19340C0E-C303-4949-8AFE-9D686BD914A2}"/>
                </a:ext>
              </a:extLst>
            </p:cNvPr>
            <p:cNvSpPr/>
            <p:nvPr/>
          </p:nvSpPr>
          <p:spPr bwMode="auto">
            <a:xfrm>
              <a:off x="876107" y="1017459"/>
              <a:ext cx="432054" cy="352423"/>
            </a:xfrm>
            <a:prstGeom prst="triangle">
              <a:avLst>
                <a:gd name="adj" fmla="val 50000"/>
              </a:avLst>
            </a:prstGeom>
            <a:solidFill>
              <a:schemeClr val="accent1">
                <a:lumMod val="60000"/>
                <a:lumOff val="4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83" name="Flussdiagramm: Verbinder 82">
              <a:extLst>
                <a:ext uri="{FF2B5EF4-FFF2-40B4-BE49-F238E27FC236}">
                  <a16:creationId xmlns:a16="http://schemas.microsoft.com/office/drawing/2014/main" id="{49040E91-07BE-436F-9766-78865BF4BDDE}"/>
                </a:ext>
              </a:extLst>
            </p:cNvPr>
            <p:cNvSpPr/>
            <p:nvPr/>
          </p:nvSpPr>
          <p:spPr bwMode="auto">
            <a:xfrm>
              <a:off x="1633536" y="1007363"/>
              <a:ext cx="379093" cy="360043"/>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84" name="Gleichschenkliges Dreieck 83">
              <a:extLst>
                <a:ext uri="{FF2B5EF4-FFF2-40B4-BE49-F238E27FC236}">
                  <a16:creationId xmlns:a16="http://schemas.microsoft.com/office/drawing/2014/main" id="{E7803D56-2482-4C34-A7F5-D24D499563A7}"/>
                </a:ext>
              </a:extLst>
            </p:cNvPr>
            <p:cNvSpPr/>
            <p:nvPr/>
          </p:nvSpPr>
          <p:spPr bwMode="auto">
            <a:xfrm>
              <a:off x="497013" y="1936050"/>
              <a:ext cx="432054" cy="352423"/>
            </a:xfrm>
            <a:prstGeom prst="triangle">
              <a:avLst>
                <a:gd name="adj" fmla="val 50000"/>
              </a:avLst>
            </a:prstGeom>
            <a:solidFill>
              <a:schemeClr val="accent1">
                <a:lumMod val="40000"/>
                <a:lumOff val="60000"/>
              </a:schemeClr>
            </a:solidFill>
            <a:ln w="12700" cap="flat" cmpd="sng" algn="ctr">
              <a:solidFill>
                <a:schemeClr val="accent1">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85" name="Gleichschenkliges Dreieck 84">
              <a:extLst>
                <a:ext uri="{FF2B5EF4-FFF2-40B4-BE49-F238E27FC236}">
                  <a16:creationId xmlns:a16="http://schemas.microsoft.com/office/drawing/2014/main" id="{8EFFDB02-064A-420E-B718-77D09B886FB7}"/>
                </a:ext>
              </a:extLst>
            </p:cNvPr>
            <p:cNvSpPr/>
            <p:nvPr/>
          </p:nvSpPr>
          <p:spPr bwMode="auto">
            <a:xfrm>
              <a:off x="1582426" y="1983675"/>
              <a:ext cx="432053" cy="352424"/>
            </a:xfrm>
            <a:prstGeom prst="triangle">
              <a:avLst>
                <a:gd name="adj" fmla="val 50000"/>
              </a:avLst>
            </a:prstGeom>
            <a:solidFill>
              <a:schemeClr val="accent1">
                <a:lumMod val="40000"/>
                <a:lumOff val="6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86" name="Gleichschenkliges Dreieck 85">
              <a:extLst>
                <a:ext uri="{FF2B5EF4-FFF2-40B4-BE49-F238E27FC236}">
                  <a16:creationId xmlns:a16="http://schemas.microsoft.com/office/drawing/2014/main" id="{E3F25EDF-A61E-4B9C-A309-AC45E34F18FD}"/>
                </a:ext>
              </a:extLst>
            </p:cNvPr>
            <p:cNvSpPr/>
            <p:nvPr/>
          </p:nvSpPr>
          <p:spPr bwMode="auto">
            <a:xfrm>
              <a:off x="1092134" y="2112264"/>
              <a:ext cx="432054" cy="352423"/>
            </a:xfrm>
            <a:prstGeom prst="triangle">
              <a:avLst>
                <a:gd name="adj" fmla="val 50000"/>
              </a:avLst>
            </a:prstGeom>
            <a:solidFill>
              <a:schemeClr val="accent1">
                <a:lumMod val="20000"/>
                <a:lumOff val="8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87" name="Raute 86">
              <a:extLst>
                <a:ext uri="{FF2B5EF4-FFF2-40B4-BE49-F238E27FC236}">
                  <a16:creationId xmlns:a16="http://schemas.microsoft.com/office/drawing/2014/main" id="{871755E2-8219-420B-B01B-7F8E39626849}"/>
                </a:ext>
              </a:extLst>
            </p:cNvPr>
            <p:cNvSpPr/>
            <p:nvPr/>
          </p:nvSpPr>
          <p:spPr bwMode="auto">
            <a:xfrm>
              <a:off x="301752" y="1238251"/>
              <a:ext cx="390522" cy="400047"/>
            </a:xfrm>
            <a:prstGeom prst="diamond">
              <a:avLst/>
            </a:prstGeom>
            <a:solidFill>
              <a:schemeClr val="accent1">
                <a:lumMod val="60000"/>
                <a:lumOff val="4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88" name="Raute 87">
              <a:extLst>
                <a:ext uri="{FF2B5EF4-FFF2-40B4-BE49-F238E27FC236}">
                  <a16:creationId xmlns:a16="http://schemas.microsoft.com/office/drawing/2014/main" id="{77D77AFB-C89F-409F-A032-EAE25FEEB8B4}"/>
                </a:ext>
              </a:extLst>
            </p:cNvPr>
            <p:cNvSpPr/>
            <p:nvPr/>
          </p:nvSpPr>
          <p:spPr bwMode="auto">
            <a:xfrm>
              <a:off x="1191902" y="2716146"/>
              <a:ext cx="390522" cy="400047"/>
            </a:xfrm>
            <a:prstGeom prst="diamond">
              <a:avLst/>
            </a:prstGeom>
            <a:solidFill>
              <a:schemeClr val="accent1">
                <a:lumMod val="60000"/>
                <a:lumOff val="4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89" name="Raute 88">
              <a:extLst>
                <a:ext uri="{FF2B5EF4-FFF2-40B4-BE49-F238E27FC236}">
                  <a16:creationId xmlns:a16="http://schemas.microsoft.com/office/drawing/2014/main" id="{BB2684CE-0EB4-4D60-95D6-A77BAEED063B}"/>
                </a:ext>
              </a:extLst>
            </p:cNvPr>
            <p:cNvSpPr/>
            <p:nvPr/>
          </p:nvSpPr>
          <p:spPr bwMode="auto">
            <a:xfrm>
              <a:off x="195071" y="2336099"/>
              <a:ext cx="390522" cy="400047"/>
            </a:xfrm>
            <a:prstGeom prst="diamond">
              <a:avLst/>
            </a:prstGeom>
            <a:solidFill>
              <a:schemeClr val="accent1">
                <a:lumMod val="60000"/>
                <a:lumOff val="4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0" name="Raute 89">
              <a:extLst>
                <a:ext uri="{FF2B5EF4-FFF2-40B4-BE49-F238E27FC236}">
                  <a16:creationId xmlns:a16="http://schemas.microsoft.com/office/drawing/2014/main" id="{20EDD370-C5CC-45CC-92F6-D2AA4A66D774}"/>
                </a:ext>
              </a:extLst>
            </p:cNvPr>
            <p:cNvSpPr/>
            <p:nvPr/>
          </p:nvSpPr>
          <p:spPr bwMode="auto">
            <a:xfrm>
              <a:off x="1890327" y="1533524"/>
              <a:ext cx="390522" cy="400047"/>
            </a:xfrm>
            <a:prstGeom prst="diamond">
              <a:avLst/>
            </a:prstGeom>
            <a:solidFill>
              <a:schemeClr val="accent1">
                <a:lumMod val="20000"/>
                <a:lumOff val="8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1" name="Flussdiagramm: Verbinder 90">
              <a:extLst>
                <a:ext uri="{FF2B5EF4-FFF2-40B4-BE49-F238E27FC236}">
                  <a16:creationId xmlns:a16="http://schemas.microsoft.com/office/drawing/2014/main" id="{A6895002-BBF7-465D-BDC9-6E14EF030BC9}"/>
                </a:ext>
              </a:extLst>
            </p:cNvPr>
            <p:cNvSpPr/>
            <p:nvPr/>
          </p:nvSpPr>
          <p:spPr bwMode="auto">
            <a:xfrm>
              <a:off x="713040" y="2788537"/>
              <a:ext cx="379092" cy="360042"/>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2" name="Flussdiagramm: Verbinder 91">
              <a:extLst>
                <a:ext uri="{FF2B5EF4-FFF2-40B4-BE49-F238E27FC236}">
                  <a16:creationId xmlns:a16="http://schemas.microsoft.com/office/drawing/2014/main" id="{A30A0090-2CEB-40E6-9F75-46E56FE3C255}"/>
                </a:ext>
              </a:extLst>
            </p:cNvPr>
            <p:cNvSpPr/>
            <p:nvPr/>
          </p:nvSpPr>
          <p:spPr bwMode="auto">
            <a:xfrm>
              <a:off x="1695065" y="2556126"/>
              <a:ext cx="379092" cy="360042"/>
            </a:xfrm>
            <a:prstGeom prst="flowChartConnector">
              <a:avLst/>
            </a:prstGeom>
            <a:solidFill>
              <a:schemeClr val="accent1">
                <a:lumMod val="20000"/>
                <a:lumOff val="80000"/>
              </a:schemeClr>
            </a:solidFill>
            <a:ln w="12700" cap="flat" cmpd="sng" algn="ctr">
              <a:solidFill>
                <a:schemeClr val="accent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3" name="Flussdiagramm: Verbinder 92">
              <a:extLst>
                <a:ext uri="{FF2B5EF4-FFF2-40B4-BE49-F238E27FC236}">
                  <a16:creationId xmlns:a16="http://schemas.microsoft.com/office/drawing/2014/main" id="{25D47414-46BA-434F-82ED-C9279F84244B}"/>
                </a:ext>
              </a:extLst>
            </p:cNvPr>
            <p:cNvSpPr/>
            <p:nvPr/>
          </p:nvSpPr>
          <p:spPr bwMode="auto">
            <a:xfrm>
              <a:off x="117919" y="1850325"/>
              <a:ext cx="379092" cy="360042"/>
            </a:xfrm>
            <a:prstGeom prst="flowChartConnector">
              <a:avLst/>
            </a:prstGeom>
            <a:solidFill>
              <a:schemeClr val="accent1">
                <a:lumMod val="40000"/>
                <a:lumOff val="6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4" name="Flussdiagramm: Verbinder 93">
              <a:extLst>
                <a:ext uri="{FF2B5EF4-FFF2-40B4-BE49-F238E27FC236}">
                  <a16:creationId xmlns:a16="http://schemas.microsoft.com/office/drawing/2014/main" id="{E68F6DDB-0939-4EFC-9B47-C9A7E973B57E}"/>
                </a:ext>
              </a:extLst>
            </p:cNvPr>
            <p:cNvSpPr/>
            <p:nvPr/>
          </p:nvSpPr>
          <p:spPr bwMode="auto">
            <a:xfrm>
              <a:off x="1145094" y="1608583"/>
              <a:ext cx="379092" cy="360041"/>
            </a:xfrm>
            <a:prstGeom prst="flowChartConnector">
              <a:avLst/>
            </a:prstGeom>
            <a:solidFill>
              <a:schemeClr val="accent1">
                <a:lumMod val="60000"/>
                <a:lumOff val="4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5" name="Flussdiagramm: Daten 94">
              <a:extLst>
                <a:ext uri="{FF2B5EF4-FFF2-40B4-BE49-F238E27FC236}">
                  <a16:creationId xmlns:a16="http://schemas.microsoft.com/office/drawing/2014/main" id="{7B6BDF39-AA65-45B0-BEEC-BA1D10B4F931}"/>
                </a:ext>
              </a:extLst>
            </p:cNvPr>
            <p:cNvSpPr/>
            <p:nvPr/>
          </p:nvSpPr>
          <p:spPr bwMode="auto">
            <a:xfrm>
              <a:off x="2809874" y="1507047"/>
              <a:ext cx="523873" cy="203071"/>
            </a:xfrm>
            <a:prstGeom prst="flowChartInputOutput">
              <a:avLst/>
            </a:prstGeom>
            <a:solidFill>
              <a:schemeClr val="accent4">
                <a:lumMod val="60000"/>
                <a:lumOff val="4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6" name="Kreuz 95">
              <a:extLst>
                <a:ext uri="{FF2B5EF4-FFF2-40B4-BE49-F238E27FC236}">
                  <a16:creationId xmlns:a16="http://schemas.microsoft.com/office/drawing/2014/main" id="{CA17BF1A-1850-4998-979E-96448CC2ACF8}"/>
                </a:ext>
              </a:extLst>
            </p:cNvPr>
            <p:cNvSpPr/>
            <p:nvPr/>
          </p:nvSpPr>
          <p:spPr bwMode="auto">
            <a:xfrm>
              <a:off x="3152775" y="0"/>
              <a:ext cx="295272" cy="276222"/>
            </a:xfrm>
            <a:prstGeom prst="plus">
              <a:avLst>
                <a:gd name="adj" fmla="val 25000"/>
              </a:avLst>
            </a:prstGeom>
            <a:solidFill>
              <a:srgbClr val="9844C2">
                <a:alpha val="67999"/>
              </a:srgb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7" name="Kreuz 96">
              <a:extLst>
                <a:ext uri="{FF2B5EF4-FFF2-40B4-BE49-F238E27FC236}">
                  <a16:creationId xmlns:a16="http://schemas.microsoft.com/office/drawing/2014/main" id="{FB2A422D-A766-49CC-95C0-14779BE2C5F5}"/>
                </a:ext>
              </a:extLst>
            </p:cNvPr>
            <p:cNvSpPr/>
            <p:nvPr/>
          </p:nvSpPr>
          <p:spPr bwMode="auto">
            <a:xfrm>
              <a:off x="2456830" y="1143214"/>
              <a:ext cx="295273" cy="276222"/>
            </a:xfrm>
            <a:prstGeom prst="plus">
              <a:avLst>
                <a:gd name="adj" fmla="val 25000"/>
              </a:avLst>
            </a:prstGeom>
            <a:solidFill>
              <a:srgbClr val="9844C2">
                <a:alpha val="55000"/>
              </a:srgb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8" name="Flussdiagramm: Verbinder zu einer anderen Seite 97">
              <a:extLst>
                <a:ext uri="{FF2B5EF4-FFF2-40B4-BE49-F238E27FC236}">
                  <a16:creationId xmlns:a16="http://schemas.microsoft.com/office/drawing/2014/main" id="{B98B155C-1FDB-4DD4-AC52-1D6413A14FC3}"/>
                </a:ext>
              </a:extLst>
            </p:cNvPr>
            <p:cNvSpPr/>
            <p:nvPr/>
          </p:nvSpPr>
          <p:spPr bwMode="auto">
            <a:xfrm>
              <a:off x="3043476" y="957608"/>
              <a:ext cx="300420" cy="374520"/>
            </a:xfrm>
            <a:prstGeom prst="flowChartOffpageConnector">
              <a:avLst/>
            </a:prstGeom>
            <a:solidFill>
              <a:schemeClr val="accent6">
                <a:lumMod val="40000"/>
                <a:lumOff val="60000"/>
              </a:schemeClr>
            </a:solidFill>
            <a:ln w="12700" cap="flat" cmpd="sng" algn="ctr">
              <a:solidFill>
                <a:schemeClr val="accent6">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9" name="Flussdiagramm: Verbinder zu einer anderen Seite 98">
              <a:extLst>
                <a:ext uri="{FF2B5EF4-FFF2-40B4-BE49-F238E27FC236}">
                  <a16:creationId xmlns:a16="http://schemas.microsoft.com/office/drawing/2014/main" id="{876E2228-495A-4686-8790-A472638D9747}"/>
                </a:ext>
              </a:extLst>
            </p:cNvPr>
            <p:cNvSpPr/>
            <p:nvPr/>
          </p:nvSpPr>
          <p:spPr bwMode="auto">
            <a:xfrm>
              <a:off x="2203141" y="603989"/>
              <a:ext cx="300420" cy="374520"/>
            </a:xfrm>
            <a:prstGeom prst="flowChartOffpageConnector">
              <a:avLst/>
            </a:prstGeom>
            <a:solidFill>
              <a:schemeClr val="accent6">
                <a:lumMod val="60000"/>
                <a:lumOff val="40000"/>
              </a:schemeClr>
            </a:solidFill>
            <a:ln w="12700" cap="flat" cmpd="sng" algn="ctr">
              <a:solidFill>
                <a:schemeClr val="accent6">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00" name="Flussdiagramm: Daten 99">
              <a:extLst>
                <a:ext uri="{FF2B5EF4-FFF2-40B4-BE49-F238E27FC236}">
                  <a16:creationId xmlns:a16="http://schemas.microsoft.com/office/drawing/2014/main" id="{71F98F70-57FC-49E1-8D7F-8228F954B5B6}"/>
                </a:ext>
              </a:extLst>
            </p:cNvPr>
            <p:cNvSpPr/>
            <p:nvPr/>
          </p:nvSpPr>
          <p:spPr bwMode="auto">
            <a:xfrm>
              <a:off x="2924175" y="484250"/>
              <a:ext cx="523872" cy="203071"/>
            </a:xfrm>
            <a:prstGeom prst="flowChartInputOutput">
              <a:avLst/>
            </a:prstGeom>
            <a:solidFill>
              <a:schemeClr val="accent4">
                <a:lumMod val="20000"/>
                <a:lumOff val="8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81" name="Flussdiagramm: Verbinder 80">
              <a:extLst>
                <a:ext uri="{FF2B5EF4-FFF2-40B4-BE49-F238E27FC236}">
                  <a16:creationId xmlns:a16="http://schemas.microsoft.com/office/drawing/2014/main" id="{68DDC9FC-0D92-47EE-A860-9CFA3D47C0ED}"/>
                </a:ext>
              </a:extLst>
            </p:cNvPr>
            <p:cNvSpPr/>
            <p:nvPr/>
          </p:nvSpPr>
          <p:spPr bwMode="auto">
            <a:xfrm>
              <a:off x="0" y="692276"/>
              <a:ext cx="2486025" cy="2552698"/>
            </a:xfrm>
            <a:prstGeom prst="flowChartConnector">
              <a:avLst/>
            </a:prstGeom>
            <a:noFill/>
            <a:ln w="12700" cap="flat" cmpd="sng" algn="ctr">
              <a:solidFill>
                <a:schemeClr val="accent1"/>
              </a:solidFill>
              <a:prstDash val="solid"/>
              <a:miter/>
            </a:ln>
          </p:spPr>
          <p:style>
            <a:lnRef idx="2">
              <a:schemeClr val="accent1">
                <a:shade val="50000"/>
              </a:schemeClr>
            </a:lnRef>
            <a:fillRef idx="1">
              <a:schemeClr val="accent1"/>
            </a:fillRef>
            <a:effectRef idx="0">
              <a:schemeClr val="accent1"/>
            </a:effectRef>
            <a:fontRef idx="minor">
              <a:schemeClr val="lt1"/>
            </a:fontRef>
          </p:style>
        </p:sp>
      </p:grpSp>
      <p:sp>
        <p:nvSpPr>
          <p:cNvPr id="38" name="Flussdiagramm: Prozess 37">
            <a:extLst>
              <a:ext uri="{FF2B5EF4-FFF2-40B4-BE49-F238E27FC236}">
                <a16:creationId xmlns:a16="http://schemas.microsoft.com/office/drawing/2014/main" id="{A5666609-06D7-439E-8814-0657A5DF55D9}"/>
              </a:ext>
            </a:extLst>
          </p:cNvPr>
          <p:cNvSpPr/>
          <p:nvPr/>
        </p:nvSpPr>
        <p:spPr bwMode="auto">
          <a:xfrm>
            <a:off x="3026736" y="3235004"/>
            <a:ext cx="1208096" cy="448421"/>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Mithilfe</a:t>
            </a:r>
          </a:p>
        </p:txBody>
      </p:sp>
      <p:sp>
        <p:nvSpPr>
          <p:cNvPr id="41" name="Flussdiagramm: Prozess 40">
            <a:extLst>
              <a:ext uri="{FF2B5EF4-FFF2-40B4-BE49-F238E27FC236}">
                <a16:creationId xmlns:a16="http://schemas.microsoft.com/office/drawing/2014/main" id="{489C4AB3-1FEF-4984-8806-EF91A8477904}"/>
              </a:ext>
            </a:extLst>
          </p:cNvPr>
          <p:cNvSpPr/>
          <p:nvPr/>
        </p:nvSpPr>
        <p:spPr bwMode="auto">
          <a:xfrm>
            <a:off x="3064199" y="4363448"/>
            <a:ext cx="1411978" cy="448421"/>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Kooperation</a:t>
            </a:r>
          </a:p>
        </p:txBody>
      </p:sp>
      <p:sp>
        <p:nvSpPr>
          <p:cNvPr id="11" name="Rechteck: abgerundete Ecken 10">
            <a:extLst>
              <a:ext uri="{FF2B5EF4-FFF2-40B4-BE49-F238E27FC236}">
                <a16:creationId xmlns:a16="http://schemas.microsoft.com/office/drawing/2014/main" id="{40C18CA6-30EF-4126-A598-F867595DDFDE}"/>
              </a:ext>
            </a:extLst>
          </p:cNvPr>
          <p:cNvSpPr/>
          <p:nvPr/>
        </p:nvSpPr>
        <p:spPr>
          <a:xfrm>
            <a:off x="8390056" y="2039446"/>
            <a:ext cx="1321933" cy="461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Leitfäden</a:t>
            </a:r>
          </a:p>
        </p:txBody>
      </p:sp>
      <p:sp>
        <p:nvSpPr>
          <p:cNvPr id="47" name="Rechteck: abgerundete Ecken 46">
            <a:extLst>
              <a:ext uri="{FF2B5EF4-FFF2-40B4-BE49-F238E27FC236}">
                <a16:creationId xmlns:a16="http://schemas.microsoft.com/office/drawing/2014/main" id="{F6639A73-3098-4901-A6DE-F30DE545B1B1}"/>
              </a:ext>
            </a:extLst>
          </p:cNvPr>
          <p:cNvSpPr/>
          <p:nvPr/>
        </p:nvSpPr>
        <p:spPr bwMode="auto">
          <a:xfrm>
            <a:off x="8367125" y="3156748"/>
            <a:ext cx="2027028"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Initiative Beteiligung</a:t>
            </a:r>
          </a:p>
        </p:txBody>
      </p:sp>
      <p:sp>
        <p:nvSpPr>
          <p:cNvPr id="48" name="Rechteck: abgerundete Ecken 47">
            <a:extLst>
              <a:ext uri="{FF2B5EF4-FFF2-40B4-BE49-F238E27FC236}">
                <a16:creationId xmlns:a16="http://schemas.microsoft.com/office/drawing/2014/main" id="{F37E0FC3-CD86-419D-A1C3-6ED76D2AF02B}"/>
              </a:ext>
            </a:extLst>
          </p:cNvPr>
          <p:cNvSpPr/>
          <p:nvPr/>
        </p:nvSpPr>
        <p:spPr bwMode="auto">
          <a:xfrm>
            <a:off x="8374809" y="4324506"/>
            <a:ext cx="2027028"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Verstärktes Hilfeangebot</a:t>
            </a:r>
          </a:p>
        </p:txBody>
      </p:sp>
      <p:sp>
        <p:nvSpPr>
          <p:cNvPr id="12" name="Textfeld 11">
            <a:extLst>
              <a:ext uri="{FF2B5EF4-FFF2-40B4-BE49-F238E27FC236}">
                <a16:creationId xmlns:a16="http://schemas.microsoft.com/office/drawing/2014/main" id="{7F306EB6-4516-46FB-B30F-DFB0F2082B77}"/>
              </a:ext>
            </a:extLst>
          </p:cNvPr>
          <p:cNvSpPr txBox="1"/>
          <p:nvPr/>
        </p:nvSpPr>
        <p:spPr>
          <a:xfrm rot="20271219">
            <a:off x="9967629" y="3249323"/>
            <a:ext cx="303185" cy="461665"/>
          </a:xfrm>
          <a:prstGeom prst="rect">
            <a:avLst/>
          </a:prstGeom>
          <a:noFill/>
          <a:ln>
            <a:solidFill>
              <a:schemeClr val="tx1"/>
            </a:solidFill>
          </a:ln>
        </p:spPr>
        <p:txBody>
          <a:bodyPr wrap="square" rtlCol="0">
            <a:spAutoFit/>
          </a:bodyPr>
          <a:lstStyle/>
          <a:p>
            <a:pPr algn="ctr"/>
            <a:r>
              <a:rPr lang="de-DE" sz="2400" b="1" dirty="0"/>
              <a:t>€</a:t>
            </a:r>
          </a:p>
        </p:txBody>
      </p:sp>
      <p:sp>
        <p:nvSpPr>
          <p:cNvPr id="50" name="Textfeld 49">
            <a:extLst>
              <a:ext uri="{FF2B5EF4-FFF2-40B4-BE49-F238E27FC236}">
                <a16:creationId xmlns:a16="http://schemas.microsoft.com/office/drawing/2014/main" id="{E312EB5F-3898-4818-BE3A-AF1FB57EC5C8}"/>
              </a:ext>
            </a:extLst>
          </p:cNvPr>
          <p:cNvSpPr txBox="1"/>
          <p:nvPr/>
        </p:nvSpPr>
        <p:spPr bwMode="auto">
          <a:xfrm rot="20271219">
            <a:off x="10047900" y="4393963"/>
            <a:ext cx="303185" cy="461665"/>
          </a:xfrm>
          <a:prstGeom prst="rect">
            <a:avLst/>
          </a:prstGeom>
          <a:noFill/>
          <a:ln>
            <a:solidFill>
              <a:schemeClr val="tx1"/>
            </a:solidFill>
          </a:ln>
        </p:spPr>
        <p:txBody>
          <a:bodyPr wrap="square" rtlCol="0">
            <a:spAutoFit/>
          </a:bodyPr>
          <a:lstStyle/>
          <a:p>
            <a:pPr algn="ctr"/>
            <a:r>
              <a:rPr lang="de-DE" sz="2400" b="1" dirty="0"/>
              <a:t>€</a:t>
            </a:r>
          </a:p>
        </p:txBody>
      </p:sp>
    </p:spTree>
    <p:extLst>
      <p:ext uri="{BB962C8B-B14F-4D97-AF65-F5344CB8AC3E}">
        <p14:creationId xmlns:p14="http://schemas.microsoft.com/office/powerpoint/2010/main" val="130911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60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wipe(left)">
                                      <p:cBhvr>
                                        <p:cTn id="23" dur="500"/>
                                        <p:tgtEl>
                                          <p:spTgt spid="7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wipe(left)">
                                      <p:cBhvr>
                                        <p:cTn id="27" dur="500"/>
                                        <p:tgtEl>
                                          <p:spTgt spid="7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1" presetClass="entr" presetSubtype="0" fill="hold" grpId="0" nodeType="withEffect">
                                  <p:stCondLst>
                                    <p:cond delay="600"/>
                                  </p:stCondLst>
                                  <p:childTnLst>
                                    <p:set>
                                      <p:cBhvr>
                                        <p:cTn id="33" dur="1" fill="hold">
                                          <p:stCondLst>
                                            <p:cond delay="0"/>
                                          </p:stCondLst>
                                        </p:cTn>
                                        <p:tgtEl>
                                          <p:spTgt spid="4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wipe(left)">
                                      <p:cBhvr>
                                        <p:cTn id="38" dur="500"/>
                                        <p:tgtEl>
                                          <p:spTgt spid="75"/>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wipe(left)">
                                      <p:cBhvr>
                                        <p:cTn id="42" dur="500"/>
                                        <p:tgtEl>
                                          <p:spTgt spid="7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60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fltVal val="0"/>
                                          </p:val>
                                        </p:tav>
                                        <p:tav tm="100000">
                                          <p:val>
                                            <p:strVal val="#ppt_w"/>
                                          </p:val>
                                        </p:tav>
                                      </p:tavLst>
                                    </p:anim>
                                    <p:anim calcmode="lin" valueType="num">
                                      <p:cBhvr>
                                        <p:cTn id="54" dur="1000" fill="hold"/>
                                        <p:tgtEl>
                                          <p:spTgt spid="12"/>
                                        </p:tgtEl>
                                        <p:attrNameLst>
                                          <p:attrName>ppt_h</p:attrName>
                                        </p:attrNameLst>
                                      </p:cBhvr>
                                      <p:tavLst>
                                        <p:tav tm="0">
                                          <p:val>
                                            <p:fltVal val="0"/>
                                          </p:val>
                                        </p:tav>
                                        <p:tav tm="100000">
                                          <p:val>
                                            <p:strVal val="#ppt_h"/>
                                          </p:val>
                                        </p:tav>
                                      </p:tavLst>
                                    </p:anim>
                                    <p:anim calcmode="lin" valueType="num">
                                      <p:cBhvr>
                                        <p:cTn id="55" dur="1000" fill="hold"/>
                                        <p:tgtEl>
                                          <p:spTgt spid="12"/>
                                        </p:tgtEl>
                                        <p:attrNameLst>
                                          <p:attrName>style.rotation</p:attrName>
                                        </p:attrNameLst>
                                      </p:cBhvr>
                                      <p:tavLst>
                                        <p:tav tm="0">
                                          <p:val>
                                            <p:fltVal val="90"/>
                                          </p:val>
                                        </p:tav>
                                        <p:tav tm="100000">
                                          <p:val>
                                            <p:fltVal val="0"/>
                                          </p:val>
                                        </p:tav>
                                      </p:tavLst>
                                    </p:anim>
                                    <p:animEffect transition="in" filter="fade">
                                      <p:cBhvr>
                                        <p:cTn id="56" dur="1000"/>
                                        <p:tgtEl>
                                          <p:spTgt spid="12"/>
                                        </p:tgtEl>
                                      </p:cBhvr>
                                    </p:animEffect>
                                  </p:childTnLst>
                                </p:cTn>
                              </p:par>
                              <p:par>
                                <p:cTn id="57" presetID="31" presetClass="entr" presetSubtype="0" fill="hold" grpId="0" nodeType="withEffect">
                                  <p:stCondLst>
                                    <p:cond delay="600"/>
                                  </p:stCondLst>
                                  <p:childTnLst>
                                    <p:set>
                                      <p:cBhvr>
                                        <p:cTn id="58" dur="1" fill="hold">
                                          <p:stCondLst>
                                            <p:cond delay="0"/>
                                          </p:stCondLst>
                                        </p:cTn>
                                        <p:tgtEl>
                                          <p:spTgt spid="50"/>
                                        </p:tgtEl>
                                        <p:attrNameLst>
                                          <p:attrName>style.visibility</p:attrName>
                                        </p:attrNameLst>
                                      </p:cBhvr>
                                      <p:to>
                                        <p:strVal val="visible"/>
                                      </p:to>
                                    </p:set>
                                    <p:anim calcmode="lin" valueType="num">
                                      <p:cBhvr>
                                        <p:cTn id="59" dur="1000" fill="hold"/>
                                        <p:tgtEl>
                                          <p:spTgt spid="50"/>
                                        </p:tgtEl>
                                        <p:attrNameLst>
                                          <p:attrName>ppt_w</p:attrName>
                                        </p:attrNameLst>
                                      </p:cBhvr>
                                      <p:tavLst>
                                        <p:tav tm="0">
                                          <p:val>
                                            <p:fltVal val="0"/>
                                          </p:val>
                                        </p:tav>
                                        <p:tav tm="100000">
                                          <p:val>
                                            <p:strVal val="#ppt_w"/>
                                          </p:val>
                                        </p:tav>
                                      </p:tavLst>
                                    </p:anim>
                                    <p:anim calcmode="lin" valueType="num">
                                      <p:cBhvr>
                                        <p:cTn id="60" dur="1000" fill="hold"/>
                                        <p:tgtEl>
                                          <p:spTgt spid="50"/>
                                        </p:tgtEl>
                                        <p:attrNameLst>
                                          <p:attrName>ppt_h</p:attrName>
                                        </p:attrNameLst>
                                      </p:cBhvr>
                                      <p:tavLst>
                                        <p:tav tm="0">
                                          <p:val>
                                            <p:fltVal val="0"/>
                                          </p:val>
                                        </p:tav>
                                        <p:tav tm="100000">
                                          <p:val>
                                            <p:strVal val="#ppt_h"/>
                                          </p:val>
                                        </p:tav>
                                      </p:tavLst>
                                    </p:anim>
                                    <p:anim calcmode="lin" valueType="num">
                                      <p:cBhvr>
                                        <p:cTn id="61" dur="1000" fill="hold"/>
                                        <p:tgtEl>
                                          <p:spTgt spid="50"/>
                                        </p:tgtEl>
                                        <p:attrNameLst>
                                          <p:attrName>style.rotation</p:attrName>
                                        </p:attrNameLst>
                                      </p:cBhvr>
                                      <p:tavLst>
                                        <p:tav tm="0">
                                          <p:val>
                                            <p:fltVal val="90"/>
                                          </p:val>
                                        </p:tav>
                                        <p:tav tm="100000">
                                          <p:val>
                                            <p:fltVal val="0"/>
                                          </p:val>
                                        </p:tav>
                                      </p:tavLst>
                                    </p:anim>
                                    <p:animEffect transition="in" filter="fade">
                                      <p:cBhvr>
                                        <p:cTn id="62"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animBg="1"/>
      <p:bldP spid="72" grpId="0"/>
      <p:bldP spid="73" grpId="0" animBg="1"/>
      <p:bldP spid="74" grpId="0"/>
      <p:bldP spid="75" grpId="0" animBg="1"/>
      <p:bldP spid="36" grpId="0"/>
      <p:bldP spid="38" grpId="0"/>
      <p:bldP spid="41" grpId="0"/>
      <p:bldP spid="11" grpId="0" animBg="1"/>
      <p:bldP spid="47" grpId="0" animBg="1"/>
      <p:bldP spid="48" grpId="0" animBg="1"/>
      <p:bldP spid="12" grpId="0" animBg="1"/>
      <p:bldP spid="5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4"/>
          <p:cNvSpPr>
            <a:spLocks noGrp="1"/>
          </p:cNvSpPr>
          <p:nvPr>
            <p:ph type="title"/>
          </p:nvPr>
        </p:nvSpPr>
        <p:spPr bwMode="auto">
          <a:xfrm>
            <a:off x="2505206" y="564662"/>
            <a:ext cx="8580330" cy="574327"/>
          </a:xfrm>
          <a:prstGeom prst="rect">
            <a:avLst/>
          </a:prstGeom>
        </p:spPr>
        <p:txBody>
          <a:bodyPr/>
          <a:lstStyle>
            <a:lvl1pPr>
              <a:defRPr sz="4400" b="1"/>
            </a:lvl1pPr>
          </a:lstStyle>
          <a:p>
            <a:pPr>
              <a:defRPr/>
            </a:pPr>
            <a:r>
              <a:rPr lang="de-DE" dirty="0" err="1" smtClean="0">
                <a:latin typeface="Carlito"/>
                <a:ea typeface="Carlito"/>
                <a:cs typeface="Carlito"/>
              </a:rPr>
              <a:t>Lessons</a:t>
            </a:r>
            <a:r>
              <a:rPr lang="de-DE" dirty="0" smtClean="0">
                <a:latin typeface="Carlito"/>
                <a:ea typeface="Carlito"/>
                <a:cs typeface="Carlito"/>
              </a:rPr>
              <a:t> </a:t>
            </a:r>
            <a:r>
              <a:rPr lang="de-DE" dirty="0" err="1">
                <a:latin typeface="Carlito"/>
                <a:ea typeface="Carlito"/>
                <a:cs typeface="Carlito"/>
              </a:rPr>
              <a:t>Learned</a:t>
            </a:r>
            <a:r>
              <a:rPr lang="de-DE" dirty="0">
                <a:latin typeface="Carlito"/>
                <a:ea typeface="Carlito"/>
                <a:cs typeface="Carlito"/>
              </a:rPr>
              <a:t> </a:t>
            </a:r>
            <a:r>
              <a:rPr lang="de-DE" b="0" dirty="0" smtClean="0">
                <a:latin typeface="Carlito"/>
                <a:ea typeface="Carlito"/>
                <a:cs typeface="Carlito"/>
              </a:rPr>
              <a:t>– Analyse</a:t>
            </a:r>
            <a:endParaRPr b="0" dirty="0"/>
          </a:p>
        </p:txBody>
      </p:sp>
      <p:sp>
        <p:nvSpPr>
          <p:cNvPr id="5" name="Textplatzhalter 12"/>
          <p:cNvSpPr>
            <a:spLocks noGrp="1"/>
          </p:cNvSpPr>
          <p:nvPr>
            <p:ph type="body" sz="quarter" idx="11" hasCustomPrompt="1"/>
          </p:nvPr>
        </p:nvSpPr>
        <p:spPr bwMode="auto">
          <a:xfrm>
            <a:off x="10678417" y="6345042"/>
            <a:ext cx="814190" cy="313085"/>
          </a:xfrm>
          <a:prstGeom prst="rect">
            <a:avLst/>
          </a:prstGeom>
        </p:spPr>
        <p:txBody>
          <a:bodyPr/>
          <a:lstStyle>
            <a:lvl1pPr marL="0" indent="0">
              <a:buNone/>
              <a:defRPr sz="1200"/>
            </a:lvl1pPr>
            <a:lvl2pPr marL="457200" indent="0">
              <a:buNone/>
              <a:defRPr/>
            </a:lvl2pPr>
          </a:lstStyle>
          <a:p>
            <a:pPr>
              <a:defRPr/>
            </a:pPr>
            <a:endParaRPr/>
          </a:p>
        </p:txBody>
      </p:sp>
      <p:pic>
        <p:nvPicPr>
          <p:cNvPr id="27" name="Grafik 26">
            <a:extLst>
              <a:ext uri="{FF2B5EF4-FFF2-40B4-BE49-F238E27FC236}">
                <a16:creationId xmlns:a16="http://schemas.microsoft.com/office/drawing/2014/main" id="{458C49AD-3222-442A-BE8B-93E6E2C9F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525790">
            <a:off x="9956922" y="17395"/>
            <a:ext cx="1851320" cy="1851320"/>
          </a:xfrm>
          <a:prstGeom prst="rect">
            <a:avLst/>
          </a:prstGeom>
        </p:spPr>
      </p:pic>
      <p:sp>
        <p:nvSpPr>
          <p:cNvPr id="126" name="Textplatzhalter 8">
            <a:extLst>
              <a:ext uri="{FF2B5EF4-FFF2-40B4-BE49-F238E27FC236}">
                <a16:creationId xmlns:a16="http://schemas.microsoft.com/office/drawing/2014/main" id="{25C948A3-ED55-4EF4-AFA6-5793C5096D53}"/>
              </a:ext>
            </a:extLst>
          </p:cNvPr>
          <p:cNvSpPr txBox="1">
            <a:spLocks/>
          </p:cNvSpPr>
          <p:nvPr/>
        </p:nvSpPr>
        <p:spPr bwMode="auto">
          <a:xfrm>
            <a:off x="1016731" y="1986042"/>
            <a:ext cx="8580438" cy="4715364"/>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400" b="1" dirty="0">
                <a:solidFill>
                  <a:srgbClr val="424242"/>
                </a:solidFill>
                <a:latin typeface="Carlito"/>
                <a:ea typeface="Carlito"/>
                <a:cs typeface="Carlito"/>
              </a:rPr>
              <a:t>Bestandsaufnahmen</a:t>
            </a:r>
          </a:p>
          <a:p>
            <a:pPr>
              <a:defRPr/>
            </a:pPr>
            <a:endParaRPr lang="de-DE" sz="2400" b="1" dirty="0">
              <a:solidFill>
                <a:srgbClr val="424242"/>
              </a:solidFill>
              <a:latin typeface="Carlito"/>
              <a:ea typeface="Carlito"/>
              <a:cs typeface="Carlito"/>
            </a:endParaRPr>
          </a:p>
          <a:p>
            <a:pPr>
              <a:defRPr/>
            </a:pPr>
            <a:endParaRPr lang="de-DE" sz="2400" b="1" dirty="0">
              <a:solidFill>
                <a:srgbClr val="424242"/>
              </a:solidFill>
              <a:latin typeface="Carlito"/>
              <a:ea typeface="Carlito"/>
              <a:cs typeface="Carlito"/>
            </a:endParaRPr>
          </a:p>
          <a:p>
            <a:pPr>
              <a:defRPr/>
            </a:pPr>
            <a:r>
              <a:rPr lang="de-DE" sz="2400" b="1" dirty="0">
                <a:solidFill>
                  <a:srgbClr val="424242"/>
                </a:solidFill>
                <a:latin typeface="Carlito"/>
                <a:ea typeface="Carlito"/>
                <a:cs typeface="Carlito"/>
              </a:rPr>
              <a:t>Begriffsklärungen</a:t>
            </a:r>
          </a:p>
          <a:p>
            <a:pPr>
              <a:defRPr/>
            </a:pPr>
            <a:endParaRPr lang="de-DE" sz="2400" b="1" dirty="0">
              <a:solidFill>
                <a:srgbClr val="424242"/>
              </a:solidFill>
              <a:latin typeface="Carlito"/>
              <a:ea typeface="Carlito"/>
              <a:cs typeface="Carlito"/>
            </a:endParaRPr>
          </a:p>
          <a:p>
            <a:pPr>
              <a:defRPr/>
            </a:pPr>
            <a:endParaRPr lang="de-DE" sz="2400" b="1" dirty="0">
              <a:solidFill>
                <a:srgbClr val="424242"/>
              </a:solidFill>
              <a:latin typeface="Carlito"/>
              <a:ea typeface="Carlito"/>
              <a:cs typeface="Carlito"/>
            </a:endParaRPr>
          </a:p>
          <a:p>
            <a:pPr>
              <a:defRPr/>
            </a:pPr>
            <a:r>
              <a:rPr lang="de-DE" sz="2400" b="1" dirty="0">
                <a:solidFill>
                  <a:srgbClr val="424242"/>
                </a:solidFill>
                <a:latin typeface="Carlito"/>
                <a:ea typeface="Carlito"/>
                <a:cs typeface="Carlito"/>
              </a:rPr>
              <a:t>Anforderungsanalysen</a:t>
            </a:r>
          </a:p>
          <a:p>
            <a:pPr>
              <a:defRPr/>
            </a:pPr>
            <a:endParaRPr lang="de-DE" sz="2400" b="1" dirty="0">
              <a:solidFill>
                <a:srgbClr val="424242"/>
              </a:solidFill>
              <a:latin typeface="Carlito"/>
              <a:ea typeface="Carlito"/>
              <a:cs typeface="Carlito"/>
            </a:endParaRPr>
          </a:p>
          <a:p>
            <a:pPr lvl="1">
              <a:defRPr/>
            </a:pPr>
            <a:endParaRPr lang="de-DE" sz="2400" b="1" dirty="0">
              <a:solidFill>
                <a:srgbClr val="424242"/>
              </a:solidFill>
              <a:latin typeface="Carlito"/>
              <a:ea typeface="Carlito"/>
              <a:cs typeface="Carlito"/>
            </a:endParaRPr>
          </a:p>
          <a:p>
            <a:pPr>
              <a:defRPr/>
            </a:pPr>
            <a:endParaRPr lang="de-DE" sz="3200" b="1" dirty="0">
              <a:solidFill>
                <a:srgbClr val="424242"/>
              </a:solidFill>
              <a:latin typeface="Carlito"/>
              <a:ea typeface="Carlito"/>
              <a:cs typeface="Carlito"/>
            </a:endParaRPr>
          </a:p>
          <a:p>
            <a:pPr marL="0" indent="0">
              <a:buNone/>
              <a:defRPr/>
            </a:pPr>
            <a:r>
              <a:rPr lang="de-DE" sz="1300" dirty="0">
                <a:solidFill>
                  <a:srgbClr val="424242"/>
                </a:solidFill>
                <a:latin typeface="Arial"/>
                <a:ea typeface="Arial"/>
                <a:cs typeface="Arial"/>
              </a:rPr>
              <a:t/>
            </a:r>
            <a:br>
              <a:rPr lang="de-DE" sz="1300" dirty="0">
                <a:solidFill>
                  <a:srgbClr val="424242"/>
                </a:solidFill>
                <a:latin typeface="Arial"/>
                <a:ea typeface="Arial"/>
                <a:cs typeface="Arial"/>
              </a:rPr>
            </a:br>
            <a:endParaRPr lang="de-DE" sz="1100" dirty="0">
              <a:solidFill>
                <a:srgbClr val="424242"/>
              </a:solidFill>
              <a:latin typeface="Arial"/>
              <a:ea typeface="Arial"/>
              <a:cs typeface="Arial"/>
            </a:endParaRPr>
          </a:p>
        </p:txBody>
      </p:sp>
      <p:sp>
        <p:nvSpPr>
          <p:cNvPr id="70" name="Rechteck 69">
            <a:extLst>
              <a:ext uri="{FF2B5EF4-FFF2-40B4-BE49-F238E27FC236}">
                <a16:creationId xmlns:a16="http://schemas.microsoft.com/office/drawing/2014/main" id="{19F8ECDC-DFB8-4F30-840D-0A923A4A831B}"/>
              </a:ext>
            </a:extLst>
          </p:cNvPr>
          <p:cNvSpPr/>
          <p:nvPr/>
        </p:nvSpPr>
        <p:spPr bwMode="auto">
          <a:xfrm>
            <a:off x="5504294" y="1986042"/>
            <a:ext cx="3840088" cy="923330"/>
          </a:xfrm>
          <a:prstGeom prst="rect">
            <a:avLst/>
          </a:prstGeom>
        </p:spPr>
        <p:txBody>
          <a:bodyPr wrap="square">
            <a:spAutoFit/>
          </a:bodyPr>
          <a:lstStyle/>
          <a:p>
            <a:pPr>
              <a:defRPr/>
            </a:pPr>
            <a:r>
              <a:rPr lang="de-DE" dirty="0">
                <a:solidFill>
                  <a:srgbClr val="424242"/>
                </a:solidFill>
                <a:latin typeface="Carlito"/>
                <a:ea typeface="Carlito"/>
                <a:cs typeface="Carlito"/>
              </a:rPr>
              <a:t>Transparenz und Dokumentation des informellen Wissens</a:t>
            </a:r>
          </a:p>
          <a:p>
            <a:pPr lvl="0">
              <a:defRPr/>
            </a:pPr>
            <a:endParaRPr lang="de-DE" dirty="0">
              <a:solidFill>
                <a:srgbClr val="424242"/>
              </a:solidFill>
              <a:latin typeface="Carlito"/>
              <a:ea typeface="Carlito"/>
              <a:cs typeface="Carlito"/>
            </a:endParaRPr>
          </a:p>
        </p:txBody>
      </p:sp>
      <p:sp>
        <p:nvSpPr>
          <p:cNvPr id="71" name="Pfeil: nach rechts 70">
            <a:extLst>
              <a:ext uri="{FF2B5EF4-FFF2-40B4-BE49-F238E27FC236}">
                <a16:creationId xmlns:a16="http://schemas.microsoft.com/office/drawing/2014/main" id="{A411A95F-F171-427D-AC50-B2BBE795A292}"/>
              </a:ext>
            </a:extLst>
          </p:cNvPr>
          <p:cNvSpPr/>
          <p:nvPr/>
        </p:nvSpPr>
        <p:spPr bwMode="auto">
          <a:xfrm>
            <a:off x="4418615" y="1978848"/>
            <a:ext cx="864096" cy="439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136399BD-FAB8-4FD1-B232-E198F8885210}"/>
              </a:ext>
            </a:extLst>
          </p:cNvPr>
          <p:cNvSpPr/>
          <p:nvPr/>
        </p:nvSpPr>
        <p:spPr bwMode="auto">
          <a:xfrm>
            <a:off x="5429218" y="3192375"/>
            <a:ext cx="4016140" cy="1200329"/>
          </a:xfrm>
          <a:prstGeom prst="rect">
            <a:avLst/>
          </a:prstGeom>
        </p:spPr>
        <p:txBody>
          <a:bodyPr wrap="square">
            <a:spAutoFit/>
          </a:bodyPr>
          <a:lstStyle/>
          <a:p>
            <a:pPr lvl="0">
              <a:defRPr/>
            </a:pPr>
            <a:r>
              <a:rPr lang="de-DE" dirty="0">
                <a:solidFill>
                  <a:srgbClr val="424242"/>
                </a:solidFill>
                <a:latin typeface="Carlito"/>
                <a:ea typeface="Carlito"/>
                <a:cs typeface="Carlito"/>
              </a:rPr>
              <a:t>Die unterschiedlichen Bedeutungszuweisungen müssen geklärt und eine eindeutige Definition vorgelegt werden</a:t>
            </a:r>
          </a:p>
        </p:txBody>
      </p:sp>
      <p:sp>
        <p:nvSpPr>
          <p:cNvPr id="73" name="Pfeil: nach rechts 72">
            <a:extLst>
              <a:ext uri="{FF2B5EF4-FFF2-40B4-BE49-F238E27FC236}">
                <a16:creationId xmlns:a16="http://schemas.microsoft.com/office/drawing/2014/main" id="{5B01F4AE-5F83-4183-B4ED-4A2832AEA0A2}"/>
              </a:ext>
            </a:extLst>
          </p:cNvPr>
          <p:cNvSpPr/>
          <p:nvPr/>
        </p:nvSpPr>
        <p:spPr bwMode="auto">
          <a:xfrm>
            <a:off x="4413311" y="3353226"/>
            <a:ext cx="864096" cy="439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912A87EA-4FD3-463B-8A28-83CFD428F816}"/>
              </a:ext>
            </a:extLst>
          </p:cNvPr>
          <p:cNvSpPr/>
          <p:nvPr/>
        </p:nvSpPr>
        <p:spPr bwMode="auto">
          <a:xfrm>
            <a:off x="5429218" y="4760191"/>
            <a:ext cx="3840088" cy="369332"/>
          </a:xfrm>
          <a:prstGeom prst="rect">
            <a:avLst/>
          </a:prstGeom>
        </p:spPr>
        <p:txBody>
          <a:bodyPr wrap="square">
            <a:spAutoFit/>
          </a:bodyPr>
          <a:lstStyle/>
          <a:p>
            <a:pPr lvl="0">
              <a:defRPr/>
            </a:pPr>
            <a:r>
              <a:rPr lang="de-DE" dirty="0">
                <a:solidFill>
                  <a:srgbClr val="424242"/>
                </a:solidFill>
                <a:latin typeface="Carlito"/>
                <a:ea typeface="Carlito"/>
                <a:cs typeface="Carlito"/>
              </a:rPr>
              <a:t>Dynamischer Prozess</a:t>
            </a:r>
          </a:p>
        </p:txBody>
      </p:sp>
      <p:sp>
        <p:nvSpPr>
          <p:cNvPr id="75" name="Pfeil: nach rechts 74">
            <a:extLst>
              <a:ext uri="{FF2B5EF4-FFF2-40B4-BE49-F238E27FC236}">
                <a16:creationId xmlns:a16="http://schemas.microsoft.com/office/drawing/2014/main" id="{DB5DD7E5-23AE-4978-91F0-94D176571443}"/>
              </a:ext>
            </a:extLst>
          </p:cNvPr>
          <p:cNvSpPr/>
          <p:nvPr/>
        </p:nvSpPr>
        <p:spPr bwMode="auto">
          <a:xfrm>
            <a:off x="4413311" y="4725200"/>
            <a:ext cx="864096" cy="439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6" name="Gruppieren 75">
            <a:extLst>
              <a:ext uri="{FF2B5EF4-FFF2-40B4-BE49-F238E27FC236}">
                <a16:creationId xmlns:a16="http://schemas.microsoft.com/office/drawing/2014/main" id="{FEE3A471-0D8B-4509-BF0F-5C54FC6CBF15}"/>
              </a:ext>
            </a:extLst>
          </p:cNvPr>
          <p:cNvGrpSpPr/>
          <p:nvPr/>
        </p:nvGrpSpPr>
        <p:grpSpPr bwMode="auto">
          <a:xfrm>
            <a:off x="9785278" y="216432"/>
            <a:ext cx="2364035" cy="2117374"/>
            <a:chOff x="0" y="25181"/>
            <a:chExt cx="3343896" cy="3219793"/>
          </a:xfrm>
        </p:grpSpPr>
        <p:sp>
          <p:nvSpPr>
            <p:cNvPr id="77" name="Flussdiagramm: Verbinder 76">
              <a:extLst>
                <a:ext uri="{FF2B5EF4-FFF2-40B4-BE49-F238E27FC236}">
                  <a16:creationId xmlns:a16="http://schemas.microsoft.com/office/drawing/2014/main" id="{538DFEFC-E19A-457B-A768-6241834AAB79}"/>
                </a:ext>
              </a:extLst>
            </p:cNvPr>
            <p:cNvSpPr/>
            <p:nvPr/>
          </p:nvSpPr>
          <p:spPr bwMode="auto">
            <a:xfrm>
              <a:off x="0" y="692276"/>
              <a:ext cx="2486025" cy="2552698"/>
            </a:xfrm>
            <a:prstGeom prst="flowChartConnector">
              <a:avLst/>
            </a:prstGeom>
            <a:noFill/>
            <a:ln w="12700" cap="flat" cmpd="sng" algn="ctr">
              <a:solidFill>
                <a:schemeClr val="accent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78" name="Gleichschenkliges Dreieck 77">
              <a:extLst>
                <a:ext uri="{FF2B5EF4-FFF2-40B4-BE49-F238E27FC236}">
                  <a16:creationId xmlns:a16="http://schemas.microsoft.com/office/drawing/2014/main" id="{FC564501-B869-4187-9190-CB9F60673148}"/>
                </a:ext>
              </a:extLst>
            </p:cNvPr>
            <p:cNvSpPr/>
            <p:nvPr/>
          </p:nvSpPr>
          <p:spPr bwMode="auto">
            <a:xfrm>
              <a:off x="876107" y="1017459"/>
              <a:ext cx="432054" cy="352423"/>
            </a:xfrm>
            <a:prstGeom prst="triangle">
              <a:avLst>
                <a:gd name="adj" fmla="val 50000"/>
              </a:avLst>
            </a:prstGeom>
            <a:solidFill>
              <a:schemeClr val="accent1">
                <a:lumMod val="60000"/>
                <a:lumOff val="4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79" name="Flussdiagramm: Verbinder 78">
              <a:extLst>
                <a:ext uri="{FF2B5EF4-FFF2-40B4-BE49-F238E27FC236}">
                  <a16:creationId xmlns:a16="http://schemas.microsoft.com/office/drawing/2014/main" id="{A83538AA-BA08-4B0D-80AE-2C0510ADCCAE}"/>
                </a:ext>
              </a:extLst>
            </p:cNvPr>
            <p:cNvSpPr/>
            <p:nvPr/>
          </p:nvSpPr>
          <p:spPr bwMode="auto">
            <a:xfrm>
              <a:off x="1633536" y="1007363"/>
              <a:ext cx="379093" cy="360043"/>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80" name="Gleichschenkliges Dreieck 79">
              <a:extLst>
                <a:ext uri="{FF2B5EF4-FFF2-40B4-BE49-F238E27FC236}">
                  <a16:creationId xmlns:a16="http://schemas.microsoft.com/office/drawing/2014/main" id="{2DE44A8B-F760-45FE-89DF-59BC86C76260}"/>
                </a:ext>
              </a:extLst>
            </p:cNvPr>
            <p:cNvSpPr/>
            <p:nvPr/>
          </p:nvSpPr>
          <p:spPr bwMode="auto">
            <a:xfrm>
              <a:off x="497013" y="1936050"/>
              <a:ext cx="432054" cy="352423"/>
            </a:xfrm>
            <a:prstGeom prst="triangle">
              <a:avLst>
                <a:gd name="adj" fmla="val 50000"/>
              </a:avLst>
            </a:prstGeom>
            <a:solidFill>
              <a:schemeClr val="accent1">
                <a:lumMod val="40000"/>
                <a:lumOff val="60000"/>
              </a:schemeClr>
            </a:solidFill>
            <a:ln w="12700" cap="flat" cmpd="sng" algn="ctr">
              <a:solidFill>
                <a:schemeClr val="accent1">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81" name="Gleichschenkliges Dreieck 80">
              <a:extLst>
                <a:ext uri="{FF2B5EF4-FFF2-40B4-BE49-F238E27FC236}">
                  <a16:creationId xmlns:a16="http://schemas.microsoft.com/office/drawing/2014/main" id="{C9B08119-12FB-440F-A205-A6689CBB9500}"/>
                </a:ext>
              </a:extLst>
            </p:cNvPr>
            <p:cNvSpPr/>
            <p:nvPr/>
          </p:nvSpPr>
          <p:spPr bwMode="auto">
            <a:xfrm>
              <a:off x="1582426" y="1983675"/>
              <a:ext cx="432053" cy="352424"/>
            </a:xfrm>
            <a:prstGeom prst="triangle">
              <a:avLst>
                <a:gd name="adj" fmla="val 50000"/>
              </a:avLst>
            </a:prstGeom>
            <a:solidFill>
              <a:schemeClr val="accent1">
                <a:lumMod val="40000"/>
                <a:lumOff val="6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82" name="Gleichschenkliges Dreieck 81">
              <a:extLst>
                <a:ext uri="{FF2B5EF4-FFF2-40B4-BE49-F238E27FC236}">
                  <a16:creationId xmlns:a16="http://schemas.microsoft.com/office/drawing/2014/main" id="{9F48E05C-F14A-4761-AF75-0DA013BC3F52}"/>
                </a:ext>
              </a:extLst>
            </p:cNvPr>
            <p:cNvSpPr/>
            <p:nvPr/>
          </p:nvSpPr>
          <p:spPr bwMode="auto">
            <a:xfrm>
              <a:off x="1092134" y="2112264"/>
              <a:ext cx="432054" cy="352423"/>
            </a:xfrm>
            <a:prstGeom prst="triangle">
              <a:avLst>
                <a:gd name="adj" fmla="val 50000"/>
              </a:avLst>
            </a:prstGeom>
            <a:solidFill>
              <a:schemeClr val="accent1">
                <a:lumMod val="20000"/>
                <a:lumOff val="8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83" name="Raute 82">
              <a:extLst>
                <a:ext uri="{FF2B5EF4-FFF2-40B4-BE49-F238E27FC236}">
                  <a16:creationId xmlns:a16="http://schemas.microsoft.com/office/drawing/2014/main" id="{8189B1ED-FD87-467A-B543-C8F5720CD8E7}"/>
                </a:ext>
              </a:extLst>
            </p:cNvPr>
            <p:cNvSpPr/>
            <p:nvPr/>
          </p:nvSpPr>
          <p:spPr bwMode="auto">
            <a:xfrm>
              <a:off x="301752" y="1238251"/>
              <a:ext cx="390522" cy="400047"/>
            </a:xfrm>
            <a:prstGeom prst="diamond">
              <a:avLst/>
            </a:prstGeom>
            <a:solidFill>
              <a:schemeClr val="accent1">
                <a:lumMod val="60000"/>
                <a:lumOff val="4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84" name="Raute 83">
              <a:extLst>
                <a:ext uri="{FF2B5EF4-FFF2-40B4-BE49-F238E27FC236}">
                  <a16:creationId xmlns:a16="http://schemas.microsoft.com/office/drawing/2014/main" id="{AB9D1930-8684-40A9-92F9-D90E8125F2D8}"/>
                </a:ext>
              </a:extLst>
            </p:cNvPr>
            <p:cNvSpPr/>
            <p:nvPr/>
          </p:nvSpPr>
          <p:spPr bwMode="auto">
            <a:xfrm>
              <a:off x="1191902" y="2716146"/>
              <a:ext cx="390522" cy="400047"/>
            </a:xfrm>
            <a:prstGeom prst="diamond">
              <a:avLst/>
            </a:prstGeom>
            <a:solidFill>
              <a:schemeClr val="accent1">
                <a:lumMod val="60000"/>
                <a:lumOff val="4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85" name="Raute 84">
              <a:extLst>
                <a:ext uri="{FF2B5EF4-FFF2-40B4-BE49-F238E27FC236}">
                  <a16:creationId xmlns:a16="http://schemas.microsoft.com/office/drawing/2014/main" id="{670BEACC-BA86-4BBD-A9C0-FC16B8953D12}"/>
                </a:ext>
              </a:extLst>
            </p:cNvPr>
            <p:cNvSpPr/>
            <p:nvPr/>
          </p:nvSpPr>
          <p:spPr bwMode="auto">
            <a:xfrm>
              <a:off x="195071" y="2336099"/>
              <a:ext cx="390522" cy="400047"/>
            </a:xfrm>
            <a:prstGeom prst="diamond">
              <a:avLst/>
            </a:prstGeom>
            <a:solidFill>
              <a:schemeClr val="accent1">
                <a:lumMod val="60000"/>
                <a:lumOff val="4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86" name="Raute 85">
              <a:extLst>
                <a:ext uri="{FF2B5EF4-FFF2-40B4-BE49-F238E27FC236}">
                  <a16:creationId xmlns:a16="http://schemas.microsoft.com/office/drawing/2014/main" id="{08A8B9CD-3F9A-4CD1-88C5-CB2E515FDEEE}"/>
                </a:ext>
              </a:extLst>
            </p:cNvPr>
            <p:cNvSpPr/>
            <p:nvPr/>
          </p:nvSpPr>
          <p:spPr bwMode="auto">
            <a:xfrm>
              <a:off x="1890327" y="1533524"/>
              <a:ext cx="390522" cy="400047"/>
            </a:xfrm>
            <a:prstGeom prst="diamond">
              <a:avLst/>
            </a:prstGeom>
            <a:solidFill>
              <a:schemeClr val="accent1">
                <a:lumMod val="20000"/>
                <a:lumOff val="8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87" name="Flussdiagramm: Verbinder 86">
              <a:extLst>
                <a:ext uri="{FF2B5EF4-FFF2-40B4-BE49-F238E27FC236}">
                  <a16:creationId xmlns:a16="http://schemas.microsoft.com/office/drawing/2014/main" id="{311AEA75-D0A5-4BB2-AF54-53403C2187EE}"/>
                </a:ext>
              </a:extLst>
            </p:cNvPr>
            <p:cNvSpPr/>
            <p:nvPr/>
          </p:nvSpPr>
          <p:spPr bwMode="auto">
            <a:xfrm>
              <a:off x="713040" y="2788537"/>
              <a:ext cx="379092" cy="360042"/>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88" name="Flussdiagramm: Verbinder 87">
              <a:extLst>
                <a:ext uri="{FF2B5EF4-FFF2-40B4-BE49-F238E27FC236}">
                  <a16:creationId xmlns:a16="http://schemas.microsoft.com/office/drawing/2014/main" id="{B6246216-0392-451C-A3ED-7B6F27AAFF80}"/>
                </a:ext>
              </a:extLst>
            </p:cNvPr>
            <p:cNvSpPr/>
            <p:nvPr/>
          </p:nvSpPr>
          <p:spPr bwMode="auto">
            <a:xfrm>
              <a:off x="1695065" y="2556126"/>
              <a:ext cx="379092" cy="360042"/>
            </a:xfrm>
            <a:prstGeom prst="flowChartConnector">
              <a:avLst/>
            </a:prstGeom>
            <a:solidFill>
              <a:schemeClr val="accent1">
                <a:lumMod val="20000"/>
                <a:lumOff val="80000"/>
              </a:schemeClr>
            </a:solidFill>
            <a:ln w="12700" cap="flat" cmpd="sng" algn="ctr">
              <a:solidFill>
                <a:schemeClr val="accent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89" name="Flussdiagramm: Verbinder 88">
              <a:extLst>
                <a:ext uri="{FF2B5EF4-FFF2-40B4-BE49-F238E27FC236}">
                  <a16:creationId xmlns:a16="http://schemas.microsoft.com/office/drawing/2014/main" id="{BF4EA2A3-4899-4BD1-A2D6-8BAE06574A8E}"/>
                </a:ext>
              </a:extLst>
            </p:cNvPr>
            <p:cNvSpPr/>
            <p:nvPr/>
          </p:nvSpPr>
          <p:spPr bwMode="auto">
            <a:xfrm>
              <a:off x="117919" y="1850325"/>
              <a:ext cx="379092" cy="360042"/>
            </a:xfrm>
            <a:prstGeom prst="flowChartConnector">
              <a:avLst/>
            </a:prstGeom>
            <a:solidFill>
              <a:schemeClr val="accent1">
                <a:lumMod val="40000"/>
                <a:lumOff val="6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0" name="Flussdiagramm: Verbinder 89">
              <a:extLst>
                <a:ext uri="{FF2B5EF4-FFF2-40B4-BE49-F238E27FC236}">
                  <a16:creationId xmlns:a16="http://schemas.microsoft.com/office/drawing/2014/main" id="{7B5523DC-5534-4EEC-BC96-05A395E7094E}"/>
                </a:ext>
              </a:extLst>
            </p:cNvPr>
            <p:cNvSpPr/>
            <p:nvPr/>
          </p:nvSpPr>
          <p:spPr bwMode="auto">
            <a:xfrm>
              <a:off x="1145094" y="1608583"/>
              <a:ext cx="379092" cy="360041"/>
            </a:xfrm>
            <a:prstGeom prst="flowChartConnector">
              <a:avLst/>
            </a:prstGeom>
            <a:solidFill>
              <a:schemeClr val="accent1">
                <a:lumMod val="60000"/>
                <a:lumOff val="4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1" name="Flussdiagramm: Daten 90">
              <a:extLst>
                <a:ext uri="{FF2B5EF4-FFF2-40B4-BE49-F238E27FC236}">
                  <a16:creationId xmlns:a16="http://schemas.microsoft.com/office/drawing/2014/main" id="{996D11D0-5202-400B-B7A5-7DCA0CFD230F}"/>
                </a:ext>
              </a:extLst>
            </p:cNvPr>
            <p:cNvSpPr/>
            <p:nvPr/>
          </p:nvSpPr>
          <p:spPr bwMode="auto">
            <a:xfrm>
              <a:off x="2809874" y="1507047"/>
              <a:ext cx="523873" cy="203071"/>
            </a:xfrm>
            <a:prstGeom prst="flowChartInputOutput">
              <a:avLst/>
            </a:prstGeom>
            <a:solidFill>
              <a:schemeClr val="accent4">
                <a:lumMod val="60000"/>
                <a:lumOff val="4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2" name="Kreuz 91">
              <a:extLst>
                <a:ext uri="{FF2B5EF4-FFF2-40B4-BE49-F238E27FC236}">
                  <a16:creationId xmlns:a16="http://schemas.microsoft.com/office/drawing/2014/main" id="{B364B955-597D-4FB8-8832-7B2553BA78F2}"/>
                </a:ext>
              </a:extLst>
            </p:cNvPr>
            <p:cNvSpPr/>
            <p:nvPr/>
          </p:nvSpPr>
          <p:spPr bwMode="auto">
            <a:xfrm>
              <a:off x="2414994" y="25181"/>
              <a:ext cx="295273" cy="276222"/>
            </a:xfrm>
            <a:prstGeom prst="plus">
              <a:avLst>
                <a:gd name="adj" fmla="val 25000"/>
              </a:avLst>
            </a:prstGeom>
            <a:solidFill>
              <a:srgbClr val="9844C2">
                <a:alpha val="67999"/>
              </a:srgb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3" name="Kreuz 92">
              <a:extLst>
                <a:ext uri="{FF2B5EF4-FFF2-40B4-BE49-F238E27FC236}">
                  <a16:creationId xmlns:a16="http://schemas.microsoft.com/office/drawing/2014/main" id="{9D9DABB1-4907-437A-8D20-46729DCAA6AF}"/>
                </a:ext>
              </a:extLst>
            </p:cNvPr>
            <p:cNvSpPr/>
            <p:nvPr/>
          </p:nvSpPr>
          <p:spPr bwMode="auto">
            <a:xfrm>
              <a:off x="2456830" y="1143214"/>
              <a:ext cx="295273" cy="276222"/>
            </a:xfrm>
            <a:prstGeom prst="plus">
              <a:avLst>
                <a:gd name="adj" fmla="val 25000"/>
              </a:avLst>
            </a:prstGeom>
            <a:solidFill>
              <a:srgbClr val="9844C2">
                <a:alpha val="55000"/>
              </a:srgb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4" name="Flussdiagramm: Verbinder zu einer anderen Seite 93">
              <a:extLst>
                <a:ext uri="{FF2B5EF4-FFF2-40B4-BE49-F238E27FC236}">
                  <a16:creationId xmlns:a16="http://schemas.microsoft.com/office/drawing/2014/main" id="{63B0B05C-8DF3-4167-B1A5-357EC4192E82}"/>
                </a:ext>
              </a:extLst>
            </p:cNvPr>
            <p:cNvSpPr/>
            <p:nvPr/>
          </p:nvSpPr>
          <p:spPr bwMode="auto">
            <a:xfrm>
              <a:off x="3043476" y="957608"/>
              <a:ext cx="300420" cy="374520"/>
            </a:xfrm>
            <a:prstGeom prst="flowChartOffpageConnector">
              <a:avLst/>
            </a:prstGeom>
            <a:solidFill>
              <a:schemeClr val="accent6">
                <a:lumMod val="40000"/>
                <a:lumOff val="60000"/>
              </a:schemeClr>
            </a:solidFill>
            <a:ln w="12700" cap="flat" cmpd="sng" algn="ctr">
              <a:solidFill>
                <a:schemeClr val="accent6">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5" name="Flussdiagramm: Verbinder zu einer anderen Seite 94">
              <a:extLst>
                <a:ext uri="{FF2B5EF4-FFF2-40B4-BE49-F238E27FC236}">
                  <a16:creationId xmlns:a16="http://schemas.microsoft.com/office/drawing/2014/main" id="{A255E5A5-F665-4A02-BD6A-586A9EFA9247}"/>
                </a:ext>
              </a:extLst>
            </p:cNvPr>
            <p:cNvSpPr/>
            <p:nvPr/>
          </p:nvSpPr>
          <p:spPr bwMode="auto">
            <a:xfrm>
              <a:off x="2203141" y="603989"/>
              <a:ext cx="300420" cy="374520"/>
            </a:xfrm>
            <a:prstGeom prst="flowChartOffpageConnector">
              <a:avLst/>
            </a:prstGeom>
            <a:solidFill>
              <a:schemeClr val="accent6">
                <a:lumMod val="60000"/>
                <a:lumOff val="40000"/>
              </a:schemeClr>
            </a:solidFill>
            <a:ln w="12700" cap="flat" cmpd="sng" algn="ctr">
              <a:solidFill>
                <a:schemeClr val="accent6">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6" name="Flussdiagramm: Daten 95">
              <a:extLst>
                <a:ext uri="{FF2B5EF4-FFF2-40B4-BE49-F238E27FC236}">
                  <a16:creationId xmlns:a16="http://schemas.microsoft.com/office/drawing/2014/main" id="{78617009-2CF3-41D7-9685-404BE686D596}"/>
                </a:ext>
              </a:extLst>
            </p:cNvPr>
            <p:cNvSpPr/>
            <p:nvPr/>
          </p:nvSpPr>
          <p:spPr bwMode="auto">
            <a:xfrm>
              <a:off x="2699685" y="543655"/>
              <a:ext cx="523872" cy="203071"/>
            </a:xfrm>
            <a:prstGeom prst="flowChartInputOutput">
              <a:avLst/>
            </a:prstGeom>
            <a:solidFill>
              <a:schemeClr val="accent4">
                <a:lumMod val="20000"/>
                <a:lumOff val="8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grpSp>
      <p:sp>
        <p:nvSpPr>
          <p:cNvPr id="33" name="Rechteck: abgerundete Ecken 32">
            <a:extLst>
              <a:ext uri="{FF2B5EF4-FFF2-40B4-BE49-F238E27FC236}">
                <a16:creationId xmlns:a16="http://schemas.microsoft.com/office/drawing/2014/main" id="{B835BAAD-F374-498B-8B75-641DAB6FD1F8}"/>
              </a:ext>
            </a:extLst>
          </p:cNvPr>
          <p:cNvSpPr/>
          <p:nvPr/>
        </p:nvSpPr>
        <p:spPr bwMode="auto">
          <a:xfrm>
            <a:off x="9262451" y="1978848"/>
            <a:ext cx="1415029" cy="582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Chancen nutzen</a:t>
            </a:r>
          </a:p>
        </p:txBody>
      </p:sp>
      <p:sp>
        <p:nvSpPr>
          <p:cNvPr id="34" name="Rechteck: abgerundete Ecken 33">
            <a:extLst>
              <a:ext uri="{FF2B5EF4-FFF2-40B4-BE49-F238E27FC236}">
                <a16:creationId xmlns:a16="http://schemas.microsoft.com/office/drawing/2014/main" id="{2B6523BE-AFDF-47C7-AF3E-3D2D14AA39C9}"/>
              </a:ext>
            </a:extLst>
          </p:cNvPr>
          <p:cNvSpPr/>
          <p:nvPr/>
        </p:nvSpPr>
        <p:spPr bwMode="auto">
          <a:xfrm>
            <a:off x="9567747" y="3331880"/>
            <a:ext cx="1833795" cy="7956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Eigene Systeme überdenken</a:t>
            </a:r>
          </a:p>
        </p:txBody>
      </p:sp>
      <p:sp>
        <p:nvSpPr>
          <p:cNvPr id="35" name="Rechteck: abgerundete Ecken 34">
            <a:extLst>
              <a:ext uri="{FF2B5EF4-FFF2-40B4-BE49-F238E27FC236}">
                <a16:creationId xmlns:a16="http://schemas.microsoft.com/office/drawing/2014/main" id="{20C8EEF3-6D60-413D-BD8A-BE9DED845FAC}"/>
              </a:ext>
            </a:extLst>
          </p:cNvPr>
          <p:cNvSpPr/>
          <p:nvPr/>
        </p:nvSpPr>
        <p:spPr bwMode="auto">
          <a:xfrm>
            <a:off x="8950655" y="4672583"/>
            <a:ext cx="1644170" cy="4393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Vertrauen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6">
                                            <p:txEl>
                                              <p:pRg st="0" end="0"/>
                                            </p:txEl>
                                          </p:spTgt>
                                        </p:tgtEl>
                                        <p:attrNameLst>
                                          <p:attrName>style.visibility</p:attrName>
                                        </p:attrNameLst>
                                      </p:cBhvr>
                                      <p:to>
                                        <p:strVal val="visible"/>
                                      </p:to>
                                    </p:set>
                                  </p:childTnLst>
                                </p:cTn>
                              </p:par>
                            </p:childTnLst>
                          </p:cTn>
                        </p:par>
                        <p:par>
                          <p:cTn id="14" fill="hold">
                            <p:stCondLst>
                              <p:cond delay="0"/>
                            </p:stCondLst>
                            <p:childTnLst>
                              <p:par>
                                <p:cTn id="15" presetID="22" presetClass="entr" presetSubtype="8" fill="hold" grpId="0" nodeType="after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left)">
                                      <p:cBhvr>
                                        <p:cTn id="17" dur="500"/>
                                        <p:tgtEl>
                                          <p:spTgt spid="71"/>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6">
                                            <p:txEl>
                                              <p:pRg st="3" end="3"/>
                                            </p:txEl>
                                          </p:spTgt>
                                        </p:tgtEl>
                                        <p:attrNameLst>
                                          <p:attrName>style.visibility</p:attrName>
                                        </p:attrNameLst>
                                      </p:cBhvr>
                                      <p:to>
                                        <p:strVal val="visible"/>
                                      </p:to>
                                    </p:set>
                                  </p:childTnLst>
                                </p:cTn>
                              </p:par>
                            </p:childTnLst>
                          </p:cTn>
                        </p:par>
                        <p:par>
                          <p:cTn id="30" fill="hold">
                            <p:stCondLst>
                              <p:cond delay="0"/>
                            </p:stCondLst>
                            <p:childTnLst>
                              <p:par>
                                <p:cTn id="31" presetID="22" presetClass="entr" presetSubtype="8" fill="hold" grpId="0" nodeType="after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wipe(left)">
                                      <p:cBhvr>
                                        <p:cTn id="33" dur="500"/>
                                        <p:tgtEl>
                                          <p:spTgt spid="7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wipe(left)">
                                      <p:cBhvr>
                                        <p:cTn id="37" dur="500"/>
                                        <p:tgtEl>
                                          <p:spTgt spid="7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26">
                                            <p:txEl>
                                              <p:pRg st="6" end="6"/>
                                            </p:txEl>
                                          </p:spTgt>
                                        </p:tgtEl>
                                        <p:attrNameLst>
                                          <p:attrName>style.visibility</p:attrName>
                                        </p:attrNameLst>
                                      </p:cBhvr>
                                      <p:to>
                                        <p:strVal val="visible"/>
                                      </p:to>
                                    </p:set>
                                  </p:childTnLst>
                                </p:cTn>
                              </p:par>
                            </p:childTnLst>
                          </p:cTn>
                        </p:par>
                        <p:par>
                          <p:cTn id="46" fill="hold">
                            <p:stCondLst>
                              <p:cond delay="0"/>
                            </p:stCondLst>
                            <p:childTnLst>
                              <p:par>
                                <p:cTn id="47" presetID="22" presetClass="entr" presetSubtype="8" fill="hold" grpId="0" nodeType="after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wipe(left)">
                                      <p:cBhvr>
                                        <p:cTn id="49" dur="500"/>
                                        <p:tgtEl>
                                          <p:spTgt spid="75"/>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wipe(left)">
                                      <p:cBhvr>
                                        <p:cTn id="53" dur="500"/>
                                        <p:tgtEl>
                                          <p:spTgt spid="74"/>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animBg="1"/>
      <p:bldP spid="72" grpId="0"/>
      <p:bldP spid="73" grpId="0" animBg="1"/>
      <p:bldP spid="74" grpId="0"/>
      <p:bldP spid="75" grpId="0" animBg="1"/>
      <p:bldP spid="33" grpId="0" animBg="1"/>
      <p:bldP spid="34" grpId="0" animBg="1"/>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4"/>
          <p:cNvSpPr>
            <a:spLocks noGrp="1"/>
          </p:cNvSpPr>
          <p:nvPr>
            <p:ph type="title"/>
          </p:nvPr>
        </p:nvSpPr>
        <p:spPr bwMode="auto">
          <a:xfrm>
            <a:off x="2505206" y="564662"/>
            <a:ext cx="8580330" cy="574327"/>
          </a:xfrm>
          <a:prstGeom prst="rect">
            <a:avLst/>
          </a:prstGeom>
        </p:spPr>
        <p:txBody>
          <a:bodyPr/>
          <a:lstStyle>
            <a:lvl1pPr>
              <a:defRPr sz="4400" b="1"/>
            </a:lvl1pPr>
          </a:lstStyle>
          <a:p>
            <a:pPr>
              <a:defRPr/>
            </a:pPr>
            <a:r>
              <a:rPr lang="de-DE" dirty="0" err="1" smtClean="0">
                <a:latin typeface="Carlito"/>
                <a:ea typeface="Carlito"/>
                <a:cs typeface="Carlito"/>
              </a:rPr>
              <a:t>Lessons</a:t>
            </a:r>
            <a:r>
              <a:rPr lang="de-DE" dirty="0" smtClean="0">
                <a:latin typeface="Carlito"/>
                <a:ea typeface="Carlito"/>
                <a:cs typeface="Carlito"/>
              </a:rPr>
              <a:t> </a:t>
            </a:r>
            <a:r>
              <a:rPr lang="de-DE" dirty="0" err="1">
                <a:latin typeface="Carlito"/>
                <a:ea typeface="Carlito"/>
                <a:cs typeface="Carlito"/>
              </a:rPr>
              <a:t>Learned</a:t>
            </a:r>
            <a:r>
              <a:rPr lang="de-DE" dirty="0">
                <a:latin typeface="Carlito"/>
                <a:ea typeface="Carlito"/>
                <a:cs typeface="Carlito"/>
              </a:rPr>
              <a:t> </a:t>
            </a:r>
            <a:r>
              <a:rPr lang="de-DE" b="0" dirty="0" smtClean="0">
                <a:latin typeface="Carlito"/>
                <a:ea typeface="Carlito"/>
                <a:cs typeface="Carlito"/>
              </a:rPr>
              <a:t>– Clustering</a:t>
            </a:r>
            <a:endParaRPr b="0" dirty="0"/>
          </a:p>
        </p:txBody>
      </p:sp>
      <p:sp>
        <p:nvSpPr>
          <p:cNvPr id="5" name="Textplatzhalter 12"/>
          <p:cNvSpPr>
            <a:spLocks noGrp="1"/>
          </p:cNvSpPr>
          <p:nvPr>
            <p:ph type="body" sz="quarter" idx="11" hasCustomPrompt="1"/>
          </p:nvPr>
        </p:nvSpPr>
        <p:spPr bwMode="auto">
          <a:xfrm>
            <a:off x="10678417" y="6345042"/>
            <a:ext cx="814190" cy="313085"/>
          </a:xfrm>
          <a:prstGeom prst="rect">
            <a:avLst/>
          </a:prstGeom>
        </p:spPr>
        <p:txBody>
          <a:bodyPr/>
          <a:lstStyle>
            <a:lvl1pPr marL="0" indent="0">
              <a:buNone/>
              <a:defRPr sz="1200"/>
            </a:lvl1pPr>
            <a:lvl2pPr marL="457200" indent="0">
              <a:buNone/>
              <a:defRPr/>
            </a:lvl2pPr>
          </a:lstStyle>
          <a:p>
            <a:pPr>
              <a:defRPr/>
            </a:pPr>
            <a:endParaRPr/>
          </a:p>
        </p:txBody>
      </p:sp>
      <p:grpSp>
        <p:nvGrpSpPr>
          <p:cNvPr id="104" name="Gruppieren 103">
            <a:extLst>
              <a:ext uri="{FF2B5EF4-FFF2-40B4-BE49-F238E27FC236}">
                <a16:creationId xmlns:a16="http://schemas.microsoft.com/office/drawing/2014/main" id="{F084FE31-29DA-4759-ABD3-F674C2E4D7F6}"/>
              </a:ext>
            </a:extLst>
          </p:cNvPr>
          <p:cNvGrpSpPr/>
          <p:nvPr/>
        </p:nvGrpSpPr>
        <p:grpSpPr bwMode="auto">
          <a:xfrm>
            <a:off x="9665042" y="40254"/>
            <a:ext cx="2474654" cy="2250675"/>
            <a:chOff x="0" y="-71182"/>
            <a:chExt cx="3492170" cy="3381117"/>
          </a:xfrm>
        </p:grpSpPr>
        <p:sp>
          <p:nvSpPr>
            <p:cNvPr id="105" name="Flussdiagramm: Verbinder 104">
              <a:extLst>
                <a:ext uri="{FF2B5EF4-FFF2-40B4-BE49-F238E27FC236}">
                  <a16:creationId xmlns:a16="http://schemas.microsoft.com/office/drawing/2014/main" id="{A125AF34-5D40-438C-B659-8E8A24904693}"/>
                </a:ext>
              </a:extLst>
            </p:cNvPr>
            <p:cNvSpPr/>
            <p:nvPr/>
          </p:nvSpPr>
          <p:spPr bwMode="auto">
            <a:xfrm>
              <a:off x="0" y="757237"/>
              <a:ext cx="2486025" cy="2552698"/>
            </a:xfrm>
            <a:prstGeom prst="flowChartConnector">
              <a:avLst/>
            </a:prstGeom>
            <a:noFill/>
            <a:ln w="12700" cap="flat" cmpd="sng" algn="ctr">
              <a:solidFill>
                <a:schemeClr val="accent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06" name="Gleichschenkliges Dreieck 105">
              <a:extLst>
                <a:ext uri="{FF2B5EF4-FFF2-40B4-BE49-F238E27FC236}">
                  <a16:creationId xmlns:a16="http://schemas.microsoft.com/office/drawing/2014/main" id="{28CAC1FD-69E1-49DE-AB61-E36EDDEA8794}"/>
                </a:ext>
              </a:extLst>
            </p:cNvPr>
            <p:cNvSpPr/>
            <p:nvPr/>
          </p:nvSpPr>
          <p:spPr bwMode="auto">
            <a:xfrm>
              <a:off x="876107" y="1082421"/>
              <a:ext cx="432054" cy="352423"/>
            </a:xfrm>
            <a:prstGeom prst="triangle">
              <a:avLst>
                <a:gd name="adj" fmla="val 50000"/>
              </a:avLst>
            </a:prstGeom>
            <a:solidFill>
              <a:schemeClr val="accent1">
                <a:lumMod val="60000"/>
                <a:lumOff val="4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107" name="Flussdiagramm: Verbinder 106">
              <a:extLst>
                <a:ext uri="{FF2B5EF4-FFF2-40B4-BE49-F238E27FC236}">
                  <a16:creationId xmlns:a16="http://schemas.microsoft.com/office/drawing/2014/main" id="{834853E0-DC6D-404C-8BE5-B966E3EC5264}"/>
                </a:ext>
              </a:extLst>
            </p:cNvPr>
            <p:cNvSpPr/>
            <p:nvPr/>
          </p:nvSpPr>
          <p:spPr bwMode="auto">
            <a:xfrm>
              <a:off x="1633536" y="1072324"/>
              <a:ext cx="379093" cy="360043"/>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08" name="Gleichschenkliges Dreieck 107">
              <a:extLst>
                <a:ext uri="{FF2B5EF4-FFF2-40B4-BE49-F238E27FC236}">
                  <a16:creationId xmlns:a16="http://schemas.microsoft.com/office/drawing/2014/main" id="{B0EE3B5C-F7DE-4E45-A604-F5A5AEA38420}"/>
                </a:ext>
              </a:extLst>
            </p:cNvPr>
            <p:cNvSpPr/>
            <p:nvPr/>
          </p:nvSpPr>
          <p:spPr bwMode="auto">
            <a:xfrm>
              <a:off x="497013" y="2001011"/>
              <a:ext cx="432054" cy="352423"/>
            </a:xfrm>
            <a:prstGeom prst="triangle">
              <a:avLst>
                <a:gd name="adj" fmla="val 50000"/>
              </a:avLst>
            </a:prstGeom>
            <a:solidFill>
              <a:schemeClr val="accent1">
                <a:lumMod val="40000"/>
                <a:lumOff val="60000"/>
              </a:schemeClr>
            </a:solidFill>
            <a:ln w="12700" cap="flat" cmpd="sng" algn="ctr">
              <a:solidFill>
                <a:schemeClr val="accent1">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109" name="Gleichschenkliges Dreieck 108">
              <a:extLst>
                <a:ext uri="{FF2B5EF4-FFF2-40B4-BE49-F238E27FC236}">
                  <a16:creationId xmlns:a16="http://schemas.microsoft.com/office/drawing/2014/main" id="{76A79463-E36A-445B-94FB-19475CCDDCF1}"/>
                </a:ext>
              </a:extLst>
            </p:cNvPr>
            <p:cNvSpPr/>
            <p:nvPr/>
          </p:nvSpPr>
          <p:spPr bwMode="auto">
            <a:xfrm>
              <a:off x="1582426" y="2048636"/>
              <a:ext cx="432054" cy="352423"/>
            </a:xfrm>
            <a:prstGeom prst="triangle">
              <a:avLst>
                <a:gd name="adj" fmla="val 50000"/>
              </a:avLst>
            </a:prstGeom>
            <a:solidFill>
              <a:schemeClr val="accent1">
                <a:lumMod val="40000"/>
                <a:lumOff val="6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110" name="Gleichschenkliges Dreieck 109">
              <a:extLst>
                <a:ext uri="{FF2B5EF4-FFF2-40B4-BE49-F238E27FC236}">
                  <a16:creationId xmlns:a16="http://schemas.microsoft.com/office/drawing/2014/main" id="{2D755F8F-72D4-467A-B5BB-1D91F4B74194}"/>
                </a:ext>
              </a:extLst>
            </p:cNvPr>
            <p:cNvSpPr/>
            <p:nvPr/>
          </p:nvSpPr>
          <p:spPr bwMode="auto">
            <a:xfrm>
              <a:off x="1092134" y="2177224"/>
              <a:ext cx="432054" cy="352423"/>
            </a:xfrm>
            <a:prstGeom prst="triangle">
              <a:avLst>
                <a:gd name="adj" fmla="val 50000"/>
              </a:avLst>
            </a:prstGeom>
            <a:solidFill>
              <a:schemeClr val="accent1">
                <a:lumMod val="20000"/>
                <a:lumOff val="8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111" name="Raute 110">
              <a:extLst>
                <a:ext uri="{FF2B5EF4-FFF2-40B4-BE49-F238E27FC236}">
                  <a16:creationId xmlns:a16="http://schemas.microsoft.com/office/drawing/2014/main" id="{FCDAABE2-67D0-4901-9876-E4CB24E6A075}"/>
                </a:ext>
              </a:extLst>
            </p:cNvPr>
            <p:cNvSpPr/>
            <p:nvPr/>
          </p:nvSpPr>
          <p:spPr bwMode="auto">
            <a:xfrm>
              <a:off x="301752" y="1303212"/>
              <a:ext cx="390522" cy="400047"/>
            </a:xfrm>
            <a:prstGeom prst="diamond">
              <a:avLst/>
            </a:prstGeom>
            <a:solidFill>
              <a:schemeClr val="accent1">
                <a:lumMod val="60000"/>
                <a:lumOff val="4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12" name="Raute 111">
              <a:extLst>
                <a:ext uri="{FF2B5EF4-FFF2-40B4-BE49-F238E27FC236}">
                  <a16:creationId xmlns:a16="http://schemas.microsoft.com/office/drawing/2014/main" id="{28A61094-AE3F-431A-94B8-8E42D2E7E227}"/>
                </a:ext>
              </a:extLst>
            </p:cNvPr>
            <p:cNvSpPr/>
            <p:nvPr/>
          </p:nvSpPr>
          <p:spPr bwMode="auto">
            <a:xfrm>
              <a:off x="1191902" y="2781108"/>
              <a:ext cx="390522" cy="400047"/>
            </a:xfrm>
            <a:prstGeom prst="diamond">
              <a:avLst/>
            </a:prstGeom>
            <a:solidFill>
              <a:schemeClr val="accent1">
                <a:lumMod val="60000"/>
                <a:lumOff val="4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13" name="Raute 112">
              <a:extLst>
                <a:ext uri="{FF2B5EF4-FFF2-40B4-BE49-F238E27FC236}">
                  <a16:creationId xmlns:a16="http://schemas.microsoft.com/office/drawing/2014/main" id="{1B51AD8C-6929-4A35-9785-0822A1161816}"/>
                </a:ext>
              </a:extLst>
            </p:cNvPr>
            <p:cNvSpPr/>
            <p:nvPr/>
          </p:nvSpPr>
          <p:spPr bwMode="auto">
            <a:xfrm>
              <a:off x="195071" y="2401060"/>
              <a:ext cx="390522" cy="400047"/>
            </a:xfrm>
            <a:prstGeom prst="diamond">
              <a:avLst/>
            </a:prstGeom>
            <a:solidFill>
              <a:schemeClr val="accent1">
                <a:lumMod val="60000"/>
                <a:lumOff val="4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14" name="Raute 113">
              <a:extLst>
                <a:ext uri="{FF2B5EF4-FFF2-40B4-BE49-F238E27FC236}">
                  <a16:creationId xmlns:a16="http://schemas.microsoft.com/office/drawing/2014/main" id="{45945330-6976-4EEA-9781-8D76146CD2D4}"/>
                </a:ext>
              </a:extLst>
            </p:cNvPr>
            <p:cNvSpPr/>
            <p:nvPr/>
          </p:nvSpPr>
          <p:spPr bwMode="auto">
            <a:xfrm>
              <a:off x="1890327" y="1598485"/>
              <a:ext cx="390522" cy="400047"/>
            </a:xfrm>
            <a:prstGeom prst="diamond">
              <a:avLst/>
            </a:prstGeom>
            <a:solidFill>
              <a:schemeClr val="accent1">
                <a:lumMod val="20000"/>
                <a:lumOff val="8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15" name="Flussdiagramm: Verbinder 114">
              <a:extLst>
                <a:ext uri="{FF2B5EF4-FFF2-40B4-BE49-F238E27FC236}">
                  <a16:creationId xmlns:a16="http://schemas.microsoft.com/office/drawing/2014/main" id="{12CE64FD-0118-4F68-BCE4-E3E4B1BF7F1B}"/>
                </a:ext>
              </a:extLst>
            </p:cNvPr>
            <p:cNvSpPr/>
            <p:nvPr/>
          </p:nvSpPr>
          <p:spPr bwMode="auto">
            <a:xfrm>
              <a:off x="713040" y="2853498"/>
              <a:ext cx="379092" cy="360042"/>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16" name="Flussdiagramm: Verbinder 115">
              <a:extLst>
                <a:ext uri="{FF2B5EF4-FFF2-40B4-BE49-F238E27FC236}">
                  <a16:creationId xmlns:a16="http://schemas.microsoft.com/office/drawing/2014/main" id="{8CC1E210-B365-46BC-80EA-6AE1C016F0D2}"/>
                </a:ext>
              </a:extLst>
            </p:cNvPr>
            <p:cNvSpPr/>
            <p:nvPr/>
          </p:nvSpPr>
          <p:spPr bwMode="auto">
            <a:xfrm>
              <a:off x="1695065" y="2621088"/>
              <a:ext cx="379092" cy="360042"/>
            </a:xfrm>
            <a:prstGeom prst="flowChartConnector">
              <a:avLst/>
            </a:prstGeom>
            <a:solidFill>
              <a:schemeClr val="accent1">
                <a:lumMod val="20000"/>
                <a:lumOff val="80000"/>
              </a:schemeClr>
            </a:solidFill>
            <a:ln w="12700" cap="flat" cmpd="sng" algn="ctr">
              <a:solidFill>
                <a:schemeClr val="accent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17" name="Flussdiagramm: Verbinder 116">
              <a:extLst>
                <a:ext uri="{FF2B5EF4-FFF2-40B4-BE49-F238E27FC236}">
                  <a16:creationId xmlns:a16="http://schemas.microsoft.com/office/drawing/2014/main" id="{B71DB16A-4155-4073-A7A3-C212FC99C3FD}"/>
                </a:ext>
              </a:extLst>
            </p:cNvPr>
            <p:cNvSpPr/>
            <p:nvPr/>
          </p:nvSpPr>
          <p:spPr bwMode="auto">
            <a:xfrm>
              <a:off x="117919" y="1915286"/>
              <a:ext cx="379092" cy="360042"/>
            </a:xfrm>
            <a:prstGeom prst="flowChartConnector">
              <a:avLst/>
            </a:prstGeom>
            <a:solidFill>
              <a:schemeClr val="accent1">
                <a:lumMod val="40000"/>
                <a:lumOff val="6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18" name="Flussdiagramm: Verbinder 117">
              <a:extLst>
                <a:ext uri="{FF2B5EF4-FFF2-40B4-BE49-F238E27FC236}">
                  <a16:creationId xmlns:a16="http://schemas.microsoft.com/office/drawing/2014/main" id="{86B7104F-CBC9-4B67-A71D-28817B80260E}"/>
                </a:ext>
              </a:extLst>
            </p:cNvPr>
            <p:cNvSpPr/>
            <p:nvPr/>
          </p:nvSpPr>
          <p:spPr bwMode="auto">
            <a:xfrm>
              <a:off x="1145094" y="1673544"/>
              <a:ext cx="379092" cy="360041"/>
            </a:xfrm>
            <a:prstGeom prst="flowChartConnector">
              <a:avLst/>
            </a:prstGeom>
            <a:solidFill>
              <a:schemeClr val="accent1">
                <a:lumMod val="60000"/>
                <a:lumOff val="4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19" name="Flussdiagramm: Daten 118">
              <a:extLst>
                <a:ext uri="{FF2B5EF4-FFF2-40B4-BE49-F238E27FC236}">
                  <a16:creationId xmlns:a16="http://schemas.microsoft.com/office/drawing/2014/main" id="{66ECE604-D1A1-494F-B89A-26197BD77CF0}"/>
                </a:ext>
              </a:extLst>
            </p:cNvPr>
            <p:cNvSpPr/>
            <p:nvPr/>
          </p:nvSpPr>
          <p:spPr bwMode="auto">
            <a:xfrm>
              <a:off x="2809874" y="1572008"/>
              <a:ext cx="523873" cy="203071"/>
            </a:xfrm>
            <a:prstGeom prst="flowChartInputOutput">
              <a:avLst/>
            </a:prstGeom>
            <a:solidFill>
              <a:schemeClr val="accent4">
                <a:lumMod val="60000"/>
                <a:lumOff val="4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20" name="Kreuz 119">
              <a:extLst>
                <a:ext uri="{FF2B5EF4-FFF2-40B4-BE49-F238E27FC236}">
                  <a16:creationId xmlns:a16="http://schemas.microsoft.com/office/drawing/2014/main" id="{19A83F9D-47B5-431B-966A-BDE40F558154}"/>
                </a:ext>
              </a:extLst>
            </p:cNvPr>
            <p:cNvSpPr/>
            <p:nvPr/>
          </p:nvSpPr>
          <p:spPr bwMode="auto">
            <a:xfrm>
              <a:off x="3083471" y="112119"/>
              <a:ext cx="295271" cy="276222"/>
            </a:xfrm>
            <a:prstGeom prst="plus">
              <a:avLst>
                <a:gd name="adj" fmla="val 25000"/>
              </a:avLst>
            </a:prstGeom>
            <a:solidFill>
              <a:srgbClr val="9844C2">
                <a:alpha val="67999"/>
              </a:srgb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21" name="Kreuz 120">
              <a:extLst>
                <a:ext uri="{FF2B5EF4-FFF2-40B4-BE49-F238E27FC236}">
                  <a16:creationId xmlns:a16="http://schemas.microsoft.com/office/drawing/2014/main" id="{AC77CB30-89B6-40F3-8FFA-C803771D19C7}"/>
                </a:ext>
              </a:extLst>
            </p:cNvPr>
            <p:cNvSpPr/>
            <p:nvPr/>
          </p:nvSpPr>
          <p:spPr bwMode="auto">
            <a:xfrm>
              <a:off x="2931948" y="596480"/>
              <a:ext cx="295271" cy="276222"/>
            </a:xfrm>
            <a:prstGeom prst="plus">
              <a:avLst>
                <a:gd name="adj" fmla="val 25000"/>
              </a:avLst>
            </a:prstGeom>
            <a:solidFill>
              <a:srgbClr val="9844C2">
                <a:alpha val="55000"/>
              </a:srgb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22" name="Flussdiagramm: Verbinder zu einer anderen Seite 121">
              <a:extLst>
                <a:ext uri="{FF2B5EF4-FFF2-40B4-BE49-F238E27FC236}">
                  <a16:creationId xmlns:a16="http://schemas.microsoft.com/office/drawing/2014/main" id="{0929E9B5-934D-42AB-BB0C-73302ED13B59}"/>
                </a:ext>
              </a:extLst>
            </p:cNvPr>
            <p:cNvSpPr/>
            <p:nvPr/>
          </p:nvSpPr>
          <p:spPr bwMode="auto">
            <a:xfrm>
              <a:off x="2087127" y="86549"/>
              <a:ext cx="300419" cy="374521"/>
            </a:xfrm>
            <a:prstGeom prst="flowChartOffpageConnector">
              <a:avLst/>
            </a:prstGeom>
            <a:solidFill>
              <a:schemeClr val="accent6">
                <a:lumMod val="40000"/>
                <a:lumOff val="60000"/>
              </a:schemeClr>
            </a:solidFill>
            <a:ln w="12700" cap="flat" cmpd="sng" algn="ctr">
              <a:solidFill>
                <a:schemeClr val="accent6">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23" name="Flussdiagramm: Verbinder zu einer anderen Seite 122">
              <a:extLst>
                <a:ext uri="{FF2B5EF4-FFF2-40B4-BE49-F238E27FC236}">
                  <a16:creationId xmlns:a16="http://schemas.microsoft.com/office/drawing/2014/main" id="{528F892A-DD6C-4D83-8347-7702A56B61E8}"/>
                </a:ext>
              </a:extLst>
            </p:cNvPr>
            <p:cNvSpPr/>
            <p:nvPr/>
          </p:nvSpPr>
          <p:spPr bwMode="auto">
            <a:xfrm>
              <a:off x="1145973" y="43193"/>
              <a:ext cx="300419" cy="374521"/>
            </a:xfrm>
            <a:prstGeom prst="flowChartOffpageConnector">
              <a:avLst/>
            </a:prstGeom>
            <a:solidFill>
              <a:schemeClr val="accent6">
                <a:lumMod val="60000"/>
                <a:lumOff val="40000"/>
              </a:schemeClr>
            </a:solidFill>
            <a:ln w="12700" cap="flat" cmpd="sng" algn="ctr">
              <a:solidFill>
                <a:schemeClr val="accent6">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24" name="Flussdiagramm: Daten 123">
              <a:extLst>
                <a:ext uri="{FF2B5EF4-FFF2-40B4-BE49-F238E27FC236}">
                  <a16:creationId xmlns:a16="http://schemas.microsoft.com/office/drawing/2014/main" id="{056543EB-7F3C-46BC-AA83-F2185B915CB8}"/>
                </a:ext>
              </a:extLst>
            </p:cNvPr>
            <p:cNvSpPr/>
            <p:nvPr/>
          </p:nvSpPr>
          <p:spPr bwMode="auto">
            <a:xfrm>
              <a:off x="2809874" y="1300163"/>
              <a:ext cx="523872" cy="203071"/>
            </a:xfrm>
            <a:prstGeom prst="flowChartInputOutput">
              <a:avLst/>
            </a:prstGeom>
            <a:solidFill>
              <a:schemeClr val="accent4">
                <a:lumMod val="20000"/>
                <a:lumOff val="8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25" name="Flussdiagramm: Verbinder 124">
              <a:extLst>
                <a:ext uri="{FF2B5EF4-FFF2-40B4-BE49-F238E27FC236}">
                  <a16:creationId xmlns:a16="http://schemas.microsoft.com/office/drawing/2014/main" id="{56E40537-FC4C-426F-A960-32473B6E93AA}"/>
                </a:ext>
              </a:extLst>
            </p:cNvPr>
            <p:cNvSpPr/>
            <p:nvPr/>
          </p:nvSpPr>
          <p:spPr bwMode="auto">
            <a:xfrm>
              <a:off x="1643939" y="-71182"/>
              <a:ext cx="936460" cy="941386"/>
            </a:xfrm>
            <a:prstGeom prst="flowChartConnector">
              <a:avLst/>
            </a:prstGeom>
            <a:noFill/>
            <a:ln w="12700" cap="flat" cmpd="sng" algn="ctr">
              <a:solidFill>
                <a:schemeClr val="accent6">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26" name="Flussdiagramm: Verbinder 125">
              <a:extLst>
                <a:ext uri="{FF2B5EF4-FFF2-40B4-BE49-F238E27FC236}">
                  <a16:creationId xmlns:a16="http://schemas.microsoft.com/office/drawing/2014/main" id="{827FAAEB-F71F-44A7-AF2C-4681F9F7F20E}"/>
                </a:ext>
              </a:extLst>
            </p:cNvPr>
            <p:cNvSpPr/>
            <p:nvPr/>
          </p:nvSpPr>
          <p:spPr bwMode="auto">
            <a:xfrm>
              <a:off x="2674773" y="1114425"/>
              <a:ext cx="793748" cy="820481"/>
            </a:xfrm>
            <a:prstGeom prst="flowChartConnector">
              <a:avLst/>
            </a:prstGeom>
            <a:noFill/>
            <a:ln w="12700" cap="flat" cmpd="sng" algn="ctr">
              <a:solidFill>
                <a:schemeClr val="accent4"/>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127" name="Flussdiagramm: Verbinder 126">
              <a:extLst>
                <a:ext uri="{FF2B5EF4-FFF2-40B4-BE49-F238E27FC236}">
                  <a16:creationId xmlns:a16="http://schemas.microsoft.com/office/drawing/2014/main" id="{DC526019-D4F9-49F9-81D0-B261BD8046A5}"/>
                </a:ext>
              </a:extLst>
            </p:cNvPr>
            <p:cNvSpPr/>
            <p:nvPr/>
          </p:nvSpPr>
          <p:spPr bwMode="auto">
            <a:xfrm>
              <a:off x="2674772" y="185381"/>
              <a:ext cx="817398" cy="788987"/>
            </a:xfrm>
            <a:prstGeom prst="flowChartConnector">
              <a:avLst/>
            </a:prstGeom>
            <a:noFill/>
            <a:ln w="12700" cap="flat" cmpd="sng" algn="ctr">
              <a:solidFill>
                <a:srgbClr val="9844C2"/>
              </a:solidFill>
              <a:prstDash val="solid"/>
              <a:miter/>
            </a:ln>
          </p:spPr>
          <p:style>
            <a:lnRef idx="2">
              <a:schemeClr val="accent1">
                <a:shade val="50000"/>
              </a:schemeClr>
            </a:lnRef>
            <a:fillRef idx="1">
              <a:schemeClr val="accent1"/>
            </a:fillRef>
            <a:effectRef idx="0">
              <a:schemeClr val="accent1"/>
            </a:effectRef>
            <a:fontRef idx="minor">
              <a:schemeClr val="lt1"/>
            </a:fontRef>
          </p:style>
        </p:sp>
      </p:grpSp>
      <p:sp>
        <p:nvSpPr>
          <p:cNvPr id="30" name="Textplatzhalter 8">
            <a:extLst>
              <a:ext uri="{FF2B5EF4-FFF2-40B4-BE49-F238E27FC236}">
                <a16:creationId xmlns:a16="http://schemas.microsoft.com/office/drawing/2014/main" id="{8BBB3E92-4DE4-4CF7-81A6-0A5CDB3A239A}"/>
              </a:ext>
            </a:extLst>
          </p:cNvPr>
          <p:cNvSpPr txBox="1">
            <a:spLocks/>
          </p:cNvSpPr>
          <p:nvPr/>
        </p:nvSpPr>
        <p:spPr bwMode="auto">
          <a:xfrm>
            <a:off x="869201" y="3070655"/>
            <a:ext cx="8580438" cy="3409043"/>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400" b="1" dirty="0">
                <a:solidFill>
                  <a:srgbClr val="424242"/>
                </a:solidFill>
                <a:latin typeface="Carlito"/>
                <a:ea typeface="Carlito"/>
                <a:cs typeface="Carlito"/>
              </a:rPr>
              <a:t>Anwendungsfälle</a:t>
            </a:r>
          </a:p>
          <a:p>
            <a:pPr>
              <a:defRPr/>
            </a:pPr>
            <a:endParaRPr lang="de-DE" sz="2400" b="1" dirty="0">
              <a:solidFill>
                <a:srgbClr val="424242"/>
              </a:solidFill>
              <a:latin typeface="Carlito"/>
              <a:ea typeface="Carlito"/>
              <a:cs typeface="Carlito"/>
            </a:endParaRPr>
          </a:p>
          <a:p>
            <a:pPr marL="0" indent="0">
              <a:buNone/>
              <a:defRPr/>
            </a:pPr>
            <a:endParaRPr lang="de-DE" sz="2400" b="1" dirty="0">
              <a:solidFill>
                <a:srgbClr val="424242"/>
              </a:solidFill>
              <a:latin typeface="Carlito"/>
              <a:ea typeface="Carlito"/>
              <a:cs typeface="Carlito"/>
            </a:endParaRPr>
          </a:p>
          <a:p>
            <a:pPr>
              <a:defRPr/>
            </a:pPr>
            <a:endParaRPr lang="de-DE" sz="2400" b="1" dirty="0">
              <a:solidFill>
                <a:srgbClr val="424242"/>
              </a:solidFill>
              <a:latin typeface="Carlito"/>
              <a:ea typeface="Carlito"/>
              <a:cs typeface="Carlito"/>
            </a:endParaRPr>
          </a:p>
          <a:p>
            <a:pPr>
              <a:defRPr/>
            </a:pPr>
            <a:endParaRPr lang="de-DE" sz="2400" b="1" dirty="0">
              <a:solidFill>
                <a:srgbClr val="424242"/>
              </a:solidFill>
              <a:latin typeface="Carlito"/>
              <a:ea typeface="Carlito"/>
              <a:cs typeface="Carlito"/>
            </a:endParaRPr>
          </a:p>
          <a:p>
            <a:pPr lvl="1">
              <a:defRPr/>
            </a:pPr>
            <a:endParaRPr lang="de-DE" sz="2400" b="1" dirty="0">
              <a:solidFill>
                <a:srgbClr val="424242"/>
              </a:solidFill>
              <a:latin typeface="Carlito"/>
              <a:ea typeface="Carlito"/>
              <a:cs typeface="Carlito"/>
            </a:endParaRPr>
          </a:p>
          <a:p>
            <a:pPr>
              <a:defRPr/>
            </a:pPr>
            <a:endParaRPr lang="de-DE" sz="3200" b="1" dirty="0">
              <a:solidFill>
                <a:srgbClr val="424242"/>
              </a:solidFill>
              <a:latin typeface="Carlito"/>
              <a:ea typeface="Carlito"/>
              <a:cs typeface="Carlito"/>
            </a:endParaRPr>
          </a:p>
          <a:p>
            <a:pPr marL="0" indent="0">
              <a:buNone/>
              <a:defRPr/>
            </a:pPr>
            <a:r>
              <a:rPr lang="de-DE" sz="1300" dirty="0">
                <a:solidFill>
                  <a:srgbClr val="424242"/>
                </a:solidFill>
                <a:latin typeface="Arial"/>
                <a:ea typeface="Arial"/>
                <a:cs typeface="Arial"/>
              </a:rPr>
              <a:t/>
            </a:r>
            <a:br>
              <a:rPr lang="de-DE" sz="1300" dirty="0">
                <a:solidFill>
                  <a:srgbClr val="424242"/>
                </a:solidFill>
                <a:latin typeface="Arial"/>
                <a:ea typeface="Arial"/>
                <a:cs typeface="Arial"/>
              </a:rPr>
            </a:br>
            <a:endParaRPr lang="de-DE" sz="1100" dirty="0">
              <a:solidFill>
                <a:srgbClr val="424242"/>
              </a:solidFill>
              <a:latin typeface="Arial"/>
              <a:ea typeface="Arial"/>
              <a:cs typeface="Arial"/>
            </a:endParaRPr>
          </a:p>
        </p:txBody>
      </p:sp>
      <p:sp>
        <p:nvSpPr>
          <p:cNvPr id="31" name="Rechteck 30">
            <a:extLst>
              <a:ext uri="{FF2B5EF4-FFF2-40B4-BE49-F238E27FC236}">
                <a16:creationId xmlns:a16="http://schemas.microsoft.com/office/drawing/2014/main" id="{3A54050C-E74E-49D7-8454-BE9F3EC1BB3A}"/>
              </a:ext>
            </a:extLst>
          </p:cNvPr>
          <p:cNvSpPr/>
          <p:nvPr/>
        </p:nvSpPr>
        <p:spPr bwMode="auto">
          <a:xfrm>
            <a:off x="5021748" y="3105834"/>
            <a:ext cx="3840088" cy="646331"/>
          </a:xfrm>
          <a:prstGeom prst="rect">
            <a:avLst/>
          </a:prstGeom>
        </p:spPr>
        <p:txBody>
          <a:bodyPr wrap="square">
            <a:spAutoFit/>
          </a:bodyPr>
          <a:lstStyle/>
          <a:p>
            <a:pPr lvl="0">
              <a:defRPr/>
            </a:pPr>
            <a:r>
              <a:rPr lang="de-DE" dirty="0">
                <a:solidFill>
                  <a:srgbClr val="424242"/>
                </a:solidFill>
                <a:latin typeface="Carlito"/>
                <a:ea typeface="Carlito"/>
                <a:cs typeface="Carlito"/>
              </a:rPr>
              <a:t>Identifizieren, Strukturieren, Überprüfen, Dokumentieren</a:t>
            </a:r>
          </a:p>
        </p:txBody>
      </p:sp>
      <p:sp>
        <p:nvSpPr>
          <p:cNvPr id="32" name="Pfeil: nach rechts 31">
            <a:extLst>
              <a:ext uri="{FF2B5EF4-FFF2-40B4-BE49-F238E27FC236}">
                <a16:creationId xmlns:a16="http://schemas.microsoft.com/office/drawing/2014/main" id="{A4058D0B-A34D-4706-8A96-21CBB9F521E9}"/>
              </a:ext>
            </a:extLst>
          </p:cNvPr>
          <p:cNvSpPr/>
          <p:nvPr/>
        </p:nvSpPr>
        <p:spPr bwMode="auto">
          <a:xfrm>
            <a:off x="4066397" y="3067686"/>
            <a:ext cx="864096" cy="3176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abgerundete Ecken 36">
            <a:extLst>
              <a:ext uri="{FF2B5EF4-FFF2-40B4-BE49-F238E27FC236}">
                <a16:creationId xmlns:a16="http://schemas.microsoft.com/office/drawing/2014/main" id="{6CB4F339-4499-431C-8D8A-FDF66CAC9314}"/>
              </a:ext>
            </a:extLst>
          </p:cNvPr>
          <p:cNvSpPr/>
          <p:nvPr/>
        </p:nvSpPr>
        <p:spPr bwMode="auto">
          <a:xfrm>
            <a:off x="7962606" y="2956746"/>
            <a:ext cx="1916266" cy="9271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Best- </a:t>
            </a:r>
            <a:r>
              <a:rPr lang="de-DE" dirty="0" err="1"/>
              <a:t>or</a:t>
            </a:r>
            <a:r>
              <a:rPr lang="de-DE" dirty="0"/>
              <a:t> </a:t>
            </a:r>
            <a:r>
              <a:rPr lang="de-DE" dirty="0" err="1"/>
              <a:t>Worst</a:t>
            </a:r>
            <a:r>
              <a:rPr lang="de-DE" dirty="0"/>
              <a:t> </a:t>
            </a:r>
            <a:r>
              <a:rPr lang="de-DE" dirty="0" err="1"/>
              <a:t>practice</a:t>
            </a:r>
            <a:r>
              <a:rPr lang="de-DE" dirty="0"/>
              <a:t> </a:t>
            </a:r>
            <a:r>
              <a:rPr lang="de-DE" dirty="0" err="1"/>
              <a:t>is</a:t>
            </a:r>
            <a:r>
              <a:rPr lang="de-DE" dirty="0"/>
              <a:t> </a:t>
            </a:r>
            <a:r>
              <a:rPr lang="de-DE" dirty="0" err="1"/>
              <a:t>only</a:t>
            </a:r>
            <a:r>
              <a:rPr lang="de-DE" dirty="0"/>
              <a:t> a </a:t>
            </a:r>
            <a:r>
              <a:rPr lang="de-DE" dirty="0" err="1"/>
              <a:t>point</a:t>
            </a:r>
            <a:r>
              <a:rPr lang="de-DE" dirty="0"/>
              <a:t> </a:t>
            </a:r>
            <a:r>
              <a:rPr lang="de-DE" dirty="0" err="1"/>
              <a:t>of</a:t>
            </a:r>
            <a:r>
              <a:rPr lang="de-DE" dirty="0"/>
              <a:t> </a:t>
            </a:r>
            <a:r>
              <a:rPr lang="de-DE" dirty="0" err="1"/>
              <a:t>view</a:t>
            </a:r>
            <a:endParaRPr lang="de-DE" dirty="0"/>
          </a:p>
        </p:txBody>
      </p:sp>
    </p:spTree>
    <p:extLst>
      <p:ext uri="{BB962C8B-B14F-4D97-AF65-F5344CB8AC3E}">
        <p14:creationId xmlns:p14="http://schemas.microsoft.com/office/powerpoint/2010/main" val="88103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4"/>
          <p:cNvSpPr>
            <a:spLocks noGrp="1"/>
          </p:cNvSpPr>
          <p:nvPr>
            <p:ph type="title"/>
          </p:nvPr>
        </p:nvSpPr>
        <p:spPr bwMode="auto">
          <a:xfrm>
            <a:off x="2505206" y="564662"/>
            <a:ext cx="8580330" cy="574327"/>
          </a:xfrm>
          <a:prstGeom prst="rect">
            <a:avLst/>
          </a:prstGeom>
        </p:spPr>
        <p:txBody>
          <a:bodyPr/>
          <a:lstStyle>
            <a:lvl1pPr>
              <a:defRPr sz="4400" b="1"/>
            </a:lvl1pPr>
          </a:lstStyle>
          <a:p>
            <a:pPr>
              <a:defRPr/>
            </a:pPr>
            <a:r>
              <a:rPr lang="de-DE" dirty="0" err="1" smtClean="0">
                <a:latin typeface="Carlito"/>
                <a:ea typeface="Carlito"/>
                <a:cs typeface="Carlito"/>
              </a:rPr>
              <a:t>Lessons</a:t>
            </a:r>
            <a:r>
              <a:rPr lang="de-DE" dirty="0" smtClean="0">
                <a:latin typeface="Carlito"/>
                <a:ea typeface="Carlito"/>
                <a:cs typeface="Carlito"/>
              </a:rPr>
              <a:t> </a:t>
            </a:r>
            <a:r>
              <a:rPr lang="de-DE" dirty="0" err="1">
                <a:latin typeface="Carlito"/>
                <a:ea typeface="Carlito"/>
                <a:cs typeface="Carlito"/>
              </a:rPr>
              <a:t>Learned</a:t>
            </a:r>
            <a:r>
              <a:rPr lang="de-DE" dirty="0">
                <a:latin typeface="Carlito"/>
                <a:ea typeface="Carlito"/>
                <a:cs typeface="Carlito"/>
              </a:rPr>
              <a:t> </a:t>
            </a:r>
            <a:r>
              <a:rPr lang="de-DE" b="0" dirty="0" smtClean="0">
                <a:latin typeface="Carlito"/>
                <a:ea typeface="Carlito"/>
                <a:cs typeface="Carlito"/>
              </a:rPr>
              <a:t>– Integration</a:t>
            </a:r>
            <a:endParaRPr b="0" dirty="0"/>
          </a:p>
        </p:txBody>
      </p:sp>
      <p:sp>
        <p:nvSpPr>
          <p:cNvPr id="5" name="Textplatzhalter 12"/>
          <p:cNvSpPr>
            <a:spLocks noGrp="1"/>
          </p:cNvSpPr>
          <p:nvPr>
            <p:ph type="body" sz="quarter" idx="11" hasCustomPrompt="1"/>
          </p:nvPr>
        </p:nvSpPr>
        <p:spPr bwMode="auto">
          <a:xfrm>
            <a:off x="10678417" y="6345042"/>
            <a:ext cx="814190" cy="313085"/>
          </a:xfrm>
          <a:prstGeom prst="rect">
            <a:avLst/>
          </a:prstGeom>
        </p:spPr>
        <p:txBody>
          <a:bodyPr/>
          <a:lstStyle>
            <a:lvl1pPr marL="0" indent="0">
              <a:buNone/>
              <a:defRPr sz="1200"/>
            </a:lvl1pPr>
            <a:lvl2pPr marL="457200" indent="0">
              <a:buNone/>
              <a:defRPr/>
            </a:lvl2pPr>
          </a:lstStyle>
          <a:p>
            <a:pPr>
              <a:defRPr/>
            </a:pPr>
            <a:endParaRPr/>
          </a:p>
        </p:txBody>
      </p:sp>
      <p:grpSp>
        <p:nvGrpSpPr>
          <p:cNvPr id="50" name="Gruppieren 49">
            <a:extLst>
              <a:ext uri="{FF2B5EF4-FFF2-40B4-BE49-F238E27FC236}">
                <a16:creationId xmlns:a16="http://schemas.microsoft.com/office/drawing/2014/main" id="{27DDB7F2-C6FB-4760-A077-5183021DBA2C}"/>
              </a:ext>
            </a:extLst>
          </p:cNvPr>
          <p:cNvGrpSpPr/>
          <p:nvPr/>
        </p:nvGrpSpPr>
        <p:grpSpPr bwMode="auto">
          <a:xfrm>
            <a:off x="10046680" y="289024"/>
            <a:ext cx="2077664" cy="1699929"/>
            <a:chOff x="0" y="0"/>
            <a:chExt cx="2952585" cy="2552698"/>
          </a:xfrm>
        </p:grpSpPr>
        <p:sp>
          <p:nvSpPr>
            <p:cNvPr id="51" name="Flussdiagramm: Verbinder 50">
              <a:extLst>
                <a:ext uri="{FF2B5EF4-FFF2-40B4-BE49-F238E27FC236}">
                  <a16:creationId xmlns:a16="http://schemas.microsoft.com/office/drawing/2014/main" id="{73227E50-0DBB-4B83-AC7E-BFC9D8836956}"/>
                </a:ext>
              </a:extLst>
            </p:cNvPr>
            <p:cNvSpPr/>
            <p:nvPr/>
          </p:nvSpPr>
          <p:spPr bwMode="auto">
            <a:xfrm>
              <a:off x="0" y="0"/>
              <a:ext cx="2486025" cy="2552698"/>
            </a:xfrm>
            <a:prstGeom prst="flowChartConnector">
              <a:avLst/>
            </a:prstGeom>
            <a:noFill/>
            <a:ln w="12700" cap="flat" cmpd="sng" algn="ctr">
              <a:solidFill>
                <a:schemeClr val="accent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dirty="0"/>
            </a:p>
          </p:txBody>
        </p:sp>
        <p:sp>
          <p:nvSpPr>
            <p:cNvPr id="52" name="Gleichschenkliges Dreieck 51">
              <a:extLst>
                <a:ext uri="{FF2B5EF4-FFF2-40B4-BE49-F238E27FC236}">
                  <a16:creationId xmlns:a16="http://schemas.microsoft.com/office/drawing/2014/main" id="{6B65C641-1CA4-475E-A791-F0C160F11B34}"/>
                </a:ext>
              </a:extLst>
            </p:cNvPr>
            <p:cNvSpPr/>
            <p:nvPr/>
          </p:nvSpPr>
          <p:spPr bwMode="auto">
            <a:xfrm>
              <a:off x="500346" y="148970"/>
              <a:ext cx="432054" cy="352423"/>
            </a:xfrm>
            <a:prstGeom prst="triangle">
              <a:avLst>
                <a:gd name="adj" fmla="val 50000"/>
              </a:avLst>
            </a:prstGeom>
            <a:solidFill>
              <a:schemeClr val="accent1">
                <a:lumMod val="60000"/>
                <a:lumOff val="4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53" name="Flussdiagramm: Verbinder 52">
              <a:extLst>
                <a:ext uri="{FF2B5EF4-FFF2-40B4-BE49-F238E27FC236}">
                  <a16:creationId xmlns:a16="http://schemas.microsoft.com/office/drawing/2014/main" id="{38AB1ADD-E8BC-4BDF-B08D-6582C1D513E1}"/>
                </a:ext>
              </a:extLst>
            </p:cNvPr>
            <p:cNvSpPr/>
            <p:nvPr/>
          </p:nvSpPr>
          <p:spPr bwMode="auto">
            <a:xfrm>
              <a:off x="964689" y="1201290"/>
              <a:ext cx="379093" cy="360043"/>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54" name="Gleichschenkliges Dreieck 53">
              <a:extLst>
                <a:ext uri="{FF2B5EF4-FFF2-40B4-BE49-F238E27FC236}">
                  <a16:creationId xmlns:a16="http://schemas.microsoft.com/office/drawing/2014/main" id="{B6401516-0EB1-4DC1-94FE-860EEB5C5E1D}"/>
                </a:ext>
              </a:extLst>
            </p:cNvPr>
            <p:cNvSpPr/>
            <p:nvPr/>
          </p:nvSpPr>
          <p:spPr bwMode="auto">
            <a:xfrm>
              <a:off x="497013" y="1243773"/>
              <a:ext cx="432054" cy="352423"/>
            </a:xfrm>
            <a:prstGeom prst="triangle">
              <a:avLst>
                <a:gd name="adj" fmla="val 50000"/>
              </a:avLst>
            </a:prstGeom>
            <a:solidFill>
              <a:schemeClr val="accent1">
                <a:lumMod val="40000"/>
                <a:lumOff val="60000"/>
              </a:schemeClr>
            </a:solidFill>
            <a:ln w="12700" cap="flat" cmpd="sng" algn="ctr">
              <a:solidFill>
                <a:schemeClr val="accent1">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55" name="Gleichschenkliges Dreieck 54">
              <a:extLst>
                <a:ext uri="{FF2B5EF4-FFF2-40B4-BE49-F238E27FC236}">
                  <a16:creationId xmlns:a16="http://schemas.microsoft.com/office/drawing/2014/main" id="{AB634AFE-1A57-4DF8-AC82-7E06FDD60ACB}"/>
                </a:ext>
              </a:extLst>
            </p:cNvPr>
            <p:cNvSpPr/>
            <p:nvPr/>
          </p:nvSpPr>
          <p:spPr bwMode="auto">
            <a:xfrm>
              <a:off x="1308161" y="1518093"/>
              <a:ext cx="432054" cy="352423"/>
            </a:xfrm>
            <a:prstGeom prst="triangle">
              <a:avLst>
                <a:gd name="adj" fmla="val 50000"/>
              </a:avLst>
            </a:prstGeom>
            <a:solidFill>
              <a:schemeClr val="accent1">
                <a:lumMod val="40000"/>
                <a:lumOff val="6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56" name="Gleichschenkliges Dreieck 55">
              <a:extLst>
                <a:ext uri="{FF2B5EF4-FFF2-40B4-BE49-F238E27FC236}">
                  <a16:creationId xmlns:a16="http://schemas.microsoft.com/office/drawing/2014/main" id="{EE35C77B-DE92-48AD-80D4-D199433EC450}"/>
                </a:ext>
              </a:extLst>
            </p:cNvPr>
            <p:cNvSpPr/>
            <p:nvPr/>
          </p:nvSpPr>
          <p:spPr bwMode="auto">
            <a:xfrm>
              <a:off x="686560" y="1667634"/>
              <a:ext cx="432054" cy="352423"/>
            </a:xfrm>
            <a:prstGeom prst="triangle">
              <a:avLst>
                <a:gd name="adj" fmla="val 50000"/>
              </a:avLst>
            </a:prstGeom>
            <a:solidFill>
              <a:schemeClr val="accent1">
                <a:lumMod val="20000"/>
                <a:lumOff val="8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57" name="Raute 56">
              <a:extLst>
                <a:ext uri="{FF2B5EF4-FFF2-40B4-BE49-F238E27FC236}">
                  <a16:creationId xmlns:a16="http://schemas.microsoft.com/office/drawing/2014/main" id="{D1704973-D400-48C0-BA81-9EA294C87624}"/>
                </a:ext>
              </a:extLst>
            </p:cNvPr>
            <p:cNvSpPr/>
            <p:nvPr/>
          </p:nvSpPr>
          <p:spPr bwMode="auto">
            <a:xfrm>
              <a:off x="195071" y="641223"/>
              <a:ext cx="390522" cy="400047"/>
            </a:xfrm>
            <a:prstGeom prst="diamond">
              <a:avLst/>
            </a:prstGeom>
            <a:solidFill>
              <a:schemeClr val="accent1">
                <a:lumMod val="60000"/>
                <a:lumOff val="4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58" name="Raute 57">
              <a:extLst>
                <a:ext uri="{FF2B5EF4-FFF2-40B4-BE49-F238E27FC236}">
                  <a16:creationId xmlns:a16="http://schemas.microsoft.com/office/drawing/2014/main" id="{E639E9EF-091D-42F2-A7AC-74538849E6BF}"/>
                </a:ext>
              </a:extLst>
            </p:cNvPr>
            <p:cNvSpPr/>
            <p:nvPr/>
          </p:nvSpPr>
          <p:spPr bwMode="auto">
            <a:xfrm>
              <a:off x="1191902" y="2023869"/>
              <a:ext cx="390522" cy="400047"/>
            </a:xfrm>
            <a:prstGeom prst="diamond">
              <a:avLst/>
            </a:prstGeom>
            <a:solidFill>
              <a:schemeClr val="accent1">
                <a:lumMod val="60000"/>
                <a:lumOff val="4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59" name="Raute 58">
              <a:extLst>
                <a:ext uri="{FF2B5EF4-FFF2-40B4-BE49-F238E27FC236}">
                  <a16:creationId xmlns:a16="http://schemas.microsoft.com/office/drawing/2014/main" id="{1A3FDF13-4CBB-4A27-BC37-BF30220DD833}"/>
                </a:ext>
              </a:extLst>
            </p:cNvPr>
            <p:cNvSpPr/>
            <p:nvPr/>
          </p:nvSpPr>
          <p:spPr bwMode="auto">
            <a:xfrm>
              <a:off x="195071" y="1643823"/>
              <a:ext cx="390522" cy="400047"/>
            </a:xfrm>
            <a:prstGeom prst="diamond">
              <a:avLst/>
            </a:prstGeom>
            <a:solidFill>
              <a:schemeClr val="accent1">
                <a:lumMod val="60000"/>
                <a:lumOff val="4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0" name="Raute 59">
              <a:extLst>
                <a:ext uri="{FF2B5EF4-FFF2-40B4-BE49-F238E27FC236}">
                  <a16:creationId xmlns:a16="http://schemas.microsoft.com/office/drawing/2014/main" id="{99C7CF40-E52F-4107-AC9D-AC1F6D925A2C}"/>
                </a:ext>
              </a:extLst>
            </p:cNvPr>
            <p:cNvSpPr/>
            <p:nvPr/>
          </p:nvSpPr>
          <p:spPr bwMode="auto">
            <a:xfrm>
              <a:off x="1576388" y="1118043"/>
              <a:ext cx="390522" cy="400047"/>
            </a:xfrm>
            <a:prstGeom prst="diamond">
              <a:avLst/>
            </a:prstGeom>
            <a:solidFill>
              <a:schemeClr val="accent1">
                <a:lumMod val="20000"/>
                <a:lumOff val="8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1" name="Flussdiagramm: Verbinder 60">
              <a:extLst>
                <a:ext uri="{FF2B5EF4-FFF2-40B4-BE49-F238E27FC236}">
                  <a16:creationId xmlns:a16="http://schemas.microsoft.com/office/drawing/2014/main" id="{17DBBEC3-4B82-4F41-A290-2AAFD28F1405}"/>
                </a:ext>
              </a:extLst>
            </p:cNvPr>
            <p:cNvSpPr/>
            <p:nvPr/>
          </p:nvSpPr>
          <p:spPr bwMode="auto">
            <a:xfrm>
              <a:off x="713040" y="2096260"/>
              <a:ext cx="379092" cy="360042"/>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2" name="Flussdiagramm: Verbinder 61">
              <a:extLst>
                <a:ext uri="{FF2B5EF4-FFF2-40B4-BE49-F238E27FC236}">
                  <a16:creationId xmlns:a16="http://schemas.microsoft.com/office/drawing/2014/main" id="{11A285CF-D230-4987-8854-919372D59957}"/>
                </a:ext>
              </a:extLst>
            </p:cNvPr>
            <p:cNvSpPr/>
            <p:nvPr/>
          </p:nvSpPr>
          <p:spPr bwMode="auto">
            <a:xfrm>
              <a:off x="1721451" y="1843846"/>
              <a:ext cx="379092" cy="360042"/>
            </a:xfrm>
            <a:prstGeom prst="flowChartConnector">
              <a:avLst/>
            </a:prstGeom>
            <a:solidFill>
              <a:schemeClr val="accent1">
                <a:lumMod val="20000"/>
                <a:lumOff val="80000"/>
              </a:schemeClr>
            </a:solidFill>
            <a:ln w="12700" cap="flat" cmpd="sng" algn="ctr">
              <a:solidFill>
                <a:schemeClr val="accent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3" name="Flussdiagramm: Verbinder 62">
              <a:extLst>
                <a:ext uri="{FF2B5EF4-FFF2-40B4-BE49-F238E27FC236}">
                  <a16:creationId xmlns:a16="http://schemas.microsoft.com/office/drawing/2014/main" id="{D373E90B-7B29-4D2E-883F-E30112335A7D}"/>
                </a:ext>
              </a:extLst>
            </p:cNvPr>
            <p:cNvSpPr/>
            <p:nvPr/>
          </p:nvSpPr>
          <p:spPr bwMode="auto">
            <a:xfrm>
              <a:off x="117919" y="1158048"/>
              <a:ext cx="379092" cy="360042"/>
            </a:xfrm>
            <a:prstGeom prst="flowChartConnector">
              <a:avLst/>
            </a:prstGeom>
            <a:solidFill>
              <a:schemeClr val="accent1">
                <a:lumMod val="40000"/>
                <a:lumOff val="6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4" name="Flussdiagramm: Verbinder 63">
              <a:extLst>
                <a:ext uri="{FF2B5EF4-FFF2-40B4-BE49-F238E27FC236}">
                  <a16:creationId xmlns:a16="http://schemas.microsoft.com/office/drawing/2014/main" id="{335B8E1B-5C86-4811-9261-27318C28203F}"/>
                </a:ext>
              </a:extLst>
            </p:cNvPr>
            <p:cNvSpPr/>
            <p:nvPr/>
          </p:nvSpPr>
          <p:spPr bwMode="auto">
            <a:xfrm>
              <a:off x="585595" y="841247"/>
              <a:ext cx="379092" cy="360041"/>
            </a:xfrm>
            <a:prstGeom prst="flowChartConnector">
              <a:avLst/>
            </a:prstGeom>
            <a:solidFill>
              <a:schemeClr val="accent1">
                <a:lumMod val="60000"/>
                <a:lumOff val="4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5" name="Flussdiagramm: Verbinder zu einer anderen Seite 64">
              <a:extLst>
                <a:ext uri="{FF2B5EF4-FFF2-40B4-BE49-F238E27FC236}">
                  <a16:creationId xmlns:a16="http://schemas.microsoft.com/office/drawing/2014/main" id="{70DB6E2C-F601-41EB-B6CD-CF826D041442}"/>
                </a:ext>
              </a:extLst>
            </p:cNvPr>
            <p:cNvSpPr/>
            <p:nvPr/>
          </p:nvSpPr>
          <p:spPr bwMode="auto">
            <a:xfrm>
              <a:off x="1421031" y="334710"/>
              <a:ext cx="300420" cy="374521"/>
            </a:xfrm>
            <a:prstGeom prst="flowChartOffpageConnector">
              <a:avLst/>
            </a:prstGeom>
            <a:solidFill>
              <a:schemeClr val="accent6">
                <a:lumMod val="40000"/>
                <a:lumOff val="60000"/>
              </a:schemeClr>
            </a:solidFill>
            <a:ln w="12700" cap="flat" cmpd="sng" algn="ctr">
              <a:solidFill>
                <a:schemeClr val="accent6">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6" name="Flussdiagramm: Verbinder zu einer anderen Seite 65">
              <a:extLst>
                <a:ext uri="{FF2B5EF4-FFF2-40B4-BE49-F238E27FC236}">
                  <a16:creationId xmlns:a16="http://schemas.microsoft.com/office/drawing/2014/main" id="{E2ACF0B8-B704-4DCF-942C-0829B19F15DA}"/>
                </a:ext>
              </a:extLst>
            </p:cNvPr>
            <p:cNvSpPr/>
            <p:nvPr/>
          </p:nvSpPr>
          <p:spPr bwMode="auto">
            <a:xfrm>
              <a:off x="1120610" y="631700"/>
              <a:ext cx="300420" cy="374521"/>
            </a:xfrm>
            <a:prstGeom prst="flowChartOffpageConnector">
              <a:avLst/>
            </a:prstGeom>
            <a:solidFill>
              <a:schemeClr val="accent6">
                <a:lumMod val="60000"/>
                <a:lumOff val="40000"/>
              </a:schemeClr>
            </a:solidFill>
            <a:ln w="12700" cap="flat" cmpd="sng" algn="ctr">
              <a:solidFill>
                <a:schemeClr val="accent6">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7" name="Flussdiagramm: Verbinder 66">
              <a:extLst>
                <a:ext uri="{FF2B5EF4-FFF2-40B4-BE49-F238E27FC236}">
                  <a16:creationId xmlns:a16="http://schemas.microsoft.com/office/drawing/2014/main" id="{05F7157C-6519-409F-A000-7B96D33ABBC7}"/>
                </a:ext>
              </a:extLst>
            </p:cNvPr>
            <p:cNvSpPr/>
            <p:nvPr/>
          </p:nvSpPr>
          <p:spPr bwMode="auto">
            <a:xfrm>
              <a:off x="963832" y="131638"/>
              <a:ext cx="962023" cy="1000125"/>
            </a:xfrm>
            <a:prstGeom prst="flowChartConnector">
              <a:avLst/>
            </a:prstGeom>
            <a:noFill/>
            <a:ln w="12700" cap="flat" cmpd="sng" algn="ctr">
              <a:solidFill>
                <a:schemeClr val="accent6"/>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8" name="Kreuz 67">
              <a:extLst>
                <a:ext uri="{FF2B5EF4-FFF2-40B4-BE49-F238E27FC236}">
                  <a16:creationId xmlns:a16="http://schemas.microsoft.com/office/drawing/2014/main" id="{E8B638A3-9072-400F-91F3-965EC9FB2CA6}"/>
                </a:ext>
              </a:extLst>
            </p:cNvPr>
            <p:cNvSpPr/>
            <p:nvPr/>
          </p:nvSpPr>
          <p:spPr bwMode="auto">
            <a:xfrm>
              <a:off x="1966912" y="565023"/>
              <a:ext cx="295272" cy="276222"/>
            </a:xfrm>
            <a:prstGeom prst="plus">
              <a:avLst>
                <a:gd name="adj" fmla="val 25000"/>
              </a:avLst>
            </a:prstGeom>
            <a:solidFill>
              <a:srgbClr val="9844C2">
                <a:alpha val="67999"/>
              </a:srgb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69" name="Kreuz 68">
              <a:extLst>
                <a:ext uri="{FF2B5EF4-FFF2-40B4-BE49-F238E27FC236}">
                  <a16:creationId xmlns:a16="http://schemas.microsoft.com/office/drawing/2014/main" id="{3CA2E98A-EFAD-402F-92A1-DE216682021D}"/>
                </a:ext>
              </a:extLst>
            </p:cNvPr>
            <p:cNvSpPr/>
            <p:nvPr/>
          </p:nvSpPr>
          <p:spPr bwMode="auto">
            <a:xfrm>
              <a:off x="1925858" y="1000125"/>
              <a:ext cx="295272" cy="276222"/>
            </a:xfrm>
            <a:prstGeom prst="plus">
              <a:avLst>
                <a:gd name="adj" fmla="val 25000"/>
              </a:avLst>
            </a:prstGeom>
            <a:solidFill>
              <a:srgbClr val="9844C2">
                <a:alpha val="55000"/>
              </a:srgb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70" name="Flussdiagramm: Verbinder 69">
              <a:extLst>
                <a:ext uri="{FF2B5EF4-FFF2-40B4-BE49-F238E27FC236}">
                  <a16:creationId xmlns:a16="http://schemas.microsoft.com/office/drawing/2014/main" id="{7CB36FA9-583B-47AB-ACB1-493CB99CAC55}"/>
                </a:ext>
              </a:extLst>
            </p:cNvPr>
            <p:cNvSpPr/>
            <p:nvPr/>
          </p:nvSpPr>
          <p:spPr bwMode="auto">
            <a:xfrm>
              <a:off x="2142961" y="1341437"/>
              <a:ext cx="809623" cy="761998"/>
            </a:xfrm>
            <a:prstGeom prst="flowChartConnector">
              <a:avLst/>
            </a:prstGeom>
            <a:solidFill>
              <a:schemeClr val="bg1"/>
            </a:solidFill>
            <a:ln w="12700" cap="flat" cmpd="sng" algn="ctr">
              <a:solidFill>
                <a:schemeClr val="accent4"/>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71" name="Flussdiagramm: Daten 70">
              <a:extLst>
                <a:ext uri="{FF2B5EF4-FFF2-40B4-BE49-F238E27FC236}">
                  <a16:creationId xmlns:a16="http://schemas.microsoft.com/office/drawing/2014/main" id="{B7B067D7-4D0E-42C9-AC64-E129BE7C1BD6}"/>
                </a:ext>
              </a:extLst>
            </p:cNvPr>
            <p:cNvSpPr/>
            <p:nvPr/>
          </p:nvSpPr>
          <p:spPr bwMode="auto">
            <a:xfrm>
              <a:off x="2262186" y="1729738"/>
              <a:ext cx="523873" cy="203071"/>
            </a:xfrm>
            <a:prstGeom prst="flowChartInputOutput">
              <a:avLst/>
            </a:prstGeom>
            <a:solidFill>
              <a:schemeClr val="accent4">
                <a:lumMod val="60000"/>
                <a:lumOff val="4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72" name="Flussdiagramm: Daten 71">
              <a:extLst>
                <a:ext uri="{FF2B5EF4-FFF2-40B4-BE49-F238E27FC236}">
                  <a16:creationId xmlns:a16="http://schemas.microsoft.com/office/drawing/2014/main" id="{2CD2185C-7BE7-430F-B6AC-DD8C8BD3C28F}"/>
                </a:ext>
              </a:extLst>
            </p:cNvPr>
            <p:cNvSpPr/>
            <p:nvPr/>
          </p:nvSpPr>
          <p:spPr bwMode="auto">
            <a:xfrm>
              <a:off x="2262186" y="1457893"/>
              <a:ext cx="523872" cy="203071"/>
            </a:xfrm>
            <a:prstGeom prst="flowChartInputOutput">
              <a:avLst/>
            </a:prstGeom>
            <a:solidFill>
              <a:schemeClr val="accent4">
                <a:lumMod val="20000"/>
                <a:lumOff val="8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grpSp>
      <p:sp>
        <p:nvSpPr>
          <p:cNvPr id="119" name="Textplatzhalter 8">
            <a:extLst>
              <a:ext uri="{FF2B5EF4-FFF2-40B4-BE49-F238E27FC236}">
                <a16:creationId xmlns:a16="http://schemas.microsoft.com/office/drawing/2014/main" id="{CCB6181E-F5C6-42F3-8BE5-148B0A5F6167}"/>
              </a:ext>
            </a:extLst>
          </p:cNvPr>
          <p:cNvSpPr txBox="1">
            <a:spLocks/>
          </p:cNvSpPr>
          <p:nvPr/>
        </p:nvSpPr>
        <p:spPr bwMode="auto">
          <a:xfrm>
            <a:off x="977811" y="2669697"/>
            <a:ext cx="8580438" cy="1687080"/>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400" b="1" dirty="0">
                <a:solidFill>
                  <a:srgbClr val="424242"/>
                </a:solidFill>
                <a:latin typeface="Carlito"/>
                <a:ea typeface="Carlito"/>
                <a:cs typeface="Carlito"/>
              </a:rPr>
              <a:t>Diversität</a:t>
            </a:r>
          </a:p>
          <a:p>
            <a:pPr>
              <a:defRPr/>
            </a:pPr>
            <a:endParaRPr lang="de-DE" sz="3200" b="1" dirty="0">
              <a:solidFill>
                <a:srgbClr val="424242"/>
              </a:solidFill>
              <a:latin typeface="Carlito"/>
              <a:ea typeface="Carlito"/>
              <a:cs typeface="Carlito"/>
            </a:endParaRPr>
          </a:p>
          <a:p>
            <a:pPr>
              <a:defRPr/>
            </a:pPr>
            <a:endParaRPr lang="de-DE" sz="3200" b="1" dirty="0">
              <a:solidFill>
                <a:srgbClr val="424242"/>
              </a:solidFill>
              <a:latin typeface="Carlito"/>
              <a:ea typeface="Carlito"/>
              <a:cs typeface="Carlito"/>
            </a:endParaRPr>
          </a:p>
          <a:p>
            <a:pPr>
              <a:defRPr/>
            </a:pPr>
            <a:r>
              <a:rPr lang="de-DE" sz="2400" b="1" dirty="0">
                <a:solidFill>
                  <a:srgbClr val="424242"/>
                </a:solidFill>
                <a:latin typeface="Carlito"/>
                <a:ea typeface="Carlito"/>
                <a:cs typeface="Carlito"/>
              </a:rPr>
              <a:t>Werkzeuge</a:t>
            </a:r>
          </a:p>
          <a:p>
            <a:pPr>
              <a:defRPr/>
            </a:pPr>
            <a:endParaRPr lang="de-DE" sz="3200" b="1" dirty="0">
              <a:solidFill>
                <a:srgbClr val="424242"/>
              </a:solidFill>
              <a:latin typeface="Carlito"/>
              <a:ea typeface="Carlito"/>
              <a:cs typeface="Carlito"/>
            </a:endParaRPr>
          </a:p>
          <a:p>
            <a:pPr marL="0" indent="0">
              <a:buNone/>
              <a:defRPr/>
            </a:pPr>
            <a:r>
              <a:rPr lang="de-DE" sz="1300" dirty="0">
                <a:solidFill>
                  <a:srgbClr val="424242"/>
                </a:solidFill>
                <a:latin typeface="Arial"/>
                <a:ea typeface="Arial"/>
                <a:cs typeface="Arial"/>
              </a:rPr>
              <a:t/>
            </a:r>
            <a:br>
              <a:rPr lang="de-DE" sz="1300" dirty="0">
                <a:solidFill>
                  <a:srgbClr val="424242"/>
                </a:solidFill>
                <a:latin typeface="Arial"/>
                <a:ea typeface="Arial"/>
                <a:cs typeface="Arial"/>
              </a:rPr>
            </a:br>
            <a:endParaRPr lang="de-DE" sz="1100" dirty="0">
              <a:solidFill>
                <a:srgbClr val="424242"/>
              </a:solidFill>
              <a:latin typeface="Arial"/>
              <a:ea typeface="Arial"/>
              <a:cs typeface="Arial"/>
            </a:endParaRPr>
          </a:p>
        </p:txBody>
      </p:sp>
      <p:sp>
        <p:nvSpPr>
          <p:cNvPr id="28" name="Rechteck 27">
            <a:extLst>
              <a:ext uri="{FF2B5EF4-FFF2-40B4-BE49-F238E27FC236}">
                <a16:creationId xmlns:a16="http://schemas.microsoft.com/office/drawing/2014/main" id="{5CEB80ED-9DDC-4F49-8F4A-94EFF55AFEBD}"/>
              </a:ext>
            </a:extLst>
          </p:cNvPr>
          <p:cNvSpPr/>
          <p:nvPr/>
        </p:nvSpPr>
        <p:spPr bwMode="auto">
          <a:xfrm>
            <a:off x="4479299" y="2715906"/>
            <a:ext cx="3840088" cy="369332"/>
          </a:xfrm>
          <a:prstGeom prst="rect">
            <a:avLst/>
          </a:prstGeom>
        </p:spPr>
        <p:txBody>
          <a:bodyPr wrap="square">
            <a:spAutoFit/>
          </a:bodyPr>
          <a:lstStyle/>
          <a:p>
            <a:pPr lvl="0">
              <a:defRPr/>
            </a:pPr>
            <a:r>
              <a:rPr lang="de-DE" dirty="0">
                <a:solidFill>
                  <a:srgbClr val="424242"/>
                </a:solidFill>
                <a:latin typeface="Carlito"/>
                <a:ea typeface="Carlito"/>
                <a:cs typeface="Carlito"/>
              </a:rPr>
              <a:t>Integration ist ein Geben und Nehmen</a:t>
            </a:r>
          </a:p>
        </p:txBody>
      </p:sp>
      <p:sp>
        <p:nvSpPr>
          <p:cNvPr id="29" name="Pfeil: nach rechts 28">
            <a:extLst>
              <a:ext uri="{FF2B5EF4-FFF2-40B4-BE49-F238E27FC236}">
                <a16:creationId xmlns:a16="http://schemas.microsoft.com/office/drawing/2014/main" id="{9EAF0A4D-E4D4-4095-9000-3A8E9D0B5A57}"/>
              </a:ext>
            </a:extLst>
          </p:cNvPr>
          <p:cNvSpPr/>
          <p:nvPr/>
        </p:nvSpPr>
        <p:spPr bwMode="auto">
          <a:xfrm>
            <a:off x="3408071" y="2645924"/>
            <a:ext cx="864096" cy="439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C145FCD7-BC36-4370-AE10-20F5145F5986}"/>
              </a:ext>
            </a:extLst>
          </p:cNvPr>
          <p:cNvSpPr/>
          <p:nvPr/>
        </p:nvSpPr>
        <p:spPr bwMode="auto">
          <a:xfrm>
            <a:off x="4470979" y="3906423"/>
            <a:ext cx="5508738" cy="1754326"/>
          </a:xfrm>
          <a:prstGeom prst="rect">
            <a:avLst/>
          </a:prstGeom>
        </p:spPr>
        <p:txBody>
          <a:bodyPr wrap="square">
            <a:spAutoFit/>
          </a:bodyPr>
          <a:lstStyle/>
          <a:p>
            <a:pPr marL="285750" lvl="0" indent="-285750">
              <a:buFont typeface="Arial" panose="020B0604020202020204" pitchFamily="34" charset="0"/>
              <a:buChar char="•"/>
              <a:defRPr/>
            </a:pPr>
            <a:r>
              <a:rPr lang="de-DE" dirty="0">
                <a:solidFill>
                  <a:srgbClr val="424242"/>
                </a:solidFill>
                <a:latin typeface="Carlito"/>
                <a:ea typeface="Carlito"/>
                <a:cs typeface="Carlito"/>
              </a:rPr>
              <a:t>GND-</a:t>
            </a:r>
            <a:r>
              <a:rPr lang="de-DE" dirty="0" err="1">
                <a:solidFill>
                  <a:srgbClr val="424242"/>
                </a:solidFill>
                <a:latin typeface="Carlito"/>
                <a:ea typeface="Carlito"/>
                <a:cs typeface="Carlito"/>
              </a:rPr>
              <a:t>Dokuplattform</a:t>
            </a:r>
            <a:r>
              <a:rPr lang="de-DE" dirty="0">
                <a:solidFill>
                  <a:srgbClr val="424242"/>
                </a:solidFill>
                <a:latin typeface="Carlito"/>
                <a:ea typeface="Carlito"/>
                <a:cs typeface="Carlito"/>
              </a:rPr>
              <a:t> als gemeinsame Basis</a:t>
            </a:r>
          </a:p>
          <a:p>
            <a:pPr marL="285750" lvl="0" indent="-285750">
              <a:buFont typeface="Arial" panose="020B0604020202020204" pitchFamily="34" charset="0"/>
              <a:buChar char="•"/>
              <a:defRPr/>
            </a:pPr>
            <a:r>
              <a:rPr lang="de-DE" dirty="0">
                <a:solidFill>
                  <a:srgbClr val="424242"/>
                </a:solidFill>
                <a:latin typeface="Carlito"/>
                <a:ea typeface="Carlito"/>
                <a:cs typeface="Carlito"/>
              </a:rPr>
              <a:t>GND-Homepage</a:t>
            </a:r>
          </a:p>
          <a:p>
            <a:pPr marL="285750" lvl="0" indent="-285750">
              <a:buFont typeface="Arial" panose="020B0604020202020204" pitchFamily="34" charset="0"/>
              <a:buChar char="•"/>
              <a:defRPr/>
            </a:pPr>
            <a:r>
              <a:rPr lang="de-DE" dirty="0">
                <a:solidFill>
                  <a:srgbClr val="424242"/>
                </a:solidFill>
                <a:latin typeface="Carlito"/>
                <a:ea typeface="Carlito"/>
                <a:cs typeface="Carlito"/>
              </a:rPr>
              <a:t>Anwendungsprofile entwickeln</a:t>
            </a:r>
          </a:p>
          <a:p>
            <a:pPr marL="285750" lvl="0" indent="-285750">
              <a:buFont typeface="Arial" panose="020B0604020202020204" pitchFamily="34" charset="0"/>
              <a:buChar char="•"/>
              <a:defRPr/>
            </a:pPr>
            <a:r>
              <a:rPr lang="de-DE" dirty="0">
                <a:solidFill>
                  <a:srgbClr val="424242"/>
                </a:solidFill>
                <a:latin typeface="Carlito"/>
                <a:ea typeface="Carlito"/>
                <a:cs typeface="Carlito"/>
              </a:rPr>
              <a:t>(neue) Webformulare (weiter)entwickeln</a:t>
            </a:r>
          </a:p>
          <a:p>
            <a:pPr marL="285750" lvl="0" indent="-285750">
              <a:buFont typeface="Arial" panose="020B0604020202020204" pitchFamily="34" charset="0"/>
              <a:buChar char="•"/>
              <a:defRPr/>
            </a:pPr>
            <a:r>
              <a:rPr lang="de-DE" dirty="0">
                <a:solidFill>
                  <a:srgbClr val="424242"/>
                </a:solidFill>
                <a:latin typeface="Carlito"/>
                <a:ea typeface="Carlito"/>
                <a:cs typeface="Carlito"/>
              </a:rPr>
              <a:t>Leitfäden für eine Prozesslandkarte veröffentlichen</a:t>
            </a:r>
          </a:p>
          <a:p>
            <a:pPr marL="285750" lvl="0" indent="-285750">
              <a:buFont typeface="Arial" panose="020B0604020202020204" pitchFamily="34" charset="0"/>
              <a:buChar char="•"/>
              <a:defRPr/>
            </a:pPr>
            <a:r>
              <a:rPr lang="de-DE" dirty="0">
                <a:solidFill>
                  <a:srgbClr val="424242"/>
                </a:solidFill>
                <a:latin typeface="Carlito"/>
                <a:ea typeface="Carlito"/>
                <a:cs typeface="Carlito"/>
              </a:rPr>
              <a:t>GND-Toolbox Weiterentwicklung </a:t>
            </a:r>
          </a:p>
        </p:txBody>
      </p:sp>
      <p:sp>
        <p:nvSpPr>
          <p:cNvPr id="31" name="Pfeil: nach rechts 30">
            <a:extLst>
              <a:ext uri="{FF2B5EF4-FFF2-40B4-BE49-F238E27FC236}">
                <a16:creationId xmlns:a16="http://schemas.microsoft.com/office/drawing/2014/main" id="{8431B278-62C7-48B5-8FD9-970D4549B979}"/>
              </a:ext>
            </a:extLst>
          </p:cNvPr>
          <p:cNvSpPr/>
          <p:nvPr/>
        </p:nvSpPr>
        <p:spPr bwMode="auto">
          <a:xfrm>
            <a:off x="3408071" y="4226384"/>
            <a:ext cx="864096" cy="439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abgerundete Ecken 31">
            <a:extLst>
              <a:ext uri="{FF2B5EF4-FFF2-40B4-BE49-F238E27FC236}">
                <a16:creationId xmlns:a16="http://schemas.microsoft.com/office/drawing/2014/main" id="{9EF8CCC6-3A80-486D-A2BD-31BE132CA167}"/>
              </a:ext>
            </a:extLst>
          </p:cNvPr>
          <p:cNvSpPr/>
          <p:nvPr/>
        </p:nvSpPr>
        <p:spPr bwMode="auto">
          <a:xfrm>
            <a:off x="9816716" y="4858825"/>
            <a:ext cx="2089994" cy="5284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Lobbyarbeit</a:t>
            </a:r>
          </a:p>
        </p:txBody>
      </p:sp>
      <p:sp>
        <p:nvSpPr>
          <p:cNvPr id="33" name="Textfeld 32">
            <a:extLst>
              <a:ext uri="{FF2B5EF4-FFF2-40B4-BE49-F238E27FC236}">
                <a16:creationId xmlns:a16="http://schemas.microsoft.com/office/drawing/2014/main" id="{BB50A0BA-C392-40D5-A36A-1C19CA534E3E}"/>
              </a:ext>
            </a:extLst>
          </p:cNvPr>
          <p:cNvSpPr txBox="1"/>
          <p:nvPr/>
        </p:nvSpPr>
        <p:spPr bwMode="auto">
          <a:xfrm rot="20271219">
            <a:off x="11718804" y="4486157"/>
            <a:ext cx="303185" cy="461665"/>
          </a:xfrm>
          <a:prstGeom prst="rect">
            <a:avLst/>
          </a:prstGeom>
          <a:noFill/>
          <a:ln>
            <a:solidFill>
              <a:schemeClr val="tx1"/>
            </a:solidFill>
          </a:ln>
        </p:spPr>
        <p:txBody>
          <a:bodyPr wrap="square" rtlCol="0">
            <a:spAutoFit/>
          </a:bodyPr>
          <a:lstStyle/>
          <a:p>
            <a:pPr algn="ctr"/>
            <a:r>
              <a:rPr lang="de-DE" sz="2400" b="1" dirty="0"/>
              <a:t>€</a:t>
            </a:r>
          </a:p>
        </p:txBody>
      </p:sp>
      <p:grpSp>
        <p:nvGrpSpPr>
          <p:cNvPr id="34" name="Gruppieren 33">
            <a:extLst>
              <a:ext uri="{FF2B5EF4-FFF2-40B4-BE49-F238E27FC236}">
                <a16:creationId xmlns:a16="http://schemas.microsoft.com/office/drawing/2014/main" id="{FDDD2E38-575D-43F2-A4BE-B0EA9481FE9D}"/>
              </a:ext>
            </a:extLst>
          </p:cNvPr>
          <p:cNvGrpSpPr/>
          <p:nvPr/>
        </p:nvGrpSpPr>
        <p:grpSpPr>
          <a:xfrm>
            <a:off x="9912424" y="278801"/>
            <a:ext cx="1973003" cy="1720375"/>
            <a:chOff x="5208144" y="2465158"/>
            <a:chExt cx="2807858" cy="2619950"/>
          </a:xfrm>
        </p:grpSpPr>
        <p:grpSp>
          <p:nvGrpSpPr>
            <p:cNvPr id="35" name="Gruppieren 34">
              <a:extLst>
                <a:ext uri="{FF2B5EF4-FFF2-40B4-BE49-F238E27FC236}">
                  <a16:creationId xmlns:a16="http://schemas.microsoft.com/office/drawing/2014/main" id="{3EE2DE40-02A6-421E-A417-688F532C6C3B}"/>
                </a:ext>
              </a:extLst>
            </p:cNvPr>
            <p:cNvGrpSpPr/>
            <p:nvPr/>
          </p:nvGrpSpPr>
          <p:grpSpPr bwMode="auto">
            <a:xfrm>
              <a:off x="5208144" y="2465158"/>
              <a:ext cx="2807858" cy="2619950"/>
              <a:chOff x="0" y="0"/>
              <a:chExt cx="2807858" cy="2619950"/>
            </a:xfrm>
          </p:grpSpPr>
          <p:sp>
            <p:nvSpPr>
              <p:cNvPr id="37" name="Gleichschenkliges Dreieck 36">
                <a:extLst>
                  <a:ext uri="{FF2B5EF4-FFF2-40B4-BE49-F238E27FC236}">
                    <a16:creationId xmlns:a16="http://schemas.microsoft.com/office/drawing/2014/main" id="{65AA8F9C-51E8-485C-87C3-725266324E24}"/>
                  </a:ext>
                </a:extLst>
              </p:cNvPr>
              <p:cNvSpPr/>
              <p:nvPr/>
            </p:nvSpPr>
            <p:spPr bwMode="auto">
              <a:xfrm>
                <a:off x="498325" y="188055"/>
                <a:ext cx="432054" cy="352423"/>
              </a:xfrm>
              <a:prstGeom prst="triangle">
                <a:avLst>
                  <a:gd name="adj" fmla="val 50000"/>
                </a:avLst>
              </a:prstGeom>
              <a:solidFill>
                <a:schemeClr val="accent1">
                  <a:lumMod val="60000"/>
                  <a:lumOff val="40000"/>
                </a:schemeClr>
              </a:solidFill>
              <a:ln w="12700" cap="flat" cmpd="sng" algn="ctr">
                <a:solidFill>
                  <a:srgbClr val="9844C2"/>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38" name="Flussdiagramm: Verbinder 37">
                <a:extLst>
                  <a:ext uri="{FF2B5EF4-FFF2-40B4-BE49-F238E27FC236}">
                    <a16:creationId xmlns:a16="http://schemas.microsoft.com/office/drawing/2014/main" id="{FEE6F8AB-E85D-40BC-8A19-65AE380A005A}"/>
                  </a:ext>
                </a:extLst>
              </p:cNvPr>
              <p:cNvSpPr/>
              <p:nvPr/>
            </p:nvSpPr>
            <p:spPr bwMode="auto">
              <a:xfrm>
                <a:off x="1403929" y="1309975"/>
                <a:ext cx="379093" cy="360043"/>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39" name="Gleichschenkliges Dreieck 38">
                <a:extLst>
                  <a:ext uri="{FF2B5EF4-FFF2-40B4-BE49-F238E27FC236}">
                    <a16:creationId xmlns:a16="http://schemas.microsoft.com/office/drawing/2014/main" id="{17B3A2EE-8C09-46D2-9B1C-5C4635F21474}"/>
                  </a:ext>
                </a:extLst>
              </p:cNvPr>
              <p:cNvSpPr/>
              <p:nvPr/>
            </p:nvSpPr>
            <p:spPr bwMode="auto">
              <a:xfrm>
                <a:off x="1004580" y="627729"/>
                <a:ext cx="432054" cy="352423"/>
              </a:xfrm>
              <a:prstGeom prst="triangle">
                <a:avLst>
                  <a:gd name="adj" fmla="val 50000"/>
                </a:avLst>
              </a:prstGeom>
              <a:solidFill>
                <a:schemeClr val="accent1">
                  <a:lumMod val="40000"/>
                  <a:lumOff val="60000"/>
                </a:schemeClr>
              </a:solidFill>
              <a:ln w="12700" cap="flat" cmpd="sng" algn="ctr">
                <a:solidFill>
                  <a:schemeClr val="accent1">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40" name="Gleichschenkliges Dreieck 39">
                <a:extLst>
                  <a:ext uri="{FF2B5EF4-FFF2-40B4-BE49-F238E27FC236}">
                    <a16:creationId xmlns:a16="http://schemas.microsoft.com/office/drawing/2014/main" id="{B0BDA619-B98E-485F-841C-12D653B4545D}"/>
                  </a:ext>
                </a:extLst>
              </p:cNvPr>
              <p:cNvSpPr/>
              <p:nvPr/>
            </p:nvSpPr>
            <p:spPr bwMode="auto">
              <a:xfrm>
                <a:off x="1724578" y="1730341"/>
                <a:ext cx="432054" cy="352423"/>
              </a:xfrm>
              <a:prstGeom prst="triangle">
                <a:avLst>
                  <a:gd name="adj" fmla="val 50000"/>
                </a:avLst>
              </a:prstGeom>
              <a:solidFill>
                <a:schemeClr val="accent1">
                  <a:lumMod val="40000"/>
                  <a:lumOff val="6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41" name="Gleichschenkliges Dreieck 40">
                <a:extLst>
                  <a:ext uri="{FF2B5EF4-FFF2-40B4-BE49-F238E27FC236}">
                    <a16:creationId xmlns:a16="http://schemas.microsoft.com/office/drawing/2014/main" id="{800861E7-F08F-4461-8949-3B67430705FE}"/>
                  </a:ext>
                </a:extLst>
              </p:cNvPr>
              <p:cNvSpPr/>
              <p:nvPr/>
            </p:nvSpPr>
            <p:spPr bwMode="auto">
              <a:xfrm>
                <a:off x="2288166" y="835371"/>
                <a:ext cx="432054" cy="352423"/>
              </a:xfrm>
              <a:prstGeom prst="triangle">
                <a:avLst>
                  <a:gd name="adj" fmla="val 50000"/>
                </a:avLst>
              </a:prstGeom>
              <a:solidFill>
                <a:schemeClr val="accent1">
                  <a:lumMod val="20000"/>
                  <a:lumOff val="8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42" name="Raute 41">
                <a:extLst>
                  <a:ext uri="{FF2B5EF4-FFF2-40B4-BE49-F238E27FC236}">
                    <a16:creationId xmlns:a16="http://schemas.microsoft.com/office/drawing/2014/main" id="{0EA93499-733C-45F7-9155-891B089F367F}"/>
                  </a:ext>
                </a:extLst>
              </p:cNvPr>
              <p:cNvSpPr/>
              <p:nvPr/>
            </p:nvSpPr>
            <p:spPr bwMode="auto">
              <a:xfrm>
                <a:off x="877707" y="1084546"/>
                <a:ext cx="390522" cy="400047"/>
              </a:xfrm>
              <a:prstGeom prst="diamond">
                <a:avLst/>
              </a:prstGeom>
              <a:solidFill>
                <a:schemeClr val="accent1">
                  <a:lumMod val="60000"/>
                  <a:lumOff val="40000"/>
                </a:schemeClr>
              </a:solidFill>
              <a:ln w="12700" cap="flat" cmpd="sng" algn="ctr">
                <a:solidFill>
                  <a:schemeClr val="accent6">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3" name="Raute 42">
                <a:extLst>
                  <a:ext uri="{FF2B5EF4-FFF2-40B4-BE49-F238E27FC236}">
                    <a16:creationId xmlns:a16="http://schemas.microsoft.com/office/drawing/2014/main" id="{45916B91-9AAE-429E-817D-E19FC7B080FB}"/>
                  </a:ext>
                </a:extLst>
              </p:cNvPr>
              <p:cNvSpPr/>
              <p:nvPr/>
            </p:nvSpPr>
            <p:spPr bwMode="auto">
              <a:xfrm>
                <a:off x="1282998" y="87852"/>
                <a:ext cx="390522" cy="400047"/>
              </a:xfrm>
              <a:prstGeom prst="diamond">
                <a:avLst/>
              </a:prstGeom>
              <a:solidFill>
                <a:schemeClr val="accent1">
                  <a:lumMod val="60000"/>
                  <a:lumOff val="4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4" name="Raute 43">
                <a:extLst>
                  <a:ext uri="{FF2B5EF4-FFF2-40B4-BE49-F238E27FC236}">
                    <a16:creationId xmlns:a16="http://schemas.microsoft.com/office/drawing/2014/main" id="{5A1A65FC-D2F3-4A00-8D5F-63DA706351B4}"/>
                  </a:ext>
                </a:extLst>
              </p:cNvPr>
              <p:cNvSpPr/>
              <p:nvPr/>
            </p:nvSpPr>
            <p:spPr bwMode="auto">
              <a:xfrm>
                <a:off x="136665" y="1941225"/>
                <a:ext cx="390522" cy="400047"/>
              </a:xfrm>
              <a:prstGeom prst="diamond">
                <a:avLst/>
              </a:prstGeom>
              <a:solidFill>
                <a:schemeClr val="accent1">
                  <a:lumMod val="60000"/>
                  <a:lumOff val="4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5" name="Raute 44">
                <a:extLst>
                  <a:ext uri="{FF2B5EF4-FFF2-40B4-BE49-F238E27FC236}">
                    <a16:creationId xmlns:a16="http://schemas.microsoft.com/office/drawing/2014/main" id="{8C303EAD-E9EE-476D-ABED-5DC49BD51021}"/>
                  </a:ext>
                </a:extLst>
              </p:cNvPr>
              <p:cNvSpPr/>
              <p:nvPr/>
            </p:nvSpPr>
            <p:spPr bwMode="auto">
              <a:xfrm>
                <a:off x="2006422" y="1367820"/>
                <a:ext cx="390522" cy="400047"/>
              </a:xfrm>
              <a:prstGeom prst="diamond">
                <a:avLst/>
              </a:prstGeom>
              <a:solidFill>
                <a:schemeClr val="accent1">
                  <a:lumMod val="20000"/>
                  <a:lumOff val="8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6" name="Flussdiagramm: Verbinder 45">
                <a:extLst>
                  <a:ext uri="{FF2B5EF4-FFF2-40B4-BE49-F238E27FC236}">
                    <a16:creationId xmlns:a16="http://schemas.microsoft.com/office/drawing/2014/main" id="{5BF3C6E0-C7BD-42DE-B423-D052DAFA6D28}"/>
                  </a:ext>
                </a:extLst>
              </p:cNvPr>
              <p:cNvSpPr/>
              <p:nvPr/>
            </p:nvSpPr>
            <p:spPr bwMode="auto">
              <a:xfrm>
                <a:off x="841512" y="2082766"/>
                <a:ext cx="379092" cy="360042"/>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7" name="Flussdiagramm: Verbinder 46">
                <a:extLst>
                  <a:ext uri="{FF2B5EF4-FFF2-40B4-BE49-F238E27FC236}">
                    <a16:creationId xmlns:a16="http://schemas.microsoft.com/office/drawing/2014/main" id="{EA3438F9-E7AF-4540-941F-B6353F14F446}"/>
                  </a:ext>
                </a:extLst>
              </p:cNvPr>
              <p:cNvSpPr/>
              <p:nvPr/>
            </p:nvSpPr>
            <p:spPr bwMode="auto">
              <a:xfrm>
                <a:off x="2341126" y="1815113"/>
                <a:ext cx="379092" cy="360042"/>
              </a:xfrm>
              <a:prstGeom prst="flowChartConnector">
                <a:avLst/>
              </a:prstGeom>
              <a:solidFill>
                <a:schemeClr val="accent1">
                  <a:lumMod val="20000"/>
                  <a:lumOff val="80000"/>
                </a:schemeClr>
              </a:solidFill>
              <a:ln w="12700" cap="flat" cmpd="sng" algn="ctr">
                <a:solidFill>
                  <a:schemeClr val="accent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8" name="Flussdiagramm: Verbinder 47">
                <a:extLst>
                  <a:ext uri="{FF2B5EF4-FFF2-40B4-BE49-F238E27FC236}">
                    <a16:creationId xmlns:a16="http://schemas.microsoft.com/office/drawing/2014/main" id="{6E304AC7-513B-4025-900B-9654EC3E112A}"/>
                  </a:ext>
                </a:extLst>
              </p:cNvPr>
              <p:cNvSpPr/>
              <p:nvPr/>
            </p:nvSpPr>
            <p:spPr bwMode="auto">
              <a:xfrm>
                <a:off x="331926" y="1144554"/>
                <a:ext cx="379092" cy="360042"/>
              </a:xfrm>
              <a:prstGeom prst="flowChartConnector">
                <a:avLst/>
              </a:prstGeom>
              <a:solidFill>
                <a:schemeClr val="accent1">
                  <a:lumMod val="40000"/>
                  <a:lumOff val="6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9" name="Flussdiagramm: Verbinder 48">
                <a:extLst>
                  <a:ext uri="{FF2B5EF4-FFF2-40B4-BE49-F238E27FC236}">
                    <a16:creationId xmlns:a16="http://schemas.microsoft.com/office/drawing/2014/main" id="{A79438BD-7F6F-44DE-9B81-8B8FAB34FB83}"/>
                  </a:ext>
                </a:extLst>
              </p:cNvPr>
              <p:cNvSpPr/>
              <p:nvPr/>
            </p:nvSpPr>
            <p:spPr bwMode="auto">
              <a:xfrm>
                <a:off x="1666665" y="854042"/>
                <a:ext cx="379092" cy="360041"/>
              </a:xfrm>
              <a:prstGeom prst="flowChartConnector">
                <a:avLst/>
              </a:prstGeom>
              <a:solidFill>
                <a:schemeClr val="accent4">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73" name="Flussdiagramm: Verbinder zu einer anderen Seite 72">
                <a:extLst>
                  <a:ext uri="{FF2B5EF4-FFF2-40B4-BE49-F238E27FC236}">
                    <a16:creationId xmlns:a16="http://schemas.microsoft.com/office/drawing/2014/main" id="{A4E032A6-1900-4B54-A86A-30D138C80E46}"/>
                  </a:ext>
                </a:extLst>
              </p:cNvPr>
              <p:cNvSpPr/>
              <p:nvPr/>
            </p:nvSpPr>
            <p:spPr bwMode="auto">
              <a:xfrm>
                <a:off x="1856211" y="440467"/>
                <a:ext cx="300420" cy="374521"/>
              </a:xfrm>
              <a:prstGeom prst="flowChartOffpageConnector">
                <a:avLst/>
              </a:prstGeom>
              <a:solidFill>
                <a:schemeClr val="accent6">
                  <a:lumMod val="40000"/>
                  <a:lumOff val="60000"/>
                </a:schemeClr>
              </a:solidFill>
              <a:ln w="12700" cap="flat" cmpd="sng" algn="ctr">
                <a:solidFill>
                  <a:schemeClr val="accent6">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74" name="Flussdiagramm: Verbinder zu einer anderen Seite 73">
                <a:extLst>
                  <a:ext uri="{FF2B5EF4-FFF2-40B4-BE49-F238E27FC236}">
                    <a16:creationId xmlns:a16="http://schemas.microsoft.com/office/drawing/2014/main" id="{3FFBFFE0-1750-4D12-B374-3378A30253CF}"/>
                  </a:ext>
                </a:extLst>
              </p:cNvPr>
              <p:cNvSpPr/>
              <p:nvPr/>
            </p:nvSpPr>
            <p:spPr bwMode="auto">
              <a:xfrm>
                <a:off x="585002" y="1655854"/>
                <a:ext cx="300420" cy="374521"/>
              </a:xfrm>
              <a:prstGeom prst="flowChartOffpageConnector">
                <a:avLst/>
              </a:prstGeom>
              <a:solidFill>
                <a:schemeClr val="accent6">
                  <a:lumMod val="60000"/>
                  <a:lumOff val="40000"/>
                </a:schemeClr>
              </a:solidFill>
              <a:ln w="12700" cap="flat" cmpd="sng" algn="ctr">
                <a:solidFill>
                  <a:schemeClr val="accent5"/>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75" name="Kreuz 74">
                <a:extLst>
                  <a:ext uri="{FF2B5EF4-FFF2-40B4-BE49-F238E27FC236}">
                    <a16:creationId xmlns:a16="http://schemas.microsoft.com/office/drawing/2014/main" id="{B4317F86-003D-42FC-9CFB-15D0A2867A3C}"/>
                  </a:ext>
                </a:extLst>
              </p:cNvPr>
              <p:cNvSpPr/>
              <p:nvPr/>
            </p:nvSpPr>
            <p:spPr bwMode="auto">
              <a:xfrm>
                <a:off x="2288166" y="226156"/>
                <a:ext cx="295272" cy="276222"/>
              </a:xfrm>
              <a:prstGeom prst="plus">
                <a:avLst>
                  <a:gd name="adj" fmla="val 25000"/>
                </a:avLst>
              </a:prstGeom>
              <a:solidFill>
                <a:schemeClr val="accent1">
                  <a:lumMod val="20000"/>
                  <a:lumOff val="80000"/>
                  <a:alpha val="67999"/>
                </a:schemeClr>
              </a:solidFill>
              <a:ln w="6349" cap="flat" cmpd="sng" algn="ctr">
                <a:solidFill>
                  <a:srgbClr val="9844C2"/>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76" name="Kreuz 75">
                <a:extLst>
                  <a:ext uri="{FF2B5EF4-FFF2-40B4-BE49-F238E27FC236}">
                    <a16:creationId xmlns:a16="http://schemas.microsoft.com/office/drawing/2014/main" id="{CA0170AD-F056-4705-8E71-44D40C38A4A8}"/>
                  </a:ext>
                </a:extLst>
              </p:cNvPr>
              <p:cNvSpPr/>
              <p:nvPr/>
            </p:nvSpPr>
            <p:spPr bwMode="auto">
              <a:xfrm>
                <a:off x="1220607" y="1754154"/>
                <a:ext cx="295272" cy="276222"/>
              </a:xfrm>
              <a:prstGeom prst="plus">
                <a:avLst>
                  <a:gd name="adj" fmla="val 25000"/>
                </a:avLst>
              </a:prstGeom>
              <a:solidFill>
                <a:srgbClr val="9844C2">
                  <a:alpha val="55000"/>
                </a:srgb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77" name="Flussdiagramm: Daten 76">
                <a:extLst>
                  <a:ext uri="{FF2B5EF4-FFF2-40B4-BE49-F238E27FC236}">
                    <a16:creationId xmlns:a16="http://schemas.microsoft.com/office/drawing/2014/main" id="{2FBDDABD-32F9-4168-BF7D-E31D7D3D4B8D}"/>
                  </a:ext>
                </a:extLst>
              </p:cNvPr>
              <p:cNvSpPr/>
              <p:nvPr/>
            </p:nvSpPr>
            <p:spPr bwMode="auto">
              <a:xfrm>
                <a:off x="136665" y="808511"/>
                <a:ext cx="523873" cy="203071"/>
              </a:xfrm>
              <a:prstGeom prst="flowChartInputOutput">
                <a:avLst/>
              </a:prstGeom>
              <a:solidFill>
                <a:schemeClr val="accent4">
                  <a:lumMod val="60000"/>
                  <a:lumOff val="4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78" name="Flussdiagramm: Daten 77">
                <a:extLst>
                  <a:ext uri="{FF2B5EF4-FFF2-40B4-BE49-F238E27FC236}">
                    <a16:creationId xmlns:a16="http://schemas.microsoft.com/office/drawing/2014/main" id="{62D14A08-8753-4069-9730-8E9EF079D909}"/>
                  </a:ext>
                </a:extLst>
              </p:cNvPr>
              <p:cNvSpPr/>
              <p:nvPr/>
            </p:nvSpPr>
            <p:spPr bwMode="auto">
              <a:xfrm>
                <a:off x="1385199" y="2239737"/>
                <a:ext cx="523872" cy="203071"/>
              </a:xfrm>
              <a:prstGeom prst="flowChartInputOutput">
                <a:avLst/>
              </a:prstGeom>
              <a:solidFill>
                <a:schemeClr val="accent4">
                  <a:lumMod val="20000"/>
                  <a:lumOff val="8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79" name="Freihandform: Form 78">
                <a:extLst>
                  <a:ext uri="{FF2B5EF4-FFF2-40B4-BE49-F238E27FC236}">
                    <a16:creationId xmlns:a16="http://schemas.microsoft.com/office/drawing/2014/main" id="{C946BEFC-2E0E-4A70-BBFE-DD394298DAA0}"/>
                  </a:ext>
                </a:extLst>
              </p:cNvPr>
              <p:cNvSpPr/>
              <p:nvPr/>
            </p:nvSpPr>
            <p:spPr bwMode="auto">
              <a:xfrm>
                <a:off x="0" y="0"/>
                <a:ext cx="2807858" cy="2619950"/>
              </a:xfrm>
              <a:custGeom>
                <a:avLst/>
                <a:gdLst/>
                <a:ahLst/>
                <a:cxnLst/>
                <a:rect l="l" t="t" r="r" b="b"/>
                <a:pathLst>
                  <a:path w="43200" h="43200" extrusionOk="0">
                    <a:moveTo>
                      <a:pt x="40580" y="2447"/>
                    </a:moveTo>
                    <a:cubicBezTo>
                      <a:pt x="39066" y="2002"/>
                      <a:pt x="34597" y="2918"/>
                      <a:pt x="32520" y="3232"/>
                    </a:cubicBezTo>
                    <a:cubicBezTo>
                      <a:pt x="30444" y="3546"/>
                      <a:pt x="29150" y="4554"/>
                      <a:pt x="28124" y="4332"/>
                    </a:cubicBezTo>
                    <a:cubicBezTo>
                      <a:pt x="27098" y="4109"/>
                      <a:pt x="27294" y="2617"/>
                      <a:pt x="26366" y="1897"/>
                    </a:cubicBezTo>
                    <a:cubicBezTo>
                      <a:pt x="25437" y="1177"/>
                      <a:pt x="23850" y="-39"/>
                      <a:pt x="22555" y="13"/>
                    </a:cubicBezTo>
                    <a:cubicBezTo>
                      <a:pt x="21261" y="65"/>
                      <a:pt x="20394" y="2067"/>
                      <a:pt x="18599" y="2211"/>
                    </a:cubicBezTo>
                    <a:cubicBezTo>
                      <a:pt x="16803" y="2355"/>
                      <a:pt x="13848" y="314"/>
                      <a:pt x="11784" y="876"/>
                    </a:cubicBezTo>
                    <a:cubicBezTo>
                      <a:pt x="9720" y="1439"/>
                      <a:pt x="7363" y="3887"/>
                      <a:pt x="6215" y="5588"/>
                    </a:cubicBezTo>
                    <a:cubicBezTo>
                      <a:pt x="5068" y="7290"/>
                      <a:pt x="5910" y="9802"/>
                      <a:pt x="4897" y="11085"/>
                    </a:cubicBezTo>
                    <a:cubicBezTo>
                      <a:pt x="3883" y="12368"/>
                      <a:pt x="671" y="12171"/>
                      <a:pt x="134" y="13284"/>
                    </a:cubicBezTo>
                    <a:cubicBezTo>
                      <a:pt x="-403" y="14396"/>
                      <a:pt x="1257" y="16098"/>
                      <a:pt x="1673" y="17760"/>
                    </a:cubicBezTo>
                    <a:cubicBezTo>
                      <a:pt x="2088" y="19422"/>
                      <a:pt x="2527" y="21215"/>
                      <a:pt x="2625" y="23257"/>
                    </a:cubicBezTo>
                    <a:cubicBezTo>
                      <a:pt x="2723" y="25299"/>
                      <a:pt x="2588" y="28008"/>
                      <a:pt x="2259" y="30010"/>
                    </a:cubicBezTo>
                    <a:cubicBezTo>
                      <a:pt x="1929" y="32013"/>
                      <a:pt x="622" y="33518"/>
                      <a:pt x="647" y="35272"/>
                    </a:cubicBezTo>
                    <a:cubicBezTo>
                      <a:pt x="671" y="37026"/>
                      <a:pt x="940" y="39892"/>
                      <a:pt x="2405" y="40533"/>
                    </a:cubicBezTo>
                    <a:cubicBezTo>
                      <a:pt x="3871" y="41174"/>
                      <a:pt x="7217" y="38779"/>
                      <a:pt x="9439" y="39120"/>
                    </a:cubicBezTo>
                    <a:cubicBezTo>
                      <a:pt x="11662" y="39460"/>
                      <a:pt x="13115" y="41973"/>
                      <a:pt x="15741" y="42575"/>
                    </a:cubicBezTo>
                    <a:cubicBezTo>
                      <a:pt x="18367" y="43177"/>
                      <a:pt x="22165" y="43530"/>
                      <a:pt x="25193" y="42732"/>
                    </a:cubicBezTo>
                    <a:cubicBezTo>
                      <a:pt x="28222" y="41934"/>
                      <a:pt x="31006" y="38819"/>
                      <a:pt x="33913" y="37785"/>
                    </a:cubicBezTo>
                    <a:cubicBezTo>
                      <a:pt x="36819" y="36751"/>
                      <a:pt x="41289" y="37837"/>
                      <a:pt x="42632" y="36528"/>
                    </a:cubicBezTo>
                    <a:cubicBezTo>
                      <a:pt x="43975" y="35219"/>
                      <a:pt x="42547" y="31934"/>
                      <a:pt x="41973" y="29932"/>
                    </a:cubicBezTo>
                    <a:cubicBezTo>
                      <a:pt x="41399" y="27929"/>
                      <a:pt x="39017" y="26045"/>
                      <a:pt x="39188" y="24513"/>
                    </a:cubicBezTo>
                    <a:cubicBezTo>
                      <a:pt x="39359" y="22982"/>
                      <a:pt x="42583" y="22315"/>
                      <a:pt x="42998" y="20744"/>
                    </a:cubicBezTo>
                    <a:cubicBezTo>
                      <a:pt x="43414" y="19173"/>
                      <a:pt x="42168" y="16844"/>
                      <a:pt x="41680" y="15090"/>
                    </a:cubicBezTo>
                    <a:cubicBezTo>
                      <a:pt x="41191" y="13336"/>
                      <a:pt x="40080" y="11753"/>
                      <a:pt x="40068" y="10221"/>
                    </a:cubicBezTo>
                    <a:cubicBezTo>
                      <a:pt x="40055" y="8690"/>
                      <a:pt x="41521" y="7185"/>
                      <a:pt x="41606" y="5902"/>
                    </a:cubicBezTo>
                    <a:cubicBezTo>
                      <a:pt x="41692" y="4620"/>
                      <a:pt x="42095" y="2892"/>
                      <a:pt x="40580" y="2447"/>
                    </a:cubicBezTo>
                    <a:close/>
                  </a:path>
                </a:pathLst>
              </a:custGeom>
              <a:noFill/>
              <a:ln w="12700" cap="flat" cmpd="sng" algn="ctr">
                <a:solidFill>
                  <a:srgbClr val="000000"/>
                </a:solidFill>
                <a:prstDash val="lgDash"/>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grpSp>
        <p:sp>
          <p:nvSpPr>
            <p:cNvPr id="36" name="Flussdiagramm: Verbinder 35">
              <a:extLst>
                <a:ext uri="{FF2B5EF4-FFF2-40B4-BE49-F238E27FC236}">
                  <a16:creationId xmlns:a16="http://schemas.microsoft.com/office/drawing/2014/main" id="{1CB61D03-3467-4BCD-BCF6-6ED2BFB01604}"/>
                </a:ext>
              </a:extLst>
            </p:cNvPr>
            <p:cNvSpPr/>
            <p:nvPr/>
          </p:nvSpPr>
          <p:spPr bwMode="auto">
            <a:xfrm>
              <a:off x="5303912" y="2498786"/>
              <a:ext cx="2486025" cy="2552698"/>
            </a:xfrm>
            <a:prstGeom prst="flowChartConnector">
              <a:avLst/>
            </a:prstGeom>
            <a:noFill/>
            <a:ln w="12700" cap="flat" cmpd="sng" algn="ctr">
              <a:solidFill>
                <a:schemeClr val="accent1">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dirty="0"/>
            </a:p>
          </p:txBody>
        </p:sp>
      </p:grpSp>
      <p:sp>
        <p:nvSpPr>
          <p:cNvPr id="80" name="Rechteck: abgerundete Ecken 79">
            <a:extLst>
              <a:ext uri="{FF2B5EF4-FFF2-40B4-BE49-F238E27FC236}">
                <a16:creationId xmlns:a16="http://schemas.microsoft.com/office/drawing/2014/main" id="{73373535-EAA8-4B37-8E60-AAD052DF176B}"/>
              </a:ext>
            </a:extLst>
          </p:cNvPr>
          <p:cNvSpPr/>
          <p:nvPr/>
        </p:nvSpPr>
        <p:spPr bwMode="auto">
          <a:xfrm>
            <a:off x="8238749" y="2608404"/>
            <a:ext cx="2264699" cy="847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Vielfalt als Mehrwert erkennen</a:t>
            </a:r>
          </a:p>
        </p:txBody>
      </p:sp>
      <p:sp>
        <p:nvSpPr>
          <p:cNvPr id="81" name="Rechteck: abgerundete Ecken 80">
            <a:extLst>
              <a:ext uri="{FF2B5EF4-FFF2-40B4-BE49-F238E27FC236}">
                <a16:creationId xmlns:a16="http://schemas.microsoft.com/office/drawing/2014/main" id="{8F032598-1AFC-4EC3-85D6-5F5524E9798D}"/>
              </a:ext>
            </a:extLst>
          </p:cNvPr>
          <p:cNvSpPr/>
          <p:nvPr/>
        </p:nvSpPr>
        <p:spPr bwMode="auto">
          <a:xfrm>
            <a:off x="9803059" y="4082115"/>
            <a:ext cx="2089994" cy="5284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Partizipation fördern</a:t>
            </a:r>
          </a:p>
        </p:txBody>
      </p:sp>
    </p:spTree>
    <p:extLst>
      <p:ext uri="{BB962C8B-B14F-4D97-AF65-F5344CB8AC3E}">
        <p14:creationId xmlns:p14="http://schemas.microsoft.com/office/powerpoint/2010/main" val="362826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70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par>
                          <p:cTn id="11" fill="hold">
                            <p:stCondLst>
                              <p:cond delay="1200"/>
                            </p:stCondLst>
                            <p:childTnLst>
                              <p:par>
                                <p:cTn id="12" presetID="22" presetClass="entr" presetSubtype="8"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
                                            <p:txEl>
                                              <p:pRg st="3" end="3"/>
                                            </p:txEl>
                                          </p:spTgt>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70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par>
                          <p:cTn id="27" fill="hold">
                            <p:stCondLst>
                              <p:cond delay="1200"/>
                            </p:stCondLst>
                            <p:childTnLst>
                              <p:par>
                                <p:cTn id="28" presetID="22" presetClass="entr" presetSubtype="8"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3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1000" fill="hold"/>
                                        <p:tgtEl>
                                          <p:spTgt spid="33"/>
                                        </p:tgtEl>
                                        <p:attrNameLst>
                                          <p:attrName>ppt_w</p:attrName>
                                        </p:attrNameLst>
                                      </p:cBhvr>
                                      <p:tavLst>
                                        <p:tav tm="0">
                                          <p:val>
                                            <p:fltVal val="0"/>
                                          </p:val>
                                        </p:tav>
                                        <p:tav tm="100000">
                                          <p:val>
                                            <p:strVal val="#ppt_w"/>
                                          </p:val>
                                        </p:tav>
                                      </p:tavLst>
                                    </p:anim>
                                    <p:anim calcmode="lin" valueType="num">
                                      <p:cBhvr>
                                        <p:cTn id="42" dur="1000" fill="hold"/>
                                        <p:tgtEl>
                                          <p:spTgt spid="33"/>
                                        </p:tgtEl>
                                        <p:attrNameLst>
                                          <p:attrName>ppt_h</p:attrName>
                                        </p:attrNameLst>
                                      </p:cBhvr>
                                      <p:tavLst>
                                        <p:tav tm="0">
                                          <p:val>
                                            <p:fltVal val="0"/>
                                          </p:val>
                                        </p:tav>
                                        <p:tav tm="100000">
                                          <p:val>
                                            <p:strVal val="#ppt_h"/>
                                          </p:val>
                                        </p:tav>
                                      </p:tavLst>
                                    </p:anim>
                                    <p:anim calcmode="lin" valueType="num">
                                      <p:cBhvr>
                                        <p:cTn id="43" dur="1000" fill="hold"/>
                                        <p:tgtEl>
                                          <p:spTgt spid="33"/>
                                        </p:tgtEl>
                                        <p:attrNameLst>
                                          <p:attrName>style.rotation</p:attrName>
                                        </p:attrNameLst>
                                      </p:cBhvr>
                                      <p:tavLst>
                                        <p:tav tm="0">
                                          <p:val>
                                            <p:fltVal val="90"/>
                                          </p:val>
                                        </p:tav>
                                        <p:tav tm="100000">
                                          <p:val>
                                            <p:fltVal val="0"/>
                                          </p:val>
                                        </p:tav>
                                      </p:tavLst>
                                    </p:anim>
                                    <p:animEffect transition="in" filter="fade">
                                      <p:cBhvr>
                                        <p:cTn id="44" dur="1000"/>
                                        <p:tgtEl>
                                          <p:spTgt spid="33"/>
                                        </p:tgtEl>
                                      </p:cBhvr>
                                    </p:animEffect>
                                  </p:childTnLst>
                                </p:cTn>
                              </p:par>
                            </p:childTnLst>
                          </p:cTn>
                        </p:par>
                        <p:par>
                          <p:cTn id="45" fill="hold">
                            <p:stCondLst>
                              <p:cond delay="1000"/>
                            </p:stCondLst>
                            <p:childTnLst>
                              <p:par>
                                <p:cTn id="46" presetID="10" presetClass="entr" presetSubtype="0" fill="hold" nodeType="afterEffect">
                                  <p:stCondLst>
                                    <p:cond delay="20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0" grpId="0"/>
      <p:bldP spid="31" grpId="0" animBg="1"/>
      <p:bldP spid="32" grpId="0" animBg="1"/>
      <p:bldP spid="33" grpId="0" animBg="1"/>
      <p:bldP spid="80" grpId="0" animBg="1"/>
      <p:bldP spid="8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4"/>
          <p:cNvSpPr>
            <a:spLocks noGrp="1"/>
          </p:cNvSpPr>
          <p:nvPr>
            <p:ph type="title"/>
          </p:nvPr>
        </p:nvSpPr>
        <p:spPr bwMode="auto">
          <a:xfrm>
            <a:off x="2505206" y="564662"/>
            <a:ext cx="8580330" cy="574327"/>
          </a:xfrm>
          <a:prstGeom prst="rect">
            <a:avLst/>
          </a:prstGeom>
        </p:spPr>
        <p:txBody>
          <a:bodyPr/>
          <a:lstStyle>
            <a:lvl1pPr>
              <a:defRPr sz="4400" b="1"/>
            </a:lvl1pPr>
          </a:lstStyle>
          <a:p>
            <a:pPr>
              <a:defRPr/>
            </a:pPr>
            <a:r>
              <a:rPr lang="de-DE" dirty="0" err="1" smtClean="0">
                <a:latin typeface="Carlito"/>
                <a:ea typeface="Carlito"/>
                <a:cs typeface="Carlito"/>
              </a:rPr>
              <a:t>Lessons</a:t>
            </a:r>
            <a:r>
              <a:rPr lang="de-DE" dirty="0" smtClean="0">
                <a:latin typeface="Carlito"/>
                <a:ea typeface="Carlito"/>
                <a:cs typeface="Carlito"/>
              </a:rPr>
              <a:t> </a:t>
            </a:r>
            <a:r>
              <a:rPr lang="de-DE" dirty="0" err="1">
                <a:latin typeface="Carlito"/>
                <a:ea typeface="Carlito"/>
                <a:cs typeface="Carlito"/>
              </a:rPr>
              <a:t>Learned</a:t>
            </a:r>
            <a:r>
              <a:rPr lang="de-DE" dirty="0">
                <a:latin typeface="Carlito"/>
                <a:ea typeface="Carlito"/>
                <a:cs typeface="Carlito"/>
              </a:rPr>
              <a:t> </a:t>
            </a:r>
            <a:r>
              <a:rPr lang="de-DE" b="0" dirty="0" smtClean="0">
                <a:latin typeface="Carlito"/>
                <a:ea typeface="Carlito"/>
                <a:cs typeface="Carlito"/>
              </a:rPr>
              <a:t>– Inklusion</a:t>
            </a:r>
            <a:endParaRPr b="0" dirty="0"/>
          </a:p>
        </p:txBody>
      </p:sp>
      <p:sp>
        <p:nvSpPr>
          <p:cNvPr id="5" name="Textplatzhalter 12"/>
          <p:cNvSpPr>
            <a:spLocks noGrp="1"/>
          </p:cNvSpPr>
          <p:nvPr>
            <p:ph type="body" sz="quarter" idx="11" hasCustomPrompt="1"/>
          </p:nvPr>
        </p:nvSpPr>
        <p:spPr bwMode="auto">
          <a:xfrm>
            <a:off x="10678417" y="6345042"/>
            <a:ext cx="814190" cy="313085"/>
          </a:xfrm>
          <a:prstGeom prst="rect">
            <a:avLst/>
          </a:prstGeom>
        </p:spPr>
        <p:txBody>
          <a:bodyPr/>
          <a:lstStyle>
            <a:lvl1pPr marL="0" indent="0">
              <a:buNone/>
              <a:defRPr sz="1200"/>
            </a:lvl1pPr>
            <a:lvl2pPr marL="457200" indent="0">
              <a:buNone/>
              <a:defRPr/>
            </a:lvl2pPr>
          </a:lstStyle>
          <a:p>
            <a:pPr>
              <a:defRPr/>
            </a:pPr>
            <a:endParaRPr dirty="0"/>
          </a:p>
        </p:txBody>
      </p:sp>
      <p:grpSp>
        <p:nvGrpSpPr>
          <p:cNvPr id="27" name="Gruppieren 26">
            <a:extLst>
              <a:ext uri="{FF2B5EF4-FFF2-40B4-BE49-F238E27FC236}">
                <a16:creationId xmlns:a16="http://schemas.microsoft.com/office/drawing/2014/main" id="{D8756A0B-DC22-49B2-AB8E-97FB73EB973B}"/>
              </a:ext>
            </a:extLst>
          </p:cNvPr>
          <p:cNvGrpSpPr/>
          <p:nvPr/>
        </p:nvGrpSpPr>
        <p:grpSpPr>
          <a:xfrm>
            <a:off x="5015880" y="2348662"/>
            <a:ext cx="3024336" cy="2732395"/>
            <a:chOff x="5208144" y="2465158"/>
            <a:chExt cx="2807858" cy="2619950"/>
          </a:xfrm>
        </p:grpSpPr>
        <p:grpSp>
          <p:nvGrpSpPr>
            <p:cNvPr id="28" name="Gruppieren 27">
              <a:extLst>
                <a:ext uri="{FF2B5EF4-FFF2-40B4-BE49-F238E27FC236}">
                  <a16:creationId xmlns:a16="http://schemas.microsoft.com/office/drawing/2014/main" id="{9C08D563-E834-46A9-80DE-168FD8BAA312}"/>
                </a:ext>
              </a:extLst>
            </p:cNvPr>
            <p:cNvGrpSpPr/>
            <p:nvPr/>
          </p:nvGrpSpPr>
          <p:grpSpPr bwMode="auto">
            <a:xfrm>
              <a:off x="5208144" y="2465158"/>
              <a:ext cx="2807858" cy="2619950"/>
              <a:chOff x="0" y="0"/>
              <a:chExt cx="2807858" cy="2619950"/>
            </a:xfrm>
          </p:grpSpPr>
          <p:sp>
            <p:nvSpPr>
              <p:cNvPr id="30" name="Gleichschenkliges Dreieck 29">
                <a:extLst>
                  <a:ext uri="{FF2B5EF4-FFF2-40B4-BE49-F238E27FC236}">
                    <a16:creationId xmlns:a16="http://schemas.microsoft.com/office/drawing/2014/main" id="{5A4AC67D-5876-4ACC-B13D-D6F8707CA8A3}"/>
                  </a:ext>
                </a:extLst>
              </p:cNvPr>
              <p:cNvSpPr/>
              <p:nvPr/>
            </p:nvSpPr>
            <p:spPr bwMode="auto">
              <a:xfrm>
                <a:off x="498325" y="188055"/>
                <a:ext cx="432054" cy="352423"/>
              </a:xfrm>
              <a:prstGeom prst="triangle">
                <a:avLst>
                  <a:gd name="adj" fmla="val 50000"/>
                </a:avLst>
              </a:prstGeom>
              <a:solidFill>
                <a:schemeClr val="accent1">
                  <a:lumMod val="60000"/>
                  <a:lumOff val="40000"/>
                </a:schemeClr>
              </a:solidFill>
              <a:ln w="12700" cap="flat" cmpd="sng" algn="ctr">
                <a:solidFill>
                  <a:srgbClr val="9844C2"/>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31" name="Flussdiagramm: Verbinder 30">
                <a:extLst>
                  <a:ext uri="{FF2B5EF4-FFF2-40B4-BE49-F238E27FC236}">
                    <a16:creationId xmlns:a16="http://schemas.microsoft.com/office/drawing/2014/main" id="{EC545E1A-042B-4CD0-877B-3C1E568F7F30}"/>
                  </a:ext>
                </a:extLst>
              </p:cNvPr>
              <p:cNvSpPr/>
              <p:nvPr/>
            </p:nvSpPr>
            <p:spPr bwMode="auto">
              <a:xfrm>
                <a:off x="1403929" y="1309975"/>
                <a:ext cx="379093" cy="360043"/>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32" name="Gleichschenkliges Dreieck 31">
                <a:extLst>
                  <a:ext uri="{FF2B5EF4-FFF2-40B4-BE49-F238E27FC236}">
                    <a16:creationId xmlns:a16="http://schemas.microsoft.com/office/drawing/2014/main" id="{A3751CD0-9809-485F-B798-7E106557FC66}"/>
                  </a:ext>
                </a:extLst>
              </p:cNvPr>
              <p:cNvSpPr/>
              <p:nvPr/>
            </p:nvSpPr>
            <p:spPr bwMode="auto">
              <a:xfrm>
                <a:off x="1004580" y="627729"/>
                <a:ext cx="432054" cy="352423"/>
              </a:xfrm>
              <a:prstGeom prst="triangle">
                <a:avLst>
                  <a:gd name="adj" fmla="val 50000"/>
                </a:avLst>
              </a:prstGeom>
              <a:solidFill>
                <a:schemeClr val="accent1">
                  <a:lumMod val="40000"/>
                  <a:lumOff val="60000"/>
                </a:schemeClr>
              </a:solidFill>
              <a:ln w="12700" cap="flat" cmpd="sng" algn="ctr">
                <a:solidFill>
                  <a:schemeClr val="accent1">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33" name="Gleichschenkliges Dreieck 32">
                <a:extLst>
                  <a:ext uri="{FF2B5EF4-FFF2-40B4-BE49-F238E27FC236}">
                    <a16:creationId xmlns:a16="http://schemas.microsoft.com/office/drawing/2014/main" id="{F8AE3921-672A-4A65-BDCD-E68CB5A0D0A7}"/>
                  </a:ext>
                </a:extLst>
              </p:cNvPr>
              <p:cNvSpPr/>
              <p:nvPr/>
            </p:nvSpPr>
            <p:spPr bwMode="auto">
              <a:xfrm>
                <a:off x="1724578" y="1730341"/>
                <a:ext cx="432054" cy="352423"/>
              </a:xfrm>
              <a:prstGeom prst="triangle">
                <a:avLst>
                  <a:gd name="adj" fmla="val 50000"/>
                </a:avLst>
              </a:prstGeom>
              <a:solidFill>
                <a:schemeClr val="accent1">
                  <a:lumMod val="40000"/>
                  <a:lumOff val="6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34" name="Gleichschenkliges Dreieck 33">
                <a:extLst>
                  <a:ext uri="{FF2B5EF4-FFF2-40B4-BE49-F238E27FC236}">
                    <a16:creationId xmlns:a16="http://schemas.microsoft.com/office/drawing/2014/main" id="{D846B382-C3EF-4DCC-87EF-CBBF3EBA8720}"/>
                  </a:ext>
                </a:extLst>
              </p:cNvPr>
              <p:cNvSpPr/>
              <p:nvPr/>
            </p:nvSpPr>
            <p:spPr bwMode="auto">
              <a:xfrm>
                <a:off x="2288166" y="835371"/>
                <a:ext cx="432054" cy="352423"/>
              </a:xfrm>
              <a:prstGeom prst="triangle">
                <a:avLst>
                  <a:gd name="adj" fmla="val 50000"/>
                </a:avLst>
              </a:prstGeom>
              <a:solidFill>
                <a:schemeClr val="accent1">
                  <a:lumMod val="20000"/>
                  <a:lumOff val="80000"/>
                </a:schemeClr>
              </a:solidFill>
              <a:ln w="12700" cap="flat" cmpd="sng" algn="ctr">
                <a:solidFill>
                  <a:schemeClr val="accent1">
                    <a:lumMod val="40000"/>
                    <a:lumOff val="6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35" name="Raute 34">
                <a:extLst>
                  <a:ext uri="{FF2B5EF4-FFF2-40B4-BE49-F238E27FC236}">
                    <a16:creationId xmlns:a16="http://schemas.microsoft.com/office/drawing/2014/main" id="{1033DBAA-E5CE-4FC2-BF54-192D7B282A8C}"/>
                  </a:ext>
                </a:extLst>
              </p:cNvPr>
              <p:cNvSpPr/>
              <p:nvPr/>
            </p:nvSpPr>
            <p:spPr bwMode="auto">
              <a:xfrm>
                <a:off x="877707" y="1084546"/>
                <a:ext cx="390522" cy="400047"/>
              </a:xfrm>
              <a:prstGeom prst="diamond">
                <a:avLst/>
              </a:prstGeom>
              <a:solidFill>
                <a:schemeClr val="accent1">
                  <a:lumMod val="60000"/>
                  <a:lumOff val="40000"/>
                </a:schemeClr>
              </a:solidFill>
              <a:ln w="12700" cap="flat" cmpd="sng" algn="ctr">
                <a:solidFill>
                  <a:schemeClr val="accent6">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36" name="Raute 35">
                <a:extLst>
                  <a:ext uri="{FF2B5EF4-FFF2-40B4-BE49-F238E27FC236}">
                    <a16:creationId xmlns:a16="http://schemas.microsoft.com/office/drawing/2014/main" id="{0F88E1B8-4D8E-4087-9ED0-890B2150C921}"/>
                  </a:ext>
                </a:extLst>
              </p:cNvPr>
              <p:cNvSpPr/>
              <p:nvPr/>
            </p:nvSpPr>
            <p:spPr bwMode="auto">
              <a:xfrm>
                <a:off x="1282998" y="87852"/>
                <a:ext cx="390522" cy="400047"/>
              </a:xfrm>
              <a:prstGeom prst="diamond">
                <a:avLst/>
              </a:prstGeom>
              <a:solidFill>
                <a:schemeClr val="accent1">
                  <a:lumMod val="60000"/>
                  <a:lumOff val="4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37" name="Raute 36">
                <a:extLst>
                  <a:ext uri="{FF2B5EF4-FFF2-40B4-BE49-F238E27FC236}">
                    <a16:creationId xmlns:a16="http://schemas.microsoft.com/office/drawing/2014/main" id="{E713F758-6F14-46D4-9531-3B18BBA1D00C}"/>
                  </a:ext>
                </a:extLst>
              </p:cNvPr>
              <p:cNvSpPr/>
              <p:nvPr/>
            </p:nvSpPr>
            <p:spPr bwMode="auto">
              <a:xfrm>
                <a:off x="136665" y="1941225"/>
                <a:ext cx="390522" cy="400047"/>
              </a:xfrm>
              <a:prstGeom prst="diamond">
                <a:avLst/>
              </a:prstGeom>
              <a:solidFill>
                <a:schemeClr val="accent1">
                  <a:lumMod val="60000"/>
                  <a:lumOff val="4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38" name="Raute 37">
                <a:extLst>
                  <a:ext uri="{FF2B5EF4-FFF2-40B4-BE49-F238E27FC236}">
                    <a16:creationId xmlns:a16="http://schemas.microsoft.com/office/drawing/2014/main" id="{E652BFC1-137A-43A1-AFE9-64007A20DC11}"/>
                  </a:ext>
                </a:extLst>
              </p:cNvPr>
              <p:cNvSpPr/>
              <p:nvPr/>
            </p:nvSpPr>
            <p:spPr bwMode="auto">
              <a:xfrm>
                <a:off x="2006422" y="1367820"/>
                <a:ext cx="390522" cy="400047"/>
              </a:xfrm>
              <a:prstGeom prst="diamond">
                <a:avLst/>
              </a:prstGeom>
              <a:solidFill>
                <a:schemeClr val="accent1">
                  <a:lumMod val="20000"/>
                  <a:lumOff val="80000"/>
                </a:schemeClr>
              </a:solidFill>
              <a:ln w="12700" cap="flat" cmpd="sng" algn="ctr">
                <a:solidFill>
                  <a:schemeClr val="tx2">
                    <a:lumMod val="60000"/>
                    <a:lumOff val="4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39" name="Flussdiagramm: Verbinder 38">
                <a:extLst>
                  <a:ext uri="{FF2B5EF4-FFF2-40B4-BE49-F238E27FC236}">
                    <a16:creationId xmlns:a16="http://schemas.microsoft.com/office/drawing/2014/main" id="{629D1FA0-4EB2-479E-AAFD-768C335C36E5}"/>
                  </a:ext>
                </a:extLst>
              </p:cNvPr>
              <p:cNvSpPr/>
              <p:nvPr/>
            </p:nvSpPr>
            <p:spPr bwMode="auto">
              <a:xfrm>
                <a:off x="841512" y="2082766"/>
                <a:ext cx="379092" cy="360042"/>
              </a:xfrm>
              <a:prstGeom prst="flowChartConnector">
                <a:avLst/>
              </a:prstGeom>
              <a:solidFill>
                <a:schemeClr val="accent1">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0" name="Flussdiagramm: Verbinder 39">
                <a:extLst>
                  <a:ext uri="{FF2B5EF4-FFF2-40B4-BE49-F238E27FC236}">
                    <a16:creationId xmlns:a16="http://schemas.microsoft.com/office/drawing/2014/main" id="{187CF907-E289-4697-A8FD-C2BBA9C66413}"/>
                  </a:ext>
                </a:extLst>
              </p:cNvPr>
              <p:cNvSpPr/>
              <p:nvPr/>
            </p:nvSpPr>
            <p:spPr bwMode="auto">
              <a:xfrm>
                <a:off x="2341126" y="1815113"/>
                <a:ext cx="379092" cy="360042"/>
              </a:xfrm>
              <a:prstGeom prst="flowChartConnector">
                <a:avLst/>
              </a:prstGeom>
              <a:solidFill>
                <a:schemeClr val="accent1">
                  <a:lumMod val="20000"/>
                  <a:lumOff val="80000"/>
                </a:schemeClr>
              </a:solidFill>
              <a:ln w="12700" cap="flat" cmpd="sng" algn="ctr">
                <a:solidFill>
                  <a:schemeClr val="accent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1" name="Flussdiagramm: Verbinder 40">
                <a:extLst>
                  <a:ext uri="{FF2B5EF4-FFF2-40B4-BE49-F238E27FC236}">
                    <a16:creationId xmlns:a16="http://schemas.microsoft.com/office/drawing/2014/main" id="{CB70B2C3-22CC-434F-A166-9C10797B0404}"/>
                  </a:ext>
                </a:extLst>
              </p:cNvPr>
              <p:cNvSpPr/>
              <p:nvPr/>
            </p:nvSpPr>
            <p:spPr bwMode="auto">
              <a:xfrm>
                <a:off x="331926" y="1144554"/>
                <a:ext cx="379092" cy="360042"/>
              </a:xfrm>
              <a:prstGeom prst="flowChartConnector">
                <a:avLst/>
              </a:prstGeom>
              <a:solidFill>
                <a:schemeClr val="accent1">
                  <a:lumMod val="40000"/>
                  <a:lumOff val="6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2" name="Flussdiagramm: Verbinder 41">
                <a:extLst>
                  <a:ext uri="{FF2B5EF4-FFF2-40B4-BE49-F238E27FC236}">
                    <a16:creationId xmlns:a16="http://schemas.microsoft.com/office/drawing/2014/main" id="{65BBDC0C-A024-4367-94C0-565A9BD8249E}"/>
                  </a:ext>
                </a:extLst>
              </p:cNvPr>
              <p:cNvSpPr/>
              <p:nvPr/>
            </p:nvSpPr>
            <p:spPr bwMode="auto">
              <a:xfrm>
                <a:off x="1666665" y="854042"/>
                <a:ext cx="379092" cy="360041"/>
              </a:xfrm>
              <a:prstGeom prst="flowChartConnector">
                <a:avLst/>
              </a:prstGeom>
              <a:solidFill>
                <a:schemeClr val="accent4">
                  <a:lumMod val="20000"/>
                  <a:lumOff val="80000"/>
                </a:schemeClr>
              </a:solidFill>
              <a:ln w="12700" cap="flat" cmpd="sng" algn="ctr">
                <a:solidFill>
                  <a:schemeClr val="tx2">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3" name="Flussdiagramm: Verbinder zu einer anderen Seite 42">
                <a:extLst>
                  <a:ext uri="{FF2B5EF4-FFF2-40B4-BE49-F238E27FC236}">
                    <a16:creationId xmlns:a16="http://schemas.microsoft.com/office/drawing/2014/main" id="{53261F98-E5CC-49CE-AE19-AAB3DEC41FF7}"/>
                  </a:ext>
                </a:extLst>
              </p:cNvPr>
              <p:cNvSpPr/>
              <p:nvPr/>
            </p:nvSpPr>
            <p:spPr bwMode="auto">
              <a:xfrm>
                <a:off x="1856211" y="440467"/>
                <a:ext cx="300420" cy="374521"/>
              </a:xfrm>
              <a:prstGeom prst="flowChartOffpageConnector">
                <a:avLst/>
              </a:prstGeom>
              <a:solidFill>
                <a:schemeClr val="accent6">
                  <a:lumMod val="40000"/>
                  <a:lumOff val="60000"/>
                </a:schemeClr>
              </a:solidFill>
              <a:ln w="12700" cap="flat" cmpd="sng" algn="ctr">
                <a:solidFill>
                  <a:schemeClr val="accent6">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4" name="Flussdiagramm: Verbinder zu einer anderen Seite 43">
                <a:extLst>
                  <a:ext uri="{FF2B5EF4-FFF2-40B4-BE49-F238E27FC236}">
                    <a16:creationId xmlns:a16="http://schemas.microsoft.com/office/drawing/2014/main" id="{E8AEAD13-7FA2-4B99-91E0-0BA929270E0B}"/>
                  </a:ext>
                </a:extLst>
              </p:cNvPr>
              <p:cNvSpPr/>
              <p:nvPr/>
            </p:nvSpPr>
            <p:spPr bwMode="auto">
              <a:xfrm>
                <a:off x="585002" y="1655854"/>
                <a:ext cx="300420" cy="374521"/>
              </a:xfrm>
              <a:prstGeom prst="flowChartOffpageConnector">
                <a:avLst/>
              </a:prstGeom>
              <a:solidFill>
                <a:schemeClr val="accent6">
                  <a:lumMod val="60000"/>
                  <a:lumOff val="40000"/>
                </a:schemeClr>
              </a:solidFill>
              <a:ln w="12700" cap="flat" cmpd="sng" algn="ctr">
                <a:solidFill>
                  <a:schemeClr val="accent5"/>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5" name="Kreuz 44">
                <a:extLst>
                  <a:ext uri="{FF2B5EF4-FFF2-40B4-BE49-F238E27FC236}">
                    <a16:creationId xmlns:a16="http://schemas.microsoft.com/office/drawing/2014/main" id="{76B15C9B-93DE-4E80-9A63-E2C375FA9CB8}"/>
                  </a:ext>
                </a:extLst>
              </p:cNvPr>
              <p:cNvSpPr/>
              <p:nvPr/>
            </p:nvSpPr>
            <p:spPr bwMode="auto">
              <a:xfrm>
                <a:off x="2288166" y="226156"/>
                <a:ext cx="295272" cy="276222"/>
              </a:xfrm>
              <a:prstGeom prst="plus">
                <a:avLst>
                  <a:gd name="adj" fmla="val 25000"/>
                </a:avLst>
              </a:prstGeom>
              <a:solidFill>
                <a:schemeClr val="accent1">
                  <a:lumMod val="20000"/>
                  <a:lumOff val="80000"/>
                  <a:alpha val="67999"/>
                </a:schemeClr>
              </a:solidFill>
              <a:ln w="6349" cap="flat" cmpd="sng" algn="ctr">
                <a:solidFill>
                  <a:srgbClr val="9844C2"/>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6" name="Kreuz 45">
                <a:extLst>
                  <a:ext uri="{FF2B5EF4-FFF2-40B4-BE49-F238E27FC236}">
                    <a16:creationId xmlns:a16="http://schemas.microsoft.com/office/drawing/2014/main" id="{2F38C175-F1BB-4D14-9818-2F1DDCAF167D}"/>
                  </a:ext>
                </a:extLst>
              </p:cNvPr>
              <p:cNvSpPr/>
              <p:nvPr/>
            </p:nvSpPr>
            <p:spPr bwMode="auto">
              <a:xfrm>
                <a:off x="1220607" y="1754154"/>
                <a:ext cx="295272" cy="276222"/>
              </a:xfrm>
              <a:prstGeom prst="plus">
                <a:avLst>
                  <a:gd name="adj" fmla="val 25000"/>
                </a:avLst>
              </a:prstGeom>
              <a:solidFill>
                <a:srgbClr val="9844C2">
                  <a:alpha val="55000"/>
                </a:srgb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47" name="Flussdiagramm: Daten 46">
                <a:extLst>
                  <a:ext uri="{FF2B5EF4-FFF2-40B4-BE49-F238E27FC236}">
                    <a16:creationId xmlns:a16="http://schemas.microsoft.com/office/drawing/2014/main" id="{B0ABA63B-2CE6-440E-B61B-95F1A065D8EE}"/>
                  </a:ext>
                </a:extLst>
              </p:cNvPr>
              <p:cNvSpPr/>
              <p:nvPr/>
            </p:nvSpPr>
            <p:spPr bwMode="auto">
              <a:xfrm>
                <a:off x="136665" y="808511"/>
                <a:ext cx="523873" cy="203071"/>
              </a:xfrm>
              <a:prstGeom prst="flowChartInputOutput">
                <a:avLst/>
              </a:prstGeom>
              <a:solidFill>
                <a:schemeClr val="accent4">
                  <a:lumMod val="60000"/>
                  <a:lumOff val="4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70" name="Flussdiagramm: Daten 69">
                <a:extLst>
                  <a:ext uri="{FF2B5EF4-FFF2-40B4-BE49-F238E27FC236}">
                    <a16:creationId xmlns:a16="http://schemas.microsoft.com/office/drawing/2014/main" id="{EADC8032-2C69-434B-A037-B2915FFA618E}"/>
                  </a:ext>
                </a:extLst>
              </p:cNvPr>
              <p:cNvSpPr/>
              <p:nvPr/>
            </p:nvSpPr>
            <p:spPr bwMode="auto">
              <a:xfrm>
                <a:off x="1385199" y="2239737"/>
                <a:ext cx="523872" cy="203071"/>
              </a:xfrm>
              <a:prstGeom prst="flowChartInputOutput">
                <a:avLst/>
              </a:prstGeom>
              <a:solidFill>
                <a:schemeClr val="accent4">
                  <a:lumMod val="20000"/>
                  <a:lumOff val="80000"/>
                </a:schemeClr>
              </a:solidFill>
              <a:ln w="12700" cap="flat" cmpd="sng" algn="ctr">
                <a:solidFill>
                  <a:schemeClr val="accent4">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
            <p:nvSpPr>
              <p:cNvPr id="71" name="Freihandform: Form 70">
                <a:extLst>
                  <a:ext uri="{FF2B5EF4-FFF2-40B4-BE49-F238E27FC236}">
                    <a16:creationId xmlns:a16="http://schemas.microsoft.com/office/drawing/2014/main" id="{586A4191-D52A-4FFE-A4D6-0E4208661FD4}"/>
                  </a:ext>
                </a:extLst>
              </p:cNvPr>
              <p:cNvSpPr/>
              <p:nvPr/>
            </p:nvSpPr>
            <p:spPr bwMode="auto">
              <a:xfrm>
                <a:off x="0" y="0"/>
                <a:ext cx="2807858" cy="2619950"/>
              </a:xfrm>
              <a:custGeom>
                <a:avLst/>
                <a:gdLst/>
                <a:ahLst/>
                <a:cxnLst/>
                <a:rect l="l" t="t" r="r" b="b"/>
                <a:pathLst>
                  <a:path w="43200" h="43200" extrusionOk="0">
                    <a:moveTo>
                      <a:pt x="40580" y="2447"/>
                    </a:moveTo>
                    <a:cubicBezTo>
                      <a:pt x="39066" y="2002"/>
                      <a:pt x="34597" y="2918"/>
                      <a:pt x="32520" y="3232"/>
                    </a:cubicBezTo>
                    <a:cubicBezTo>
                      <a:pt x="30444" y="3546"/>
                      <a:pt x="29150" y="4554"/>
                      <a:pt x="28124" y="4332"/>
                    </a:cubicBezTo>
                    <a:cubicBezTo>
                      <a:pt x="27098" y="4109"/>
                      <a:pt x="27294" y="2617"/>
                      <a:pt x="26366" y="1897"/>
                    </a:cubicBezTo>
                    <a:cubicBezTo>
                      <a:pt x="25437" y="1177"/>
                      <a:pt x="23850" y="-39"/>
                      <a:pt x="22555" y="13"/>
                    </a:cubicBezTo>
                    <a:cubicBezTo>
                      <a:pt x="21261" y="65"/>
                      <a:pt x="20394" y="2067"/>
                      <a:pt x="18599" y="2211"/>
                    </a:cubicBezTo>
                    <a:cubicBezTo>
                      <a:pt x="16803" y="2355"/>
                      <a:pt x="13848" y="314"/>
                      <a:pt x="11784" y="876"/>
                    </a:cubicBezTo>
                    <a:cubicBezTo>
                      <a:pt x="9720" y="1439"/>
                      <a:pt x="7363" y="3887"/>
                      <a:pt x="6215" y="5588"/>
                    </a:cubicBezTo>
                    <a:cubicBezTo>
                      <a:pt x="5068" y="7290"/>
                      <a:pt x="5910" y="9802"/>
                      <a:pt x="4897" y="11085"/>
                    </a:cubicBezTo>
                    <a:cubicBezTo>
                      <a:pt x="3883" y="12368"/>
                      <a:pt x="671" y="12171"/>
                      <a:pt x="134" y="13284"/>
                    </a:cubicBezTo>
                    <a:cubicBezTo>
                      <a:pt x="-403" y="14396"/>
                      <a:pt x="1257" y="16098"/>
                      <a:pt x="1673" y="17760"/>
                    </a:cubicBezTo>
                    <a:cubicBezTo>
                      <a:pt x="2088" y="19422"/>
                      <a:pt x="2527" y="21215"/>
                      <a:pt x="2625" y="23257"/>
                    </a:cubicBezTo>
                    <a:cubicBezTo>
                      <a:pt x="2723" y="25299"/>
                      <a:pt x="2588" y="28008"/>
                      <a:pt x="2259" y="30010"/>
                    </a:cubicBezTo>
                    <a:cubicBezTo>
                      <a:pt x="1929" y="32013"/>
                      <a:pt x="622" y="33518"/>
                      <a:pt x="647" y="35272"/>
                    </a:cubicBezTo>
                    <a:cubicBezTo>
                      <a:pt x="671" y="37026"/>
                      <a:pt x="940" y="39892"/>
                      <a:pt x="2405" y="40533"/>
                    </a:cubicBezTo>
                    <a:cubicBezTo>
                      <a:pt x="3871" y="41174"/>
                      <a:pt x="7217" y="38779"/>
                      <a:pt x="9439" y="39120"/>
                    </a:cubicBezTo>
                    <a:cubicBezTo>
                      <a:pt x="11662" y="39460"/>
                      <a:pt x="13115" y="41973"/>
                      <a:pt x="15741" y="42575"/>
                    </a:cubicBezTo>
                    <a:cubicBezTo>
                      <a:pt x="18367" y="43177"/>
                      <a:pt x="22165" y="43530"/>
                      <a:pt x="25193" y="42732"/>
                    </a:cubicBezTo>
                    <a:cubicBezTo>
                      <a:pt x="28222" y="41934"/>
                      <a:pt x="31006" y="38819"/>
                      <a:pt x="33913" y="37785"/>
                    </a:cubicBezTo>
                    <a:cubicBezTo>
                      <a:pt x="36819" y="36751"/>
                      <a:pt x="41289" y="37837"/>
                      <a:pt x="42632" y="36528"/>
                    </a:cubicBezTo>
                    <a:cubicBezTo>
                      <a:pt x="43975" y="35219"/>
                      <a:pt x="42547" y="31934"/>
                      <a:pt x="41973" y="29932"/>
                    </a:cubicBezTo>
                    <a:cubicBezTo>
                      <a:pt x="41399" y="27929"/>
                      <a:pt x="39017" y="26045"/>
                      <a:pt x="39188" y="24513"/>
                    </a:cubicBezTo>
                    <a:cubicBezTo>
                      <a:pt x="39359" y="22982"/>
                      <a:pt x="42583" y="22315"/>
                      <a:pt x="42998" y="20744"/>
                    </a:cubicBezTo>
                    <a:cubicBezTo>
                      <a:pt x="43414" y="19173"/>
                      <a:pt x="42168" y="16844"/>
                      <a:pt x="41680" y="15090"/>
                    </a:cubicBezTo>
                    <a:cubicBezTo>
                      <a:pt x="41191" y="13336"/>
                      <a:pt x="40080" y="11753"/>
                      <a:pt x="40068" y="10221"/>
                    </a:cubicBezTo>
                    <a:cubicBezTo>
                      <a:pt x="40055" y="8690"/>
                      <a:pt x="41521" y="7185"/>
                      <a:pt x="41606" y="5902"/>
                    </a:cubicBezTo>
                    <a:cubicBezTo>
                      <a:pt x="41692" y="4620"/>
                      <a:pt x="42095" y="2892"/>
                      <a:pt x="40580" y="2447"/>
                    </a:cubicBezTo>
                    <a:close/>
                  </a:path>
                </a:pathLst>
              </a:custGeom>
              <a:noFill/>
              <a:ln w="12700" cap="flat" cmpd="sng" algn="ctr">
                <a:solidFill>
                  <a:srgbClr val="000000"/>
                </a:solidFill>
                <a:prstDash val="lgDash"/>
                <a:miter/>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grpSp>
        <p:sp>
          <p:nvSpPr>
            <p:cNvPr id="29" name="Flussdiagramm: Verbinder 28">
              <a:extLst>
                <a:ext uri="{FF2B5EF4-FFF2-40B4-BE49-F238E27FC236}">
                  <a16:creationId xmlns:a16="http://schemas.microsoft.com/office/drawing/2014/main" id="{EAA8108C-AB8D-4B76-9705-AC3F4B2B4E7E}"/>
                </a:ext>
              </a:extLst>
            </p:cNvPr>
            <p:cNvSpPr/>
            <p:nvPr/>
          </p:nvSpPr>
          <p:spPr bwMode="auto">
            <a:xfrm>
              <a:off x="5303912" y="2498786"/>
              <a:ext cx="2486025" cy="2552698"/>
            </a:xfrm>
            <a:prstGeom prst="flowChartConnector">
              <a:avLst/>
            </a:prstGeom>
            <a:noFill/>
            <a:ln w="12700" cap="flat" cmpd="sng" algn="ctr">
              <a:solidFill>
                <a:schemeClr val="accent1">
                  <a:lumMod val="20000"/>
                  <a:lumOff val="80000"/>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dirty="0"/>
            </a:p>
          </p:txBody>
        </p:sp>
      </p:grpSp>
      <p:sp>
        <p:nvSpPr>
          <p:cNvPr id="6" name="Textfeld 5">
            <a:extLst>
              <a:ext uri="{FF2B5EF4-FFF2-40B4-BE49-F238E27FC236}">
                <a16:creationId xmlns:a16="http://schemas.microsoft.com/office/drawing/2014/main" id="{25E6C549-5021-479B-B64A-CBF38CEF698B}"/>
              </a:ext>
            </a:extLst>
          </p:cNvPr>
          <p:cNvSpPr txBox="1"/>
          <p:nvPr/>
        </p:nvSpPr>
        <p:spPr>
          <a:xfrm>
            <a:off x="5583873" y="1547667"/>
            <a:ext cx="1996059" cy="461665"/>
          </a:xfrm>
          <a:prstGeom prst="rect">
            <a:avLst/>
          </a:prstGeom>
          <a:noFill/>
        </p:spPr>
        <p:txBody>
          <a:bodyPr wrap="none" rtlCol="0">
            <a:spAutoFit/>
          </a:bodyPr>
          <a:lstStyle/>
          <a:p>
            <a:r>
              <a:rPr lang="de-DE" sz="2400" dirty="0"/>
              <a:t>Zukunftsvision</a:t>
            </a:r>
          </a:p>
        </p:txBody>
      </p:sp>
    </p:spTree>
    <p:extLst>
      <p:ext uri="{BB962C8B-B14F-4D97-AF65-F5344CB8AC3E}">
        <p14:creationId xmlns:p14="http://schemas.microsoft.com/office/powerpoint/2010/main" val="1060494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2"/>
          <p:cNvSpPr>
            <a:spLocks/>
          </p:cNvSpPr>
          <p:nvPr/>
        </p:nvSpPr>
        <p:spPr bwMode="auto">
          <a:xfrm>
            <a:off x="758526" y="5871973"/>
            <a:ext cx="6960637" cy="738664"/>
          </a:xfrm>
          <a:prstGeom prst="rect">
            <a:avLst/>
          </a:prstGeom>
          <a:noFill/>
        </p:spPr>
        <p:txBody>
          <a:bodyPr wrap="square" rtlCol="0">
            <a:spAutoFit/>
          </a:bodyPr>
          <a:lstStyle/>
          <a:p>
            <a:pPr>
              <a:defRPr/>
            </a:pPr>
            <a:r>
              <a:rPr lang="de-DE" sz="2100" dirty="0">
                <a:latin typeface="Verdana"/>
                <a:ea typeface="Verdana"/>
              </a:rPr>
              <a:t>https://www.landesarchiv-bw.de/de/service/datenschutz/63445</a:t>
            </a:r>
            <a:endParaRPr dirty="0"/>
          </a:p>
        </p:txBody>
      </p:sp>
      <p:pic>
        <p:nvPicPr>
          <p:cNvPr id="5" name="Grafik 5"/>
          <p:cNvPicPr>
            <a:picLocks noChangeAspect="1"/>
          </p:cNvPicPr>
          <p:nvPr/>
        </p:nvPicPr>
        <p:blipFill>
          <a:blip r:embed="rId3"/>
          <a:stretch/>
        </p:blipFill>
        <p:spPr bwMode="auto">
          <a:xfrm>
            <a:off x="-694544" y="-809467"/>
            <a:ext cx="6930453" cy="5197840"/>
          </a:xfrm>
          <a:prstGeom prst="rect">
            <a:avLst/>
          </a:prstGeom>
        </p:spPr>
      </p:pic>
      <p:pic>
        <p:nvPicPr>
          <p:cNvPr id="6" name="Grafik 5"/>
          <p:cNvPicPr>
            <a:picLocks noChangeAspect="1"/>
          </p:cNvPicPr>
          <p:nvPr/>
        </p:nvPicPr>
        <p:blipFill>
          <a:blip r:embed="rId4"/>
          <a:srcRect t="31441" r="-218" b="31441"/>
          <a:stretch/>
        </p:blipFill>
        <p:spPr bwMode="auto">
          <a:xfrm>
            <a:off x="5976937" y="1916906"/>
            <a:ext cx="4918500" cy="101203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10"/>
          <p:cNvSpPr>
            <a:spLocks/>
          </p:cNvSpPr>
          <p:nvPr/>
        </p:nvSpPr>
        <p:spPr bwMode="auto">
          <a:xfrm>
            <a:off x="4541862" y="3936093"/>
            <a:ext cx="6145967" cy="1683655"/>
          </a:xfrm>
          <a:prstGeom prst="rect">
            <a:avLst/>
          </a:prstGeom>
          <a:solidFill>
            <a:schemeClr val="bg1"/>
          </a:solidFill>
        </p:spPr>
        <p:txBody>
          <a:bodyPr wrap="square" rtlCol="0">
            <a:noAutofit/>
          </a:bodyPr>
          <a:lstStyle/>
          <a:p>
            <a:pPr>
              <a:defRPr/>
            </a:pPr>
            <a:endParaRPr lang="de-DE" sz="9600"/>
          </a:p>
        </p:txBody>
      </p:sp>
      <p:sp>
        <p:nvSpPr>
          <p:cNvPr id="5" name="Textfeld 1"/>
          <p:cNvSpPr>
            <a:spLocks/>
          </p:cNvSpPr>
          <p:nvPr/>
        </p:nvSpPr>
        <p:spPr bwMode="auto">
          <a:xfrm>
            <a:off x="5187143" y="4316104"/>
            <a:ext cx="6393656" cy="1516482"/>
          </a:xfrm>
          <a:prstGeom prst="rect">
            <a:avLst/>
          </a:prstGeom>
          <a:solidFill>
            <a:schemeClr val="bg1"/>
          </a:solidFill>
        </p:spPr>
        <p:txBody>
          <a:bodyPr wrap="square" rtlCol="0">
            <a:noAutofit/>
          </a:bodyPr>
          <a:lstStyle/>
          <a:p>
            <a:pPr>
              <a:defRPr/>
            </a:pPr>
            <a:r>
              <a:rPr lang="de-DE" sz="9600" dirty="0"/>
              <a:t>Fragerunde</a:t>
            </a:r>
          </a:p>
          <a:p>
            <a:pPr>
              <a:defRPr/>
            </a:pPr>
            <a:r>
              <a:rPr lang="de-DE" sz="3200" dirty="0"/>
              <a:t>Bitte stellen Sie </a:t>
            </a:r>
            <a:r>
              <a:rPr lang="de-DE" sz="3200" dirty="0" smtClean="0"/>
              <a:t>Ihre </a:t>
            </a:r>
            <a:r>
              <a:rPr lang="de-DE" sz="3200" dirty="0"/>
              <a:t>Fragen im Chat </a:t>
            </a:r>
          </a:p>
          <a:p>
            <a:pPr>
              <a:defRPr/>
            </a:pPr>
            <a:endParaRPr dirty="0"/>
          </a:p>
        </p:txBody>
      </p:sp>
      <p:sp>
        <p:nvSpPr>
          <p:cNvPr id="6" name="Sechseck 5"/>
          <p:cNvSpPr/>
          <p:nvPr/>
        </p:nvSpPr>
        <p:spPr bwMode="auto">
          <a:xfrm rot="1838368">
            <a:off x="7022926" y="528072"/>
            <a:ext cx="1399275" cy="1233266"/>
          </a:xfrm>
          <a:prstGeom prst="hexagon">
            <a:avLst>
              <a:gd name="adj" fmla="val 29932"/>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dirty="0"/>
          </a:p>
        </p:txBody>
      </p:sp>
      <p:sp>
        <p:nvSpPr>
          <p:cNvPr id="8" name="Sechseck 7"/>
          <p:cNvSpPr/>
          <p:nvPr/>
        </p:nvSpPr>
        <p:spPr bwMode="auto">
          <a:xfrm rot="1838368">
            <a:off x="418363" y="5063103"/>
            <a:ext cx="1399275" cy="1233266"/>
          </a:xfrm>
          <a:prstGeom prst="hexagon">
            <a:avLst>
              <a:gd name="adj" fmla="val 29932"/>
              <a:gd name="vf" fmla="val 115470"/>
            </a:avLst>
          </a:prstGeom>
          <a:solidFill>
            <a:srgbClr val="E25F5F"/>
          </a:solidFill>
          <a:ln>
            <a:solidFill>
              <a:srgbClr val="E2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dirty="0"/>
              <a:t>Zukunfts-vision</a:t>
            </a:r>
            <a:endParaRPr sz="1600" dirty="0"/>
          </a:p>
        </p:txBody>
      </p:sp>
      <p:pic>
        <p:nvPicPr>
          <p:cNvPr id="9" name="Grafik 11"/>
          <p:cNvPicPr>
            <a:picLocks noChangeAspect="1"/>
          </p:cNvPicPr>
          <p:nvPr/>
        </p:nvPicPr>
        <p:blipFill>
          <a:blip r:embed="rId3"/>
          <a:stretch/>
        </p:blipFill>
        <p:spPr bwMode="auto">
          <a:xfrm>
            <a:off x="586645" y="158109"/>
            <a:ext cx="6930452" cy="5197839"/>
          </a:xfrm>
          <a:prstGeom prst="rect">
            <a:avLst/>
          </a:prstGeom>
        </p:spPr>
      </p:pic>
      <p:sp>
        <p:nvSpPr>
          <p:cNvPr id="2" name="Textfeld 1">
            <a:extLst>
              <a:ext uri="{FF2B5EF4-FFF2-40B4-BE49-F238E27FC236}">
                <a16:creationId xmlns:a16="http://schemas.microsoft.com/office/drawing/2014/main" id="{A45AC42C-DFB1-4F7A-9C66-0E870FFDA74A}"/>
              </a:ext>
            </a:extLst>
          </p:cNvPr>
          <p:cNvSpPr txBox="1"/>
          <p:nvPr/>
        </p:nvSpPr>
        <p:spPr>
          <a:xfrm>
            <a:off x="7104112" y="729206"/>
            <a:ext cx="1388677" cy="830997"/>
          </a:xfrm>
          <a:prstGeom prst="rect">
            <a:avLst/>
          </a:prstGeom>
          <a:noFill/>
        </p:spPr>
        <p:txBody>
          <a:bodyPr wrap="square" rtlCol="0">
            <a:spAutoFit/>
          </a:bodyPr>
          <a:lstStyle/>
          <a:p>
            <a:r>
              <a:rPr lang="de-DE" sz="1600" dirty="0">
                <a:solidFill>
                  <a:schemeClr val="bg1"/>
                </a:solidFill>
              </a:rPr>
              <a:t>Lastenheft oder Hilfe zur Selbsthilfe</a:t>
            </a:r>
          </a:p>
        </p:txBody>
      </p:sp>
      <p:sp>
        <p:nvSpPr>
          <p:cNvPr id="7" name="Sechseck 6"/>
          <p:cNvSpPr/>
          <p:nvPr/>
        </p:nvSpPr>
        <p:spPr bwMode="auto">
          <a:xfrm rot="19747540">
            <a:off x="9007139" y="1727750"/>
            <a:ext cx="1399275" cy="1233266"/>
          </a:xfrm>
          <a:prstGeom prst="hexagon">
            <a:avLst>
              <a:gd name="adj" fmla="val 29932"/>
              <a:gd name="vf" fmla="val 115470"/>
            </a:avLst>
          </a:prstGeom>
          <a:solidFill>
            <a:srgbClr val="CF84BD"/>
          </a:solidFill>
          <a:ln>
            <a:solidFill>
              <a:srgbClr val="CF84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err="1"/>
              <a:t>Partizi-pation</a:t>
            </a:r>
            <a:endParaRPr lang="de-DE" dirty="0"/>
          </a:p>
        </p:txBody>
      </p:sp>
      <p:sp>
        <p:nvSpPr>
          <p:cNvPr id="10" name="Textfeld 9">
            <a:extLst>
              <a:ext uri="{FF2B5EF4-FFF2-40B4-BE49-F238E27FC236}">
                <a16:creationId xmlns:a16="http://schemas.microsoft.com/office/drawing/2014/main" id="{5AB56940-3338-4958-B0A6-B709DC84AE29}"/>
              </a:ext>
            </a:extLst>
          </p:cNvPr>
          <p:cNvSpPr txBox="1"/>
          <p:nvPr/>
        </p:nvSpPr>
        <p:spPr bwMode="auto">
          <a:xfrm rot="20271219">
            <a:off x="10109708" y="936419"/>
            <a:ext cx="303185" cy="461665"/>
          </a:xfrm>
          <a:prstGeom prst="rect">
            <a:avLst/>
          </a:prstGeom>
          <a:noFill/>
          <a:ln>
            <a:solidFill>
              <a:schemeClr val="tx1"/>
            </a:solidFill>
          </a:ln>
        </p:spPr>
        <p:txBody>
          <a:bodyPr wrap="square" rtlCol="0">
            <a:spAutoFit/>
          </a:bodyPr>
          <a:lstStyle/>
          <a:p>
            <a:pPr algn="ctr"/>
            <a:r>
              <a:rPr lang="de-DE" sz="2400" b="1" dirty="0"/>
              <a:t>€</a:t>
            </a:r>
          </a:p>
        </p:txBody>
      </p:sp>
      <p:sp>
        <p:nvSpPr>
          <p:cNvPr id="11" name="Textfeld 10">
            <a:extLst>
              <a:ext uri="{FF2B5EF4-FFF2-40B4-BE49-F238E27FC236}">
                <a16:creationId xmlns:a16="http://schemas.microsoft.com/office/drawing/2014/main" id="{2EA8D96A-EBE2-4D9F-9D6E-749045F91C93}"/>
              </a:ext>
            </a:extLst>
          </p:cNvPr>
          <p:cNvSpPr txBox="1"/>
          <p:nvPr/>
        </p:nvSpPr>
        <p:spPr bwMode="auto">
          <a:xfrm rot="580431">
            <a:off x="10401967" y="936419"/>
            <a:ext cx="303185" cy="461665"/>
          </a:xfrm>
          <a:prstGeom prst="rect">
            <a:avLst/>
          </a:prstGeom>
          <a:noFill/>
          <a:ln>
            <a:solidFill>
              <a:schemeClr val="tx1"/>
            </a:solidFill>
          </a:ln>
        </p:spPr>
        <p:txBody>
          <a:bodyPr wrap="square" rtlCol="0">
            <a:spAutoFit/>
          </a:bodyPr>
          <a:lstStyle/>
          <a:p>
            <a:pPr algn="ctr"/>
            <a:r>
              <a:rPr lang="de-DE" sz="2400" b="1" dirty="0"/>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10"/>
          <p:cNvSpPr>
            <a:spLocks/>
          </p:cNvSpPr>
          <p:nvPr/>
        </p:nvSpPr>
        <p:spPr bwMode="auto">
          <a:xfrm>
            <a:off x="4541862" y="3936093"/>
            <a:ext cx="6145967" cy="1683655"/>
          </a:xfrm>
          <a:prstGeom prst="rect">
            <a:avLst/>
          </a:prstGeom>
          <a:solidFill>
            <a:schemeClr val="bg1"/>
          </a:solidFill>
        </p:spPr>
        <p:txBody>
          <a:bodyPr wrap="square" rtlCol="0">
            <a:noAutofit/>
          </a:bodyPr>
          <a:lstStyle/>
          <a:p>
            <a:pPr>
              <a:defRPr/>
            </a:pPr>
            <a:endParaRPr lang="de-DE" sz="9600"/>
          </a:p>
        </p:txBody>
      </p:sp>
      <p:sp>
        <p:nvSpPr>
          <p:cNvPr id="5" name="Textfeld 1"/>
          <p:cNvSpPr>
            <a:spLocks/>
          </p:cNvSpPr>
          <p:nvPr/>
        </p:nvSpPr>
        <p:spPr bwMode="auto">
          <a:xfrm>
            <a:off x="4295800" y="4597707"/>
            <a:ext cx="7896200" cy="1516482"/>
          </a:xfrm>
          <a:prstGeom prst="rect">
            <a:avLst/>
          </a:prstGeom>
          <a:noFill/>
        </p:spPr>
        <p:txBody>
          <a:bodyPr wrap="square" rtlCol="0">
            <a:noAutofit/>
          </a:bodyPr>
          <a:lstStyle/>
          <a:p>
            <a:pPr>
              <a:defRPr/>
            </a:pPr>
            <a:r>
              <a:rPr lang="de-DE" sz="7200" dirty="0"/>
              <a:t>4. Dokumentation</a:t>
            </a:r>
            <a:endParaRPr sz="7200" dirty="0"/>
          </a:p>
        </p:txBody>
      </p:sp>
      <p:sp>
        <p:nvSpPr>
          <p:cNvPr id="6" name="Sechseck 5"/>
          <p:cNvSpPr/>
          <p:nvPr/>
        </p:nvSpPr>
        <p:spPr bwMode="auto">
          <a:xfrm rot="1838368">
            <a:off x="7022926" y="528072"/>
            <a:ext cx="1399275" cy="1233266"/>
          </a:xfrm>
          <a:prstGeom prst="hexagon">
            <a:avLst>
              <a:gd name="adj" fmla="val 29932"/>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t>FAQs</a:t>
            </a:r>
            <a:endParaRPr dirty="0"/>
          </a:p>
        </p:txBody>
      </p:sp>
      <p:sp>
        <p:nvSpPr>
          <p:cNvPr id="8" name="Sechseck 7"/>
          <p:cNvSpPr/>
          <p:nvPr/>
        </p:nvSpPr>
        <p:spPr bwMode="auto">
          <a:xfrm rot="19920442">
            <a:off x="418363" y="5063103"/>
            <a:ext cx="1399275" cy="1233266"/>
          </a:xfrm>
          <a:prstGeom prst="hexagon">
            <a:avLst>
              <a:gd name="adj" fmla="val 29932"/>
              <a:gd name="vf" fmla="val 115470"/>
            </a:avLst>
          </a:prstGeom>
          <a:solidFill>
            <a:srgbClr val="E25F5F"/>
          </a:solidFill>
          <a:ln>
            <a:solidFill>
              <a:srgbClr val="E2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dirty="0" err="1"/>
              <a:t>GNDCon</a:t>
            </a:r>
            <a:r>
              <a:rPr lang="de-DE" sz="1600" dirty="0"/>
              <a:t>-Wiki</a:t>
            </a:r>
            <a:endParaRPr sz="1600" dirty="0"/>
          </a:p>
        </p:txBody>
      </p:sp>
      <p:pic>
        <p:nvPicPr>
          <p:cNvPr id="9" name="Grafik 11"/>
          <p:cNvPicPr>
            <a:picLocks noChangeAspect="1"/>
          </p:cNvPicPr>
          <p:nvPr/>
        </p:nvPicPr>
        <p:blipFill>
          <a:blip r:embed="rId3"/>
          <a:stretch/>
        </p:blipFill>
        <p:spPr bwMode="auto">
          <a:xfrm>
            <a:off x="586645" y="158109"/>
            <a:ext cx="6930452" cy="5197839"/>
          </a:xfrm>
          <a:prstGeom prst="rect">
            <a:avLst/>
          </a:prstGeom>
        </p:spPr>
      </p:pic>
      <p:sp>
        <p:nvSpPr>
          <p:cNvPr id="7" name="Sechseck 6"/>
          <p:cNvSpPr/>
          <p:nvPr/>
        </p:nvSpPr>
        <p:spPr bwMode="auto">
          <a:xfrm rot="19728446">
            <a:off x="8976878" y="1683247"/>
            <a:ext cx="1399275" cy="1233266"/>
          </a:xfrm>
          <a:prstGeom prst="hexagon">
            <a:avLst>
              <a:gd name="adj" fmla="val 29932"/>
              <a:gd name="vf" fmla="val 115470"/>
            </a:avLst>
          </a:prstGeom>
          <a:solidFill>
            <a:srgbClr val="CF84BD"/>
          </a:solidFill>
          <a:ln>
            <a:solidFill>
              <a:srgbClr val="CF84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600" dirty="0" smtClean="0"/>
              <a:t>Umfrage</a:t>
            </a:r>
            <a:endParaRPr lang="de-DE" sz="16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5"/>
          <p:cNvPicPr>
            <a:picLocks noChangeAspect="1"/>
          </p:cNvPicPr>
          <p:nvPr/>
        </p:nvPicPr>
        <p:blipFill>
          <a:blip r:embed="rId3"/>
          <a:stretch/>
        </p:blipFill>
        <p:spPr bwMode="auto">
          <a:xfrm>
            <a:off x="-694544" y="-809467"/>
            <a:ext cx="6930453" cy="5197840"/>
          </a:xfrm>
          <a:prstGeom prst="rect">
            <a:avLst/>
          </a:prstGeom>
        </p:spPr>
      </p:pic>
      <p:sp>
        <p:nvSpPr>
          <p:cNvPr id="6" name="Sechseck 6">
            <a:extLst>
              <a:ext uri="{FF2B5EF4-FFF2-40B4-BE49-F238E27FC236}">
                <a16:creationId xmlns:a16="http://schemas.microsoft.com/office/drawing/2014/main" id="{112F3FC6-04BA-4C88-B473-012DD664086C}"/>
              </a:ext>
            </a:extLst>
          </p:cNvPr>
          <p:cNvSpPr/>
          <p:nvPr/>
        </p:nvSpPr>
        <p:spPr bwMode="auto">
          <a:xfrm rot="1838368">
            <a:off x="5717845" y="1164579"/>
            <a:ext cx="2277915" cy="1954596"/>
          </a:xfrm>
          <a:prstGeom prst="hexagon">
            <a:avLst>
              <a:gd name="adj" fmla="val 29932"/>
              <a:gd name="vf" fmla="val 115470"/>
            </a:avLst>
          </a:prstGeom>
          <a:solidFill>
            <a:srgbClr val="FED403"/>
          </a:solidFill>
          <a:ln>
            <a:solidFill>
              <a:srgbClr val="FED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800" dirty="0"/>
              <a:t>gnd4c@</a:t>
            </a:r>
          </a:p>
          <a:p>
            <a:pPr algn="ctr">
              <a:defRPr/>
            </a:pPr>
            <a:r>
              <a:rPr lang="de-DE" sz="2800" dirty="0"/>
              <a:t>leo-bw.de</a:t>
            </a:r>
            <a:endParaRPr sz="2800" dirty="0"/>
          </a:p>
        </p:txBody>
      </p:sp>
      <p:sp>
        <p:nvSpPr>
          <p:cNvPr id="8" name="Sechseck 6">
            <a:extLst>
              <a:ext uri="{FF2B5EF4-FFF2-40B4-BE49-F238E27FC236}">
                <a16:creationId xmlns:a16="http://schemas.microsoft.com/office/drawing/2014/main" id="{3BDD0AE0-D02C-4010-BAD7-E194ED945739}"/>
              </a:ext>
            </a:extLst>
          </p:cNvPr>
          <p:cNvSpPr/>
          <p:nvPr/>
        </p:nvSpPr>
        <p:spPr bwMode="auto">
          <a:xfrm rot="19845706">
            <a:off x="7580374" y="327185"/>
            <a:ext cx="2277915" cy="1954596"/>
          </a:xfrm>
          <a:prstGeom prst="hexagon">
            <a:avLst>
              <a:gd name="adj" fmla="val 29932"/>
              <a:gd name="vf" fmla="val 115470"/>
            </a:avLst>
          </a:prstGeom>
          <a:solidFill>
            <a:srgbClr val="383883"/>
          </a:solidFill>
          <a:ln>
            <a:solidFill>
              <a:srgbClr val="3838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000" dirty="0"/>
              <a:t>gnd-bauwerke@fotomarburg.de</a:t>
            </a:r>
            <a:endParaRPr sz="2000" dirty="0"/>
          </a:p>
        </p:txBody>
      </p:sp>
      <p:sp>
        <p:nvSpPr>
          <p:cNvPr id="7" name="Textfeld 1"/>
          <p:cNvSpPr>
            <a:spLocks/>
          </p:cNvSpPr>
          <p:nvPr/>
        </p:nvSpPr>
        <p:spPr bwMode="auto">
          <a:xfrm>
            <a:off x="4812091" y="3608197"/>
            <a:ext cx="6669353" cy="2708433"/>
          </a:xfrm>
          <a:prstGeom prst="rect">
            <a:avLst/>
          </a:prstGeom>
          <a:noFill/>
        </p:spPr>
        <p:txBody>
          <a:bodyPr wrap="square" rtlCol="0">
            <a:noAutofit/>
          </a:bodyPr>
          <a:lstStyle/>
          <a:p>
            <a:pPr algn="r">
              <a:defRPr/>
            </a:pPr>
            <a:r>
              <a:rPr lang="de-DE" sz="3400" b="1" dirty="0">
                <a:latin typeface="Verdana"/>
                <a:ea typeface="Verdana"/>
              </a:rPr>
              <a:t>Neue Schnittstellen zwischen GLAM und GND I</a:t>
            </a:r>
            <a:endParaRPr lang="de-DE" sz="2000" b="1" dirty="0">
              <a:latin typeface="Verdana"/>
              <a:ea typeface="Verdana"/>
            </a:endParaRPr>
          </a:p>
          <a:p>
            <a:pPr algn="r">
              <a:lnSpc>
                <a:spcPct val="150000"/>
              </a:lnSpc>
              <a:defRPr/>
            </a:pPr>
            <a:r>
              <a:rPr lang="de-DE" sz="2000" dirty="0">
                <a:latin typeface="Verdana"/>
                <a:ea typeface="Verdana"/>
              </a:rPr>
              <a:t>Jens Lill (BSZ) / Martha Rosenkötter (DDK)</a:t>
            </a:r>
          </a:p>
          <a:p>
            <a:pPr algn="r">
              <a:lnSpc>
                <a:spcPct val="150000"/>
              </a:lnSpc>
              <a:defRPr/>
            </a:pPr>
            <a:r>
              <a:rPr lang="nl-NL" sz="1200" dirty="0">
                <a:latin typeface="Verdana"/>
                <a:ea typeface="Verdana"/>
              </a:rPr>
              <a:t>@Martha_I_Ro @FotoMarburg #GNDAgenturBauwerke</a:t>
            </a:r>
            <a:endParaRPr dirty="0"/>
          </a:p>
          <a:p>
            <a:pPr algn="r">
              <a:lnSpc>
                <a:spcPct val="150000"/>
              </a:lnSpc>
              <a:defRPr/>
            </a:pPr>
            <a:r>
              <a:rPr lang="de-DE" sz="2000" b="1" dirty="0">
                <a:latin typeface="Verdana"/>
                <a:ea typeface="Verdana"/>
              </a:rPr>
              <a:t>Die GND-Agenturen als Mittler</a:t>
            </a:r>
          </a:p>
          <a:p>
            <a:pPr algn="r">
              <a:defRPr/>
            </a:pPr>
            <a:r>
              <a:rPr lang="de-DE" sz="2000" dirty="0" smtClean="0">
                <a:latin typeface="Verdana"/>
                <a:ea typeface="Verdana"/>
              </a:rPr>
              <a:t>09.06.21 | 11:30 </a:t>
            </a:r>
            <a:r>
              <a:rPr lang="de-DE" sz="2000" dirty="0">
                <a:latin typeface="Verdana"/>
                <a:ea typeface="Verdana"/>
              </a:rPr>
              <a:t>- </a:t>
            </a:r>
            <a:r>
              <a:rPr lang="de-DE" sz="2000" dirty="0" smtClean="0">
                <a:latin typeface="Verdana"/>
                <a:ea typeface="Verdana"/>
              </a:rPr>
              <a:t>13:00 Uhr</a:t>
            </a:r>
            <a:endParaRPr dirty="0"/>
          </a:p>
        </p:txBody>
      </p:sp>
    </p:spTree>
    <p:extLst>
      <p:ext uri="{BB962C8B-B14F-4D97-AF65-F5344CB8AC3E}">
        <p14:creationId xmlns:p14="http://schemas.microsoft.com/office/powerpoint/2010/main" val="34054699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4">
            <a:extLst>
              <a:ext uri="{FF2B5EF4-FFF2-40B4-BE49-F238E27FC236}">
                <a16:creationId xmlns:a16="http://schemas.microsoft.com/office/drawing/2014/main" id="{33F032C0-3EA2-41D3-9B9E-DF9170CF4A94}"/>
              </a:ext>
            </a:extLst>
          </p:cNvPr>
          <p:cNvSpPr txBox="1">
            <a:spLocks/>
          </p:cNvSpPr>
          <p:nvPr/>
        </p:nvSpPr>
        <p:spPr bwMode="auto">
          <a:xfrm>
            <a:off x="2505206" y="564662"/>
            <a:ext cx="8580330" cy="574327"/>
          </a:xfrm>
          <a:prstGeom prst="rect">
            <a:avLst/>
          </a:prstGeom>
        </p:spPr>
        <p:txBody>
          <a:bodyPr/>
          <a:lstStyle>
            <a:lvl1pPr algn="l" defTabSz="914400">
              <a:lnSpc>
                <a:spcPct val="90000"/>
              </a:lnSpc>
              <a:spcBef>
                <a:spcPts val="0"/>
              </a:spcBef>
              <a:buNone/>
              <a:defRPr sz="4400" b="1">
                <a:solidFill>
                  <a:schemeClr val="tx1"/>
                </a:solidFill>
                <a:latin typeface="+mj-lt"/>
                <a:ea typeface="+mj-ea"/>
                <a:cs typeface="+mj-cs"/>
              </a:defRPr>
            </a:lvl1pPr>
          </a:lstStyle>
          <a:p>
            <a:pPr>
              <a:defRPr/>
            </a:pPr>
            <a:r>
              <a:rPr lang="de-DE" dirty="0">
                <a:latin typeface="Carlito"/>
                <a:ea typeface="Carlito"/>
                <a:cs typeface="Carlito"/>
              </a:rPr>
              <a:t>Linksammlung</a:t>
            </a:r>
            <a:endParaRPr lang="de-DE" dirty="0"/>
          </a:p>
        </p:txBody>
      </p:sp>
      <p:sp>
        <p:nvSpPr>
          <p:cNvPr id="3" name="Textplatzhalter 8">
            <a:extLst>
              <a:ext uri="{FF2B5EF4-FFF2-40B4-BE49-F238E27FC236}">
                <a16:creationId xmlns:a16="http://schemas.microsoft.com/office/drawing/2014/main" id="{167A5985-4A59-4999-B2DF-CA0C5354F750}"/>
              </a:ext>
            </a:extLst>
          </p:cNvPr>
          <p:cNvSpPr txBox="1">
            <a:spLocks/>
          </p:cNvSpPr>
          <p:nvPr/>
        </p:nvSpPr>
        <p:spPr bwMode="auto">
          <a:xfrm>
            <a:off x="2520110" y="1340768"/>
            <a:ext cx="9552554" cy="3456384"/>
          </a:xfrm>
          <a:prstGeom prst="rect">
            <a:avLst/>
          </a:prstGeom>
        </p:spPr>
        <p:txBody>
          <a:bodyPr/>
          <a:lstStyle>
            <a:lvl1pPr marL="228600" indent="-228600" algn="l" defTabSz="914400">
              <a:lnSpc>
                <a:spcPct val="90000"/>
              </a:lnSpc>
              <a:spcBef>
                <a:spcPts val="1000"/>
              </a:spcBef>
              <a:buFont typeface="Arial"/>
              <a:buChar char="•"/>
              <a:defRPr sz="3600">
                <a:solidFill>
                  <a:schemeClr val="tx1"/>
                </a:solidFill>
                <a:latin typeface="+mn-lt"/>
                <a:ea typeface="+mn-ea"/>
                <a:cs typeface="+mn-cs"/>
              </a:defRPr>
            </a:lvl1pPr>
            <a:lvl2pPr marL="685800" indent="-228600" algn="l" defTabSz="914400">
              <a:lnSpc>
                <a:spcPct val="90000"/>
              </a:lnSpc>
              <a:spcBef>
                <a:spcPts val="500"/>
              </a:spcBef>
              <a:buFont typeface="Arial"/>
              <a:buChar char="•"/>
              <a:defRPr sz="2800">
                <a:solidFill>
                  <a:schemeClr val="tx1"/>
                </a:solidFill>
                <a:latin typeface="+mn-lt"/>
                <a:ea typeface="+mn-ea"/>
                <a:cs typeface="+mn-cs"/>
              </a:defRPr>
            </a:lvl2pPr>
            <a:lvl3pPr marL="1143000" indent="-228600" algn="l" defTabSz="914400">
              <a:lnSpc>
                <a:spcPct val="90000"/>
              </a:lnSpc>
              <a:spcBef>
                <a:spcPts val="500"/>
              </a:spcBef>
              <a:buFont typeface="Arial"/>
              <a:buChar char="•"/>
              <a:defRPr sz="2800">
                <a:solidFill>
                  <a:schemeClr val="tx1"/>
                </a:solidFill>
                <a:latin typeface="+mn-lt"/>
                <a:ea typeface="+mn-ea"/>
                <a:cs typeface="+mn-cs"/>
              </a:defRPr>
            </a:lvl3pPr>
            <a:lvl4pPr marL="1600200" indent="-228600" algn="l" defTabSz="914400">
              <a:lnSpc>
                <a:spcPct val="90000"/>
              </a:lnSpc>
              <a:spcBef>
                <a:spcPts val="500"/>
              </a:spcBef>
              <a:buFont typeface="Arial"/>
              <a:buChar char="•"/>
              <a:defRPr sz="2800">
                <a:solidFill>
                  <a:schemeClr val="tx1"/>
                </a:solidFill>
                <a:latin typeface="+mn-lt"/>
                <a:ea typeface="+mn-ea"/>
                <a:cs typeface="+mn-cs"/>
              </a:defRPr>
            </a:lvl4pPr>
            <a:lvl5pPr marL="2057400" indent="-228600" algn="l" defTabSz="914400">
              <a:lnSpc>
                <a:spcPct val="90000"/>
              </a:lnSpc>
              <a:spcBef>
                <a:spcPts val="500"/>
              </a:spcBef>
              <a:buFont typeface="Arial"/>
              <a:buChar char="•"/>
              <a:defRPr sz="2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sv-SE" sz="1200" dirty="0" smtClean="0"/>
              <a:t>GND.network, Infoblätter</a:t>
            </a:r>
            <a:r>
              <a:rPr lang="sv-SE" sz="1200" dirty="0"/>
              <a:t>, </a:t>
            </a:r>
            <a:r>
              <a:rPr lang="sv-SE" sz="1200" dirty="0">
                <a:hlinkClick r:id="rId2"/>
              </a:rPr>
              <a:t>https://</a:t>
            </a:r>
            <a:r>
              <a:rPr lang="sv-SE" sz="1200" dirty="0" smtClean="0">
                <a:hlinkClick r:id="rId2"/>
              </a:rPr>
              <a:t>gnd.network/Webs/gnd/DE/UeberGND/Materialien/Informationsblaetter/informationsblaetter_node.html</a:t>
            </a:r>
            <a:endParaRPr lang="sv-SE" sz="1200" dirty="0" smtClean="0"/>
          </a:p>
          <a:p>
            <a:pPr>
              <a:defRPr/>
            </a:pPr>
            <a:r>
              <a:rPr lang="sv-SE" sz="1200" dirty="0"/>
              <a:t>GND.network, Partner, </a:t>
            </a:r>
            <a:r>
              <a:rPr lang="sv-SE" sz="1200" dirty="0">
                <a:hlinkClick r:id="rId3"/>
              </a:rPr>
              <a:t>https://</a:t>
            </a:r>
            <a:r>
              <a:rPr lang="sv-SE" sz="1200" dirty="0" smtClean="0">
                <a:hlinkClick r:id="rId3"/>
              </a:rPr>
              <a:t>gnd.network/Webs/gnd/DE/UeberGND/Partner/partner_node.html</a:t>
            </a:r>
            <a:endParaRPr lang="sv-SE" sz="1200" dirty="0" smtClean="0"/>
          </a:p>
          <a:p>
            <a:pPr>
              <a:defRPr/>
            </a:pPr>
            <a:r>
              <a:rPr lang="de-DE" sz="1200" dirty="0"/>
              <a:t>GND-Agentur „LEO-BW-Regional“, </a:t>
            </a:r>
            <a:r>
              <a:rPr lang="de-DE" sz="1200" dirty="0">
                <a:hlinkClick r:id="rId4"/>
              </a:rPr>
              <a:t>https://</a:t>
            </a:r>
            <a:r>
              <a:rPr lang="de-DE" sz="1200" dirty="0" smtClean="0">
                <a:hlinkClick r:id="rId4"/>
              </a:rPr>
              <a:t>www.leo-bw.de/gnd-agentur</a:t>
            </a:r>
            <a:endParaRPr lang="de-DE" sz="1200" dirty="0" smtClean="0"/>
          </a:p>
          <a:p>
            <a:pPr>
              <a:defRPr/>
            </a:pPr>
            <a:r>
              <a:rPr lang="de-DE" sz="1200" dirty="0" smtClean="0"/>
              <a:t>GND4C, </a:t>
            </a:r>
            <a:r>
              <a:rPr lang="de-DE" sz="1200" dirty="0"/>
              <a:t>öffentliches Projekt-Wiki, </a:t>
            </a:r>
            <a:r>
              <a:rPr lang="de-DE" sz="1200" dirty="0">
                <a:hlinkClick r:id="rId5"/>
              </a:rPr>
              <a:t>https://</a:t>
            </a:r>
            <a:r>
              <a:rPr lang="de-DE" sz="1200" dirty="0" smtClean="0">
                <a:hlinkClick r:id="rId5"/>
              </a:rPr>
              <a:t>wiki.dnb.de/pages/viewpage.action?pageId=134055796</a:t>
            </a:r>
            <a:endParaRPr lang="de-DE" sz="1200" dirty="0" smtClean="0"/>
          </a:p>
          <a:p>
            <a:pPr>
              <a:defRPr/>
            </a:pPr>
            <a:r>
              <a:rPr lang="sv-SE" sz="1200" dirty="0" smtClean="0"/>
              <a:t>GNDCon </a:t>
            </a:r>
            <a:r>
              <a:rPr lang="sv-SE" sz="1200" dirty="0"/>
              <a:t>2018 Teaser T3.2, </a:t>
            </a:r>
            <a:r>
              <a:rPr lang="sv-SE" sz="1200" dirty="0">
                <a:hlinkClick r:id="rId6"/>
              </a:rPr>
              <a:t>https://wiki.dnb.de/download/attachments/145591706/T3.2_Teaser.pdf?version=1&amp;modificationDate=1544705963000&amp;api=v2</a:t>
            </a:r>
            <a:r>
              <a:rPr lang="sv-SE" sz="1200" dirty="0"/>
              <a:t>, 02.06.2021</a:t>
            </a:r>
          </a:p>
          <a:p>
            <a:pPr>
              <a:defRPr/>
            </a:pPr>
            <a:r>
              <a:rPr lang="sv-SE" sz="1200" dirty="0"/>
              <a:t>GNDCon 2018 Video T3.2,</a:t>
            </a:r>
            <a:r>
              <a:rPr lang="sv-SE" sz="1200" dirty="0">
                <a:solidFill>
                  <a:srgbClr val="424242"/>
                </a:solidFill>
                <a:ea typeface="Carlito"/>
                <a:cs typeface="Carlito"/>
              </a:rPr>
              <a:t> </a:t>
            </a:r>
            <a:r>
              <a:rPr lang="sv-SE" sz="1200" dirty="0">
                <a:solidFill>
                  <a:srgbClr val="424242"/>
                </a:solidFill>
                <a:ea typeface="Carlito"/>
                <a:cs typeface="Carlito"/>
                <a:hlinkClick r:id="rId7"/>
              </a:rPr>
              <a:t>https://youtu.be/hmVy770XBw4</a:t>
            </a:r>
            <a:r>
              <a:rPr lang="sv-SE" sz="1200" dirty="0">
                <a:solidFill>
                  <a:srgbClr val="424242"/>
                </a:solidFill>
                <a:ea typeface="Carlito"/>
                <a:cs typeface="Carlito"/>
              </a:rPr>
              <a:t>, </a:t>
            </a:r>
            <a:r>
              <a:rPr lang="sv-SE" sz="1200" dirty="0"/>
              <a:t>02.06.2021</a:t>
            </a:r>
            <a:endParaRPr lang="de-DE" sz="1200" dirty="0"/>
          </a:p>
          <a:p>
            <a:pPr>
              <a:defRPr/>
            </a:pPr>
            <a:r>
              <a:rPr lang="de-DE" sz="1200" dirty="0"/>
              <a:t>NFDI4C,</a:t>
            </a:r>
            <a:r>
              <a:rPr lang="de-DE" sz="1200" dirty="0">
                <a:solidFill>
                  <a:srgbClr val="424242"/>
                </a:solidFill>
                <a:latin typeface="Arial"/>
                <a:ea typeface="Carlito"/>
                <a:cs typeface="Carlito"/>
              </a:rPr>
              <a:t> </a:t>
            </a:r>
            <a:r>
              <a:rPr lang="de-DE" sz="1200" dirty="0">
                <a:solidFill>
                  <a:srgbClr val="424242"/>
                </a:solidFill>
                <a:ea typeface="Carlito"/>
                <a:cs typeface="Carlito"/>
                <a:hlinkClick r:id="rId8"/>
              </a:rPr>
              <a:t>https://nfdi4culture.de</a:t>
            </a:r>
            <a:r>
              <a:rPr lang="de-DE" sz="1200" dirty="0" smtClean="0">
                <a:solidFill>
                  <a:srgbClr val="424242"/>
                </a:solidFill>
                <a:ea typeface="Carlito"/>
                <a:cs typeface="Carlito"/>
                <a:hlinkClick r:id="rId8"/>
              </a:rPr>
              <a:t>/</a:t>
            </a:r>
            <a:endParaRPr lang="de-DE" sz="1200" dirty="0" smtClean="0">
              <a:solidFill>
                <a:srgbClr val="424242"/>
              </a:solidFill>
              <a:ea typeface="Carlito"/>
              <a:cs typeface="Carlito"/>
            </a:endParaRPr>
          </a:p>
          <a:p>
            <a:pPr>
              <a:defRPr/>
            </a:pPr>
            <a:r>
              <a:rPr lang="de-DE" sz="1200" dirty="0"/>
              <a:t>Corpus der Barocken Deckenmalerei in Deutschland (</a:t>
            </a:r>
            <a:r>
              <a:rPr lang="de-DE" sz="1200" dirty="0" err="1"/>
              <a:t>CbDD</a:t>
            </a:r>
            <a:r>
              <a:rPr lang="de-DE" sz="1200" dirty="0"/>
              <a:t>), </a:t>
            </a:r>
            <a:r>
              <a:rPr lang="de-DE" sz="1200" dirty="0">
                <a:hlinkClick r:id="rId9"/>
              </a:rPr>
              <a:t>https://www.deckenmalerei.eu</a:t>
            </a:r>
            <a:r>
              <a:rPr lang="de-DE" sz="1200" dirty="0" smtClean="0">
                <a:hlinkClick r:id="rId9"/>
              </a:rPr>
              <a:t>/</a:t>
            </a:r>
            <a:endParaRPr lang="de-DE" sz="1200" dirty="0" smtClean="0"/>
          </a:p>
          <a:p>
            <a:pPr>
              <a:defRPr/>
            </a:pPr>
            <a:r>
              <a:rPr lang="de-DE" sz="1200" dirty="0"/>
              <a:t>KONDA, </a:t>
            </a:r>
            <a:r>
              <a:rPr lang="de-DE" sz="1200" dirty="0">
                <a:hlinkClick r:id="rId10"/>
              </a:rPr>
              <a:t>https://</a:t>
            </a:r>
            <a:r>
              <a:rPr lang="de-DE" sz="1200" dirty="0" smtClean="0">
                <a:hlinkClick r:id="rId10"/>
              </a:rPr>
              <a:t>www.uni-marburg.de/de/fotomarburg/forschung/laufende/konda</a:t>
            </a:r>
            <a:endParaRPr lang="de-DE" sz="1200" dirty="0" smtClean="0"/>
          </a:p>
          <a:p>
            <a:pPr>
              <a:defRPr/>
            </a:pPr>
            <a:r>
              <a:rPr lang="de-DE" sz="1200" dirty="0" smtClean="0"/>
              <a:t>Balzer</a:t>
            </a:r>
            <a:r>
              <a:rPr lang="de-DE" sz="1200" dirty="0"/>
              <a:t>, D., Fischer, B. K., </a:t>
            </a:r>
            <a:r>
              <a:rPr lang="de-DE" sz="1200" dirty="0" err="1"/>
              <a:t>Kett</a:t>
            </a:r>
            <a:r>
              <a:rPr lang="de-DE" sz="1200" dirty="0"/>
              <a:t>, J., Laux, S., Lill, J. M., Lindenthal, J., </a:t>
            </a:r>
            <a:r>
              <a:rPr lang="de-DE" sz="1200" dirty="0" err="1"/>
              <a:t>Manecke</a:t>
            </a:r>
            <a:r>
              <a:rPr lang="de-DE" sz="1200" dirty="0"/>
              <a:t>, M., Rosenkötter, M., &amp; Vitzthum, A. (2019). Das </a:t>
            </a:r>
            <a:r>
              <a:rPr lang="de-DE" sz="1200" dirty="0" smtClean="0"/>
              <a:t>Projekt „GND </a:t>
            </a:r>
            <a:r>
              <a:rPr lang="de-DE" sz="1200" dirty="0"/>
              <a:t>für </a:t>
            </a:r>
            <a:r>
              <a:rPr lang="de-DE" sz="1200" dirty="0" smtClean="0"/>
              <a:t>Kulturdaten“ </a:t>
            </a:r>
            <a:r>
              <a:rPr lang="de-DE" sz="1200" dirty="0"/>
              <a:t>(GND4C). </a:t>
            </a:r>
            <a:r>
              <a:rPr lang="de-DE" sz="1200" i="1" dirty="0"/>
              <a:t>O-</a:t>
            </a:r>
            <a:r>
              <a:rPr lang="de-DE" sz="1200" i="1" dirty="0" err="1"/>
              <a:t>Bib</a:t>
            </a:r>
            <a:r>
              <a:rPr lang="de-DE" sz="1200" i="1" dirty="0"/>
              <a:t>. Das Offene Bibliotheksjournal / Herausgeber VDB</a:t>
            </a:r>
            <a:r>
              <a:rPr lang="de-DE" sz="1200" dirty="0"/>
              <a:t>, </a:t>
            </a:r>
            <a:r>
              <a:rPr lang="de-DE" sz="1200" i="1" dirty="0"/>
              <a:t>6</a:t>
            </a:r>
            <a:r>
              <a:rPr lang="de-DE" sz="1200" dirty="0"/>
              <a:t>(4), </a:t>
            </a:r>
            <a:r>
              <a:rPr lang="de-DE" sz="1200" dirty="0" smtClean="0"/>
              <a:t>59–97.</a:t>
            </a:r>
            <a:br>
              <a:rPr lang="de-DE" sz="1200" dirty="0" smtClean="0"/>
            </a:br>
            <a:r>
              <a:rPr lang="de-DE" sz="1200" dirty="0" smtClean="0">
                <a:hlinkClick r:id="rId11"/>
              </a:rPr>
              <a:t>https</a:t>
            </a:r>
            <a:r>
              <a:rPr lang="de-DE" sz="1200" dirty="0">
                <a:hlinkClick r:id="rId11"/>
              </a:rPr>
              <a:t>://</a:t>
            </a:r>
            <a:r>
              <a:rPr lang="de-DE" sz="1200" dirty="0" smtClean="0">
                <a:hlinkClick r:id="rId11"/>
              </a:rPr>
              <a:t>doi.org/10.5282/o-bib/2019H4S59-97</a:t>
            </a:r>
            <a:endParaRPr lang="de-DE" sz="1200" dirty="0" smtClean="0"/>
          </a:p>
          <a:p>
            <a:pPr>
              <a:defRPr/>
            </a:pPr>
            <a:r>
              <a:rPr lang="de-DE" sz="1200" dirty="0"/>
              <a:t>Seite „Sandwichposition“. In: Wikipedia, Die freie Enzyklopädie. </a:t>
            </a:r>
            <a:r>
              <a:rPr lang="de-DE" sz="1200" dirty="0">
                <a:hlinkClick r:id="rId12"/>
              </a:rPr>
              <a:t>https://</a:t>
            </a:r>
            <a:r>
              <a:rPr lang="de-DE" sz="1200" dirty="0" smtClean="0">
                <a:hlinkClick r:id="rId12"/>
              </a:rPr>
              <a:t>de.wikipedia.org/w/index.php?title=Sandwichposition&amp;oldid=197841233</a:t>
            </a:r>
            <a:endParaRPr lang="de-DE" sz="1200" dirty="0" smtClean="0"/>
          </a:p>
        </p:txBody>
      </p:sp>
    </p:spTree>
    <p:extLst>
      <p:ext uri="{BB962C8B-B14F-4D97-AF65-F5344CB8AC3E}">
        <p14:creationId xmlns:p14="http://schemas.microsoft.com/office/powerpoint/2010/main" val="901215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feld 1">
            <a:extLst>
              <a:ext uri="{FF2B5EF4-FFF2-40B4-BE49-F238E27FC236}">
                <a16:creationId xmlns:a16="http://schemas.microsoft.com/office/drawing/2014/main" id="{B858762A-96AD-4D5C-B860-86DB57BA69DA}"/>
              </a:ext>
            </a:extLst>
          </p:cNvPr>
          <p:cNvSpPr txBox="1"/>
          <p:nvPr/>
        </p:nvSpPr>
        <p:spPr>
          <a:xfrm>
            <a:off x="1254202" y="1124744"/>
            <a:ext cx="3041598" cy="650838"/>
          </a:xfrm>
          <a:prstGeom prst="rect">
            <a:avLst/>
          </a:prstGeom>
          <a:solidFill>
            <a:schemeClr val="bg1"/>
          </a:solidFill>
        </p:spPr>
        <p:txBody>
          <a:bodyPr wrap="square" rtlCol="0">
            <a:spAutoFit/>
          </a:bodyPr>
          <a:lstStyle/>
          <a:p>
            <a:endParaRPr lang="de-DE" dirty="0"/>
          </a:p>
        </p:txBody>
      </p:sp>
      <p:sp>
        <p:nvSpPr>
          <p:cNvPr id="5" name="Textfeld 1"/>
          <p:cNvSpPr>
            <a:spLocks/>
          </p:cNvSpPr>
          <p:nvPr/>
        </p:nvSpPr>
        <p:spPr bwMode="auto">
          <a:xfrm>
            <a:off x="8412872" y="3363218"/>
            <a:ext cx="3468857" cy="1569660"/>
          </a:xfrm>
          <a:prstGeom prst="rect">
            <a:avLst/>
          </a:prstGeom>
          <a:noFill/>
        </p:spPr>
        <p:txBody>
          <a:bodyPr wrap="square" rtlCol="0">
            <a:spAutoFit/>
          </a:bodyPr>
          <a:lstStyle/>
          <a:p>
            <a:pPr>
              <a:defRPr/>
            </a:pPr>
            <a:r>
              <a:rPr lang="de-DE" sz="9600" dirty="0"/>
              <a:t>PAUSE</a:t>
            </a:r>
            <a:endParaRPr dirty="0"/>
          </a:p>
        </p:txBody>
      </p:sp>
      <p:sp>
        <p:nvSpPr>
          <p:cNvPr id="6" name="Textfeld 2"/>
          <p:cNvSpPr>
            <a:spLocks/>
          </p:cNvSpPr>
          <p:nvPr/>
        </p:nvSpPr>
        <p:spPr bwMode="auto">
          <a:xfrm>
            <a:off x="4329606" y="4932878"/>
            <a:ext cx="7552123" cy="1323438"/>
          </a:xfrm>
          <a:prstGeom prst="rect">
            <a:avLst/>
          </a:prstGeom>
          <a:noFill/>
        </p:spPr>
        <p:txBody>
          <a:bodyPr wrap="square" rtlCol="0">
            <a:noAutofit/>
          </a:bodyPr>
          <a:lstStyle/>
          <a:p>
            <a:pPr algn="r">
              <a:defRPr/>
            </a:pPr>
            <a:r>
              <a:rPr lang="de-DE" sz="4000" dirty="0"/>
              <a:t>Wir sind in 30 min wieder für Sie </a:t>
            </a:r>
            <a:r>
              <a:rPr lang="de-DE" sz="4000" dirty="0" smtClean="0"/>
              <a:t>da</a:t>
            </a:r>
          </a:p>
          <a:p>
            <a:pPr algn="r">
              <a:defRPr/>
            </a:pPr>
            <a:r>
              <a:rPr lang="de-DE" sz="4000" dirty="0" smtClean="0"/>
              <a:t>Es geht um 13:30 Uhr weiter</a:t>
            </a:r>
            <a:endParaRPr dirty="0"/>
          </a:p>
        </p:txBody>
      </p:sp>
      <p:sp>
        <p:nvSpPr>
          <p:cNvPr id="7" name="Sechseck 5"/>
          <p:cNvSpPr/>
          <p:nvPr/>
        </p:nvSpPr>
        <p:spPr bwMode="auto">
          <a:xfrm rot="1838385">
            <a:off x="7022926" y="528072"/>
            <a:ext cx="1399275" cy="1233267"/>
          </a:xfrm>
          <a:prstGeom prst="hexagon">
            <a:avLst>
              <a:gd name="adj" fmla="val 29932"/>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err="1"/>
              <a:t>service</a:t>
            </a:r>
            <a:r>
              <a:rPr lang="de-DE" dirty="0"/>
              <a:t> </a:t>
            </a:r>
            <a:r>
              <a:rPr lang="de-DE" dirty="0" err="1"/>
              <a:t>for</a:t>
            </a:r>
            <a:r>
              <a:rPr lang="de-DE" dirty="0"/>
              <a:t> </a:t>
            </a:r>
            <a:r>
              <a:rPr lang="de-DE" dirty="0" err="1"/>
              <a:t>free</a:t>
            </a:r>
            <a:r>
              <a:rPr lang="de-DE" dirty="0"/>
              <a:t>?</a:t>
            </a:r>
            <a:endParaRPr dirty="0"/>
          </a:p>
        </p:txBody>
      </p:sp>
      <p:sp>
        <p:nvSpPr>
          <p:cNvPr id="8" name="Sechseck 6"/>
          <p:cNvSpPr/>
          <p:nvPr/>
        </p:nvSpPr>
        <p:spPr bwMode="auto">
          <a:xfrm rot="19818885">
            <a:off x="387632" y="5092396"/>
            <a:ext cx="1459765" cy="1240957"/>
          </a:xfrm>
          <a:prstGeom prst="hexagon">
            <a:avLst>
              <a:gd name="adj" fmla="val 29932"/>
              <a:gd name="vf" fmla="val 115470"/>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t>Data-quality</a:t>
            </a:r>
          </a:p>
        </p:txBody>
      </p:sp>
      <p:pic>
        <p:nvPicPr>
          <p:cNvPr id="10" name="Grafik 11"/>
          <p:cNvPicPr>
            <a:picLocks noChangeAspect="1"/>
          </p:cNvPicPr>
          <p:nvPr/>
        </p:nvPicPr>
        <p:blipFill>
          <a:blip r:embed="rId3"/>
          <a:stretch/>
        </p:blipFill>
        <p:spPr bwMode="auto">
          <a:xfrm>
            <a:off x="729520" y="179882"/>
            <a:ext cx="6930453" cy="5197840"/>
          </a:xfrm>
          <a:prstGeom prst="rect">
            <a:avLst/>
          </a:prstGeom>
        </p:spPr>
      </p:pic>
      <p:sp>
        <p:nvSpPr>
          <p:cNvPr id="11" name="Sechseck 5"/>
          <p:cNvSpPr/>
          <p:nvPr/>
        </p:nvSpPr>
        <p:spPr bwMode="auto">
          <a:xfrm rot="1838368">
            <a:off x="462320" y="2740930"/>
            <a:ext cx="1399275" cy="1233266"/>
          </a:xfrm>
          <a:prstGeom prst="hexagon">
            <a:avLst>
              <a:gd name="adj" fmla="val 29932"/>
              <a:gd name="vf" fmla="val 11547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dirty="0"/>
          </a:p>
        </p:txBody>
      </p:sp>
      <p:sp>
        <p:nvSpPr>
          <p:cNvPr id="12" name="Sechseck 6"/>
          <p:cNvSpPr/>
          <p:nvPr/>
        </p:nvSpPr>
        <p:spPr bwMode="auto">
          <a:xfrm rot="1838368">
            <a:off x="7679833" y="1633456"/>
            <a:ext cx="1414627" cy="1180902"/>
          </a:xfrm>
          <a:prstGeom prst="hexagon">
            <a:avLst>
              <a:gd name="adj" fmla="val 29932"/>
              <a:gd name="vf" fmla="val 11547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400" dirty="0"/>
          </a:p>
        </p:txBody>
      </p:sp>
      <p:pic>
        <p:nvPicPr>
          <p:cNvPr id="14" name="Grafik 13"/>
          <p:cNvPicPr>
            <a:picLocks noChangeAspect="1"/>
          </p:cNvPicPr>
          <p:nvPr/>
        </p:nvPicPr>
        <p:blipFill>
          <a:blip r:embed="rId4"/>
          <a:srcRect l="25763" t="25528" r="25763" b="25775"/>
          <a:stretch/>
        </p:blipFill>
        <p:spPr bwMode="auto">
          <a:xfrm>
            <a:off x="10461736" y="601684"/>
            <a:ext cx="952124" cy="968494"/>
          </a:xfrm>
          <a:prstGeom prst="rect">
            <a:avLst/>
          </a:prstGeom>
        </p:spPr>
      </p:pic>
      <p:sp>
        <p:nvSpPr>
          <p:cNvPr id="15" name="Sechseck 6">
            <a:extLst>
              <a:ext uri="{FF2B5EF4-FFF2-40B4-BE49-F238E27FC236}">
                <a16:creationId xmlns:a16="http://schemas.microsoft.com/office/drawing/2014/main" id="{BDBF2698-CACA-4231-8FA3-95F8A63F0C8D}"/>
              </a:ext>
            </a:extLst>
          </p:cNvPr>
          <p:cNvSpPr/>
          <p:nvPr/>
        </p:nvSpPr>
        <p:spPr bwMode="auto">
          <a:xfrm rot="19845706">
            <a:off x="2704761" y="104699"/>
            <a:ext cx="2438927" cy="2008339"/>
          </a:xfrm>
          <a:prstGeom prst="hexagon">
            <a:avLst>
              <a:gd name="adj" fmla="val 29932"/>
              <a:gd name="vf" fmla="val 115470"/>
            </a:avLst>
          </a:prstGeom>
          <a:solidFill>
            <a:srgbClr val="383883"/>
          </a:solidFill>
          <a:ln>
            <a:solidFill>
              <a:srgbClr val="3838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800" dirty="0" err="1"/>
              <a:t>gnd-bauwerke@</a:t>
            </a:r>
            <a:r>
              <a:rPr lang="de-DE" sz="2000" dirty="0" err="1"/>
              <a:t>foto</a:t>
            </a:r>
            <a:endParaRPr lang="de-DE" sz="2000" dirty="0"/>
          </a:p>
          <a:p>
            <a:pPr algn="ctr">
              <a:defRPr/>
            </a:pPr>
            <a:r>
              <a:rPr lang="de-DE" sz="2000" dirty="0"/>
              <a:t>marburg.de</a:t>
            </a:r>
            <a:endParaRPr sz="2000" dirty="0"/>
          </a:p>
        </p:txBody>
      </p:sp>
      <p:sp>
        <p:nvSpPr>
          <p:cNvPr id="17" name="Sechseck 6">
            <a:extLst>
              <a:ext uri="{FF2B5EF4-FFF2-40B4-BE49-F238E27FC236}">
                <a16:creationId xmlns:a16="http://schemas.microsoft.com/office/drawing/2014/main" id="{E85BFE27-F799-4ABC-884B-5DEBAB334683}"/>
              </a:ext>
            </a:extLst>
          </p:cNvPr>
          <p:cNvSpPr/>
          <p:nvPr/>
        </p:nvSpPr>
        <p:spPr bwMode="auto">
          <a:xfrm rot="1848283">
            <a:off x="927077" y="912230"/>
            <a:ext cx="2277915" cy="1954596"/>
          </a:xfrm>
          <a:prstGeom prst="hexagon">
            <a:avLst>
              <a:gd name="adj" fmla="val 29932"/>
              <a:gd name="vf" fmla="val 115470"/>
            </a:avLst>
          </a:prstGeom>
          <a:solidFill>
            <a:srgbClr val="FED403"/>
          </a:solidFill>
          <a:ln>
            <a:solidFill>
              <a:srgbClr val="FED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800" dirty="0"/>
              <a:t>gnd4c@</a:t>
            </a:r>
          </a:p>
          <a:p>
            <a:pPr algn="ctr">
              <a:defRPr/>
            </a:pPr>
            <a:r>
              <a:rPr lang="de-DE" sz="2800" dirty="0"/>
              <a:t>leo-bw.de</a:t>
            </a:r>
            <a:endParaRPr sz="2800" dirty="0"/>
          </a:p>
        </p:txBody>
      </p:sp>
      <p:sp>
        <p:nvSpPr>
          <p:cNvPr id="3" name="Textfeld 2">
            <a:extLst>
              <a:ext uri="{FF2B5EF4-FFF2-40B4-BE49-F238E27FC236}">
                <a16:creationId xmlns:a16="http://schemas.microsoft.com/office/drawing/2014/main" id="{34CCE4AE-3DF8-4CAD-BF46-A1265277551C}"/>
              </a:ext>
            </a:extLst>
          </p:cNvPr>
          <p:cNvSpPr txBox="1"/>
          <p:nvPr/>
        </p:nvSpPr>
        <p:spPr>
          <a:xfrm>
            <a:off x="7858679" y="2043067"/>
            <a:ext cx="1087157" cy="369332"/>
          </a:xfrm>
          <a:prstGeom prst="rect">
            <a:avLst/>
          </a:prstGeom>
          <a:noFill/>
        </p:spPr>
        <p:txBody>
          <a:bodyPr wrap="none" rtlCol="0">
            <a:spAutoFit/>
          </a:bodyPr>
          <a:lstStyle/>
          <a:p>
            <a:r>
              <a:rPr lang="de-DE" dirty="0">
                <a:solidFill>
                  <a:schemeClr val="bg1"/>
                </a:solidFill>
              </a:rPr>
              <a:t>Diversität</a:t>
            </a:r>
          </a:p>
        </p:txBody>
      </p:sp>
      <p:sp>
        <p:nvSpPr>
          <p:cNvPr id="18" name="Sechseck 7">
            <a:extLst>
              <a:ext uri="{FF2B5EF4-FFF2-40B4-BE49-F238E27FC236}">
                <a16:creationId xmlns:a16="http://schemas.microsoft.com/office/drawing/2014/main" id="{CFF96C55-F547-4CE3-92B4-618DBA6E8D69}"/>
              </a:ext>
            </a:extLst>
          </p:cNvPr>
          <p:cNvSpPr/>
          <p:nvPr/>
        </p:nvSpPr>
        <p:spPr bwMode="auto">
          <a:xfrm rot="19792344">
            <a:off x="1790547" y="4780973"/>
            <a:ext cx="2206294" cy="1925020"/>
          </a:xfrm>
          <a:prstGeom prst="hexagon">
            <a:avLst>
              <a:gd name="adj" fmla="val 29932"/>
              <a:gd name="vf" fmla="val 115470"/>
            </a:avLst>
          </a:prstGeom>
          <a:solidFill>
            <a:srgbClr val="E25F5F"/>
          </a:solidFill>
          <a:ln>
            <a:solidFill>
              <a:srgbClr val="E2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800" dirty="0">
                <a:solidFill>
                  <a:schemeClr val="tx1"/>
                </a:solidFill>
              </a:rPr>
              <a:t>Next: </a:t>
            </a:r>
            <a:r>
              <a:rPr lang="de-DE" sz="2800" b="1" dirty="0">
                <a:solidFill>
                  <a:schemeClr val="tx1"/>
                </a:solidFill>
              </a:rPr>
              <a:t>Session 2</a:t>
            </a:r>
            <a:endParaRPr sz="2800" b="1" dirty="0">
              <a:solidFill>
                <a:schemeClr val="tx1"/>
              </a:solidFill>
            </a:endParaRPr>
          </a:p>
        </p:txBody>
      </p:sp>
      <p:sp>
        <p:nvSpPr>
          <p:cNvPr id="19" name="Textfeld 18">
            <a:extLst>
              <a:ext uri="{FF2B5EF4-FFF2-40B4-BE49-F238E27FC236}">
                <a16:creationId xmlns:a16="http://schemas.microsoft.com/office/drawing/2014/main" id="{0CDE2AC4-ED01-413F-B8EF-A6F71E1A8073}"/>
              </a:ext>
            </a:extLst>
          </p:cNvPr>
          <p:cNvSpPr txBox="1"/>
          <p:nvPr/>
        </p:nvSpPr>
        <p:spPr>
          <a:xfrm rot="1634936">
            <a:off x="597603" y="3160038"/>
            <a:ext cx="1059906" cy="369332"/>
          </a:xfrm>
          <a:prstGeom prst="rect">
            <a:avLst/>
          </a:prstGeom>
          <a:noFill/>
        </p:spPr>
        <p:txBody>
          <a:bodyPr wrap="none" rtlCol="0">
            <a:spAutoFit/>
          </a:bodyPr>
          <a:lstStyle/>
          <a:p>
            <a:r>
              <a:rPr lang="de-DE" dirty="0" err="1">
                <a:solidFill>
                  <a:schemeClr val="bg1"/>
                </a:solidFill>
              </a:rPr>
              <a:t>matching</a:t>
            </a:r>
            <a:endParaRPr lang="de-DE" dirty="0">
              <a:solidFill>
                <a:schemeClr val="bg1"/>
              </a:solidFill>
            </a:endParaRPr>
          </a:p>
        </p:txBody>
      </p:sp>
      <p:sp>
        <p:nvSpPr>
          <p:cNvPr id="20" name="Textfeld 19">
            <a:extLst>
              <a:ext uri="{FF2B5EF4-FFF2-40B4-BE49-F238E27FC236}">
                <a16:creationId xmlns:a16="http://schemas.microsoft.com/office/drawing/2014/main" id="{71F31A10-726B-4404-9B0B-6A8BA575C80D}"/>
              </a:ext>
            </a:extLst>
          </p:cNvPr>
          <p:cNvSpPr txBox="1"/>
          <p:nvPr/>
        </p:nvSpPr>
        <p:spPr bwMode="auto">
          <a:xfrm rot="20271219">
            <a:off x="11018628" y="370850"/>
            <a:ext cx="303185" cy="461665"/>
          </a:xfrm>
          <a:prstGeom prst="rect">
            <a:avLst/>
          </a:prstGeom>
          <a:noFill/>
          <a:ln>
            <a:solidFill>
              <a:schemeClr val="tx1"/>
            </a:solidFill>
          </a:ln>
        </p:spPr>
        <p:txBody>
          <a:bodyPr wrap="square" rtlCol="0">
            <a:spAutoFit/>
          </a:bodyPr>
          <a:lstStyle/>
          <a:p>
            <a:pPr algn="ctr"/>
            <a:r>
              <a:rPr lang="de-DE" sz="2400" b="1" dirty="0"/>
              <a:t>€</a:t>
            </a:r>
          </a:p>
        </p:txBody>
      </p:sp>
      <p:sp>
        <p:nvSpPr>
          <p:cNvPr id="21" name="Textfeld 20">
            <a:extLst>
              <a:ext uri="{FF2B5EF4-FFF2-40B4-BE49-F238E27FC236}">
                <a16:creationId xmlns:a16="http://schemas.microsoft.com/office/drawing/2014/main" id="{F8FD2643-1E62-4817-A105-3CFF84F25E91}"/>
              </a:ext>
            </a:extLst>
          </p:cNvPr>
          <p:cNvSpPr txBox="1"/>
          <p:nvPr/>
        </p:nvSpPr>
        <p:spPr bwMode="auto">
          <a:xfrm rot="580431">
            <a:off x="11310887" y="370850"/>
            <a:ext cx="303185" cy="461665"/>
          </a:xfrm>
          <a:prstGeom prst="rect">
            <a:avLst/>
          </a:prstGeom>
          <a:noFill/>
          <a:ln>
            <a:solidFill>
              <a:schemeClr val="tx1"/>
            </a:solidFill>
          </a:ln>
        </p:spPr>
        <p:txBody>
          <a:bodyPr wrap="square" rtlCol="0">
            <a:spAutoFit/>
          </a:bodyPr>
          <a:lstStyle/>
          <a:p>
            <a:pPr algn="ctr"/>
            <a:r>
              <a:rPr lang="de-DE" sz="2400" b="1" dirty="0"/>
              <a:t>€</a:t>
            </a:r>
          </a:p>
        </p:txBody>
      </p:sp>
    </p:spTree>
    <p:extLst>
      <p:ext uri="{BB962C8B-B14F-4D97-AF65-F5344CB8AC3E}">
        <p14:creationId xmlns:p14="http://schemas.microsoft.com/office/powerpoint/2010/main" val="267330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5"/>
          <p:cNvPicPr>
            <a:picLocks noChangeAspect="1"/>
          </p:cNvPicPr>
          <p:nvPr/>
        </p:nvPicPr>
        <p:blipFill>
          <a:blip r:embed="rId3"/>
          <a:stretch/>
        </p:blipFill>
        <p:spPr bwMode="auto">
          <a:xfrm>
            <a:off x="-694544" y="-809467"/>
            <a:ext cx="6930453" cy="5197840"/>
          </a:xfrm>
          <a:prstGeom prst="rect">
            <a:avLst/>
          </a:prstGeom>
        </p:spPr>
      </p:pic>
      <p:pic>
        <p:nvPicPr>
          <p:cNvPr id="6" name="Grafik 5"/>
          <p:cNvPicPr>
            <a:picLocks noChangeAspect="1"/>
          </p:cNvPicPr>
          <p:nvPr/>
        </p:nvPicPr>
        <p:blipFill>
          <a:blip r:embed="rId4"/>
          <a:srcRect t="31441" r="-218" b="31441"/>
          <a:stretch/>
        </p:blipFill>
        <p:spPr bwMode="auto">
          <a:xfrm>
            <a:off x="5976937" y="1916906"/>
            <a:ext cx="4918500" cy="1012030"/>
          </a:xfrm>
          <a:prstGeom prst="rect">
            <a:avLst/>
          </a:prstGeom>
        </p:spPr>
      </p:pic>
      <p:pic>
        <p:nvPicPr>
          <p:cNvPr id="7" name="Grafik 6">
            <a:extLst>
              <a:ext uri="{FF2B5EF4-FFF2-40B4-BE49-F238E27FC236}">
                <a16:creationId xmlns:a16="http://schemas.microsoft.com/office/drawing/2014/main" id="{32273E16-F44F-4E5E-9709-696D882E0B60}"/>
              </a:ext>
            </a:extLst>
          </p:cNvPr>
          <p:cNvPicPr>
            <a:picLocks noChangeAspect="1"/>
          </p:cNvPicPr>
          <p:nvPr/>
        </p:nvPicPr>
        <p:blipFill>
          <a:blip r:embed="rId5"/>
          <a:stretch>
            <a:fillRect/>
          </a:stretch>
        </p:blipFill>
        <p:spPr bwMode="auto">
          <a:xfrm>
            <a:off x="8904312" y="2780928"/>
            <a:ext cx="2783224" cy="3861152"/>
          </a:xfrm>
          <a:prstGeom prst="rect">
            <a:avLst/>
          </a:prstGeom>
        </p:spPr>
      </p:pic>
      <p:sp>
        <p:nvSpPr>
          <p:cNvPr id="8" name="Textfeld 2">
            <a:extLst>
              <a:ext uri="{FF2B5EF4-FFF2-40B4-BE49-F238E27FC236}">
                <a16:creationId xmlns:a16="http://schemas.microsoft.com/office/drawing/2014/main" id="{99EA0412-FAB7-43BE-8626-2FEE5037FE63}"/>
              </a:ext>
            </a:extLst>
          </p:cNvPr>
          <p:cNvSpPr>
            <a:spLocks/>
          </p:cNvSpPr>
          <p:nvPr/>
        </p:nvSpPr>
        <p:spPr bwMode="auto">
          <a:xfrm>
            <a:off x="5071829" y="3841877"/>
            <a:ext cx="4676910" cy="415498"/>
          </a:xfrm>
          <a:prstGeom prst="rect">
            <a:avLst/>
          </a:prstGeom>
          <a:noFill/>
        </p:spPr>
        <p:txBody>
          <a:bodyPr wrap="square" rtlCol="0">
            <a:spAutoFit/>
          </a:bodyPr>
          <a:lstStyle/>
          <a:p>
            <a:pPr>
              <a:defRPr/>
            </a:pPr>
            <a:r>
              <a:rPr lang="de-DE" sz="2100" dirty="0">
                <a:latin typeface="Verdana"/>
                <a:ea typeface="Verdana"/>
              </a:rPr>
              <a:t>Ausklappfenster Audio</a:t>
            </a:r>
          </a:p>
        </p:txBody>
      </p:sp>
      <p:sp>
        <p:nvSpPr>
          <p:cNvPr id="9" name="Textfeld 2">
            <a:extLst>
              <a:ext uri="{FF2B5EF4-FFF2-40B4-BE49-F238E27FC236}">
                <a16:creationId xmlns:a16="http://schemas.microsoft.com/office/drawing/2014/main" id="{155BCF5B-C00E-4F82-844F-B0C7E55EBC03}"/>
              </a:ext>
            </a:extLst>
          </p:cNvPr>
          <p:cNvSpPr>
            <a:spLocks/>
          </p:cNvSpPr>
          <p:nvPr/>
        </p:nvSpPr>
        <p:spPr bwMode="auto">
          <a:xfrm>
            <a:off x="5976937" y="2806620"/>
            <a:ext cx="3262327" cy="415498"/>
          </a:xfrm>
          <a:prstGeom prst="rect">
            <a:avLst/>
          </a:prstGeom>
          <a:noFill/>
        </p:spPr>
        <p:txBody>
          <a:bodyPr wrap="square" rtlCol="0">
            <a:spAutoFit/>
          </a:bodyPr>
          <a:lstStyle/>
          <a:p>
            <a:pPr>
              <a:defRPr/>
            </a:pPr>
            <a:r>
              <a:rPr lang="de-DE" sz="2100" dirty="0">
                <a:latin typeface="Verdana"/>
                <a:ea typeface="Verdana"/>
              </a:rPr>
              <a:t>Funktionsleiste</a:t>
            </a:r>
          </a:p>
        </p:txBody>
      </p:sp>
      <p:sp>
        <p:nvSpPr>
          <p:cNvPr id="4" name="Textfeld 2"/>
          <p:cNvSpPr>
            <a:spLocks/>
          </p:cNvSpPr>
          <p:nvPr/>
        </p:nvSpPr>
        <p:spPr bwMode="auto">
          <a:xfrm>
            <a:off x="5303912" y="4475511"/>
            <a:ext cx="4172854" cy="369332"/>
          </a:xfrm>
          <a:prstGeom prst="rect">
            <a:avLst/>
          </a:prstGeom>
          <a:noFill/>
        </p:spPr>
        <p:txBody>
          <a:bodyPr wrap="square" rtlCol="0">
            <a:spAutoFit/>
          </a:bodyPr>
          <a:lstStyle/>
          <a:p>
            <a:pPr>
              <a:defRPr/>
            </a:pPr>
            <a:r>
              <a:rPr lang="de-DE" dirty="0">
                <a:latin typeface="Verdana"/>
                <a:ea typeface="Verdana"/>
              </a:rPr>
              <a:t>Ausklappfenster Fragen</a:t>
            </a:r>
            <a:endParaRPr lang="de-DE" dirty="0"/>
          </a:p>
        </p:txBody>
      </p:sp>
      <p:cxnSp>
        <p:nvCxnSpPr>
          <p:cNvPr id="19" name="Gerade Verbindung mit Pfeil 18">
            <a:extLst>
              <a:ext uri="{FF2B5EF4-FFF2-40B4-BE49-F238E27FC236}">
                <a16:creationId xmlns:a16="http://schemas.microsoft.com/office/drawing/2014/main" id="{57E462B3-56F6-490F-94CE-ADA8B258220A}"/>
              </a:ext>
            </a:extLst>
          </p:cNvPr>
          <p:cNvCxnSpPr>
            <a:cxnSpLocks/>
          </p:cNvCxnSpPr>
          <p:nvPr/>
        </p:nvCxnSpPr>
        <p:spPr>
          <a:xfrm>
            <a:off x="8294856" y="4675910"/>
            <a:ext cx="1365540"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037BA864-E1FB-43BA-9BBF-6F6DA87E3A37}"/>
              </a:ext>
            </a:extLst>
          </p:cNvPr>
          <p:cNvCxnSpPr>
            <a:cxnSpLocks/>
          </p:cNvCxnSpPr>
          <p:nvPr/>
        </p:nvCxnSpPr>
        <p:spPr bwMode="auto">
          <a:xfrm>
            <a:off x="8294856" y="4037167"/>
            <a:ext cx="1512168"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4832A544-F84B-45B7-AEFA-2614E3A284EA}"/>
              </a:ext>
            </a:extLst>
          </p:cNvPr>
          <p:cNvCxnSpPr>
            <a:cxnSpLocks/>
          </p:cNvCxnSpPr>
          <p:nvPr/>
        </p:nvCxnSpPr>
        <p:spPr bwMode="auto">
          <a:xfrm flipV="1">
            <a:off x="8294856" y="2921432"/>
            <a:ext cx="1100714" cy="750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Textfeld 2">
            <a:extLst>
              <a:ext uri="{FF2B5EF4-FFF2-40B4-BE49-F238E27FC236}">
                <a16:creationId xmlns:a16="http://schemas.microsoft.com/office/drawing/2014/main" id="{EA8F9C24-D73E-45FE-B26E-F6A5CFC7C0E6}"/>
              </a:ext>
            </a:extLst>
          </p:cNvPr>
          <p:cNvSpPr>
            <a:spLocks/>
          </p:cNvSpPr>
          <p:nvPr/>
        </p:nvSpPr>
        <p:spPr bwMode="auto">
          <a:xfrm>
            <a:off x="5976937" y="6033028"/>
            <a:ext cx="3587896" cy="369332"/>
          </a:xfrm>
          <a:prstGeom prst="rect">
            <a:avLst/>
          </a:prstGeom>
          <a:noFill/>
        </p:spPr>
        <p:txBody>
          <a:bodyPr wrap="square" rtlCol="0">
            <a:spAutoFit/>
          </a:bodyPr>
          <a:lstStyle/>
          <a:p>
            <a:pPr>
              <a:defRPr/>
            </a:pPr>
            <a:r>
              <a:rPr lang="de-DE" dirty="0">
                <a:latin typeface="Verdana"/>
                <a:ea typeface="Verdana"/>
              </a:rPr>
              <a:t>Aufnahmeaktivität</a:t>
            </a:r>
            <a:endParaRPr lang="de-DE" dirty="0"/>
          </a:p>
        </p:txBody>
      </p:sp>
      <p:cxnSp>
        <p:nvCxnSpPr>
          <p:cNvPr id="27" name="Gerade Verbindung mit Pfeil 26">
            <a:extLst>
              <a:ext uri="{FF2B5EF4-FFF2-40B4-BE49-F238E27FC236}">
                <a16:creationId xmlns:a16="http://schemas.microsoft.com/office/drawing/2014/main" id="{2680E267-602F-4A16-AEBE-9CE91E4AA5A3}"/>
              </a:ext>
            </a:extLst>
          </p:cNvPr>
          <p:cNvCxnSpPr>
            <a:cxnSpLocks/>
          </p:cNvCxnSpPr>
          <p:nvPr/>
        </p:nvCxnSpPr>
        <p:spPr bwMode="auto">
          <a:xfrm>
            <a:off x="8294856" y="6248759"/>
            <a:ext cx="1589051"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4" name="Textfeld 2">
            <a:extLst>
              <a:ext uri="{FF2B5EF4-FFF2-40B4-BE49-F238E27FC236}">
                <a16:creationId xmlns:a16="http://schemas.microsoft.com/office/drawing/2014/main" id="{58D70A47-1A62-4E8A-B9C1-02C4D48FF9B2}"/>
              </a:ext>
            </a:extLst>
          </p:cNvPr>
          <p:cNvSpPr>
            <a:spLocks/>
          </p:cNvSpPr>
          <p:nvPr/>
        </p:nvSpPr>
        <p:spPr bwMode="auto">
          <a:xfrm>
            <a:off x="758526" y="5871973"/>
            <a:ext cx="6960637" cy="738664"/>
          </a:xfrm>
          <a:prstGeom prst="rect">
            <a:avLst/>
          </a:prstGeom>
          <a:noFill/>
        </p:spPr>
        <p:txBody>
          <a:bodyPr wrap="square" rtlCol="0">
            <a:spAutoFit/>
          </a:bodyPr>
          <a:lstStyle/>
          <a:p>
            <a:pPr>
              <a:defRPr/>
            </a:pPr>
            <a:r>
              <a:rPr lang="de-DE" sz="2100" dirty="0">
                <a:latin typeface="Verdana"/>
                <a:ea typeface="Verdana"/>
              </a:rPr>
              <a:t>https://www.landesarchiv-bw.de/de/service/datenschutz/63445</a:t>
            </a:r>
            <a:endParaRPr dirty="0"/>
          </a:p>
        </p:txBody>
      </p:sp>
      <p:sp>
        <p:nvSpPr>
          <p:cNvPr id="35" name="Rechteck 34">
            <a:extLst>
              <a:ext uri="{FF2B5EF4-FFF2-40B4-BE49-F238E27FC236}">
                <a16:creationId xmlns:a16="http://schemas.microsoft.com/office/drawing/2014/main" id="{1DC52BB6-0EC1-44E2-B107-FCA7A4A06860}"/>
              </a:ext>
            </a:extLst>
          </p:cNvPr>
          <p:cNvSpPr/>
          <p:nvPr/>
        </p:nvSpPr>
        <p:spPr>
          <a:xfrm>
            <a:off x="9239264" y="3064891"/>
            <a:ext cx="421132" cy="2443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74795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2"/>
          <p:cNvSpPr>
            <a:spLocks/>
          </p:cNvSpPr>
          <p:nvPr/>
        </p:nvSpPr>
        <p:spPr bwMode="auto">
          <a:xfrm>
            <a:off x="2878111" y="5246557"/>
            <a:ext cx="8364512" cy="1184223"/>
          </a:xfrm>
          <a:prstGeom prst="rect">
            <a:avLst/>
          </a:prstGeom>
          <a:solidFill>
            <a:schemeClr val="bg1"/>
          </a:solidFill>
        </p:spPr>
        <p:txBody>
          <a:bodyPr wrap="square" rtlCol="0">
            <a:spAutoFit/>
          </a:bodyPr>
          <a:lstStyle/>
          <a:p>
            <a:pPr>
              <a:defRPr/>
            </a:pPr>
            <a:endParaRPr lang="de-DE"/>
          </a:p>
        </p:txBody>
      </p:sp>
      <p:pic>
        <p:nvPicPr>
          <p:cNvPr id="5" name="Grafik 5"/>
          <p:cNvPicPr>
            <a:picLocks noChangeAspect="1"/>
          </p:cNvPicPr>
          <p:nvPr/>
        </p:nvPicPr>
        <p:blipFill>
          <a:blip r:embed="rId3"/>
          <a:stretch/>
        </p:blipFill>
        <p:spPr bwMode="auto">
          <a:xfrm>
            <a:off x="-229849" y="0"/>
            <a:ext cx="2628275" cy="1971206"/>
          </a:xfrm>
          <a:prstGeom prst="rect">
            <a:avLst/>
          </a:prstGeom>
        </p:spPr>
      </p:pic>
      <p:sp>
        <p:nvSpPr>
          <p:cNvPr id="6" name="Rechteck 5"/>
          <p:cNvSpPr/>
          <p:nvPr/>
        </p:nvSpPr>
        <p:spPr bwMode="auto">
          <a:xfrm>
            <a:off x="4733346" y="5397332"/>
            <a:ext cx="6882580" cy="882672"/>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just">
              <a:defRPr/>
            </a:pPr>
            <a:r>
              <a:rPr sz="1600" b="0" i="0" u="none">
                <a:solidFill>
                  <a:srgbClr val="000000"/>
                </a:solidFill>
                <a:latin typeface="Verdana"/>
                <a:ea typeface="Verdana"/>
                <a:cs typeface="Verdana"/>
              </a:rPr>
              <a:t>Laut Informationspflicht nach Art. 14 DSGVO </a:t>
            </a:r>
            <a:r>
              <a:rPr sz="1600" b="0" i="0" u="sng">
                <a:solidFill>
                  <a:srgbClr val="000000"/>
                </a:solidFill>
                <a:latin typeface="Verdana"/>
                <a:ea typeface="Verdana"/>
                <a:cs typeface="Verdana"/>
                <a:hlinkClick r:id="rId4"/>
              </a:rPr>
              <a:t>https://dsgvo-gesetz.de/</a:t>
            </a:r>
            <a:r>
              <a:rPr sz="1600" b="0" i="0" u="none">
                <a:solidFill>
                  <a:srgbClr val="212121"/>
                </a:solidFill>
                <a:latin typeface="Verdana"/>
                <a:ea typeface="Verdana"/>
                <a:cs typeface="Verdana"/>
              </a:rPr>
              <a:t> </a:t>
            </a:r>
            <a:r>
              <a:rPr sz="1600" b="0" i="0" u="none">
                <a:solidFill>
                  <a:srgbClr val="000000"/>
                </a:solidFill>
                <a:latin typeface="Verdana"/>
                <a:ea typeface="Verdana"/>
                <a:cs typeface="Verdana"/>
              </a:rPr>
              <a:t>weisen wir darauf hin, dass während dieser Veranstaltung Foto- und Videoaufnahmen angefertigt wird. </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1"/>
          <p:cNvSpPr>
            <a:spLocks/>
          </p:cNvSpPr>
          <p:nvPr/>
        </p:nvSpPr>
        <p:spPr bwMode="auto">
          <a:xfrm>
            <a:off x="4812091" y="3608197"/>
            <a:ext cx="6669353" cy="2708433"/>
          </a:xfrm>
          <a:prstGeom prst="rect">
            <a:avLst/>
          </a:prstGeom>
          <a:noFill/>
        </p:spPr>
        <p:txBody>
          <a:bodyPr wrap="square" rtlCol="0">
            <a:noAutofit/>
          </a:bodyPr>
          <a:lstStyle/>
          <a:p>
            <a:pPr algn="r">
              <a:defRPr/>
            </a:pPr>
            <a:r>
              <a:rPr lang="de-DE" sz="3400" b="1" dirty="0">
                <a:latin typeface="Verdana"/>
                <a:ea typeface="Verdana"/>
              </a:rPr>
              <a:t>Neue Schnittstellen zwischen GLAM und GND I</a:t>
            </a:r>
            <a:endParaRPr lang="de-DE" sz="2000" b="1" dirty="0">
              <a:latin typeface="Verdana"/>
              <a:ea typeface="Verdana"/>
            </a:endParaRPr>
          </a:p>
          <a:p>
            <a:pPr algn="r">
              <a:lnSpc>
                <a:spcPct val="150000"/>
              </a:lnSpc>
              <a:defRPr/>
            </a:pPr>
            <a:r>
              <a:rPr lang="de-DE" sz="2000" dirty="0">
                <a:latin typeface="Verdana"/>
                <a:ea typeface="Verdana"/>
              </a:rPr>
              <a:t>Jens Lill (BSZ) / Martha Rosenkötter (DDK)</a:t>
            </a:r>
          </a:p>
          <a:p>
            <a:pPr algn="r">
              <a:lnSpc>
                <a:spcPct val="150000"/>
              </a:lnSpc>
              <a:defRPr/>
            </a:pPr>
            <a:r>
              <a:rPr lang="nl-NL" sz="1200" dirty="0">
                <a:latin typeface="Verdana"/>
                <a:ea typeface="Verdana"/>
              </a:rPr>
              <a:t>@Martha_I_Ro @FotoMarburg #GNDAgenturBauwerke</a:t>
            </a:r>
            <a:endParaRPr dirty="0"/>
          </a:p>
          <a:p>
            <a:pPr algn="r">
              <a:lnSpc>
                <a:spcPct val="150000"/>
              </a:lnSpc>
              <a:defRPr/>
            </a:pPr>
            <a:r>
              <a:rPr lang="de-DE" sz="2000" b="1" dirty="0">
                <a:latin typeface="Verdana"/>
                <a:ea typeface="Verdana"/>
              </a:rPr>
              <a:t>Die GND-Agenturen als Mittler</a:t>
            </a:r>
          </a:p>
          <a:p>
            <a:pPr algn="r">
              <a:defRPr/>
            </a:pPr>
            <a:r>
              <a:rPr lang="de-DE" sz="2000" dirty="0" smtClean="0">
                <a:latin typeface="Verdana"/>
                <a:ea typeface="Verdana"/>
              </a:rPr>
              <a:t>09.06.21 | 11:30 </a:t>
            </a:r>
            <a:r>
              <a:rPr lang="de-DE" sz="2000" dirty="0">
                <a:latin typeface="Verdana"/>
                <a:ea typeface="Verdana"/>
              </a:rPr>
              <a:t>- </a:t>
            </a:r>
            <a:r>
              <a:rPr lang="de-DE" sz="2000" dirty="0" smtClean="0">
                <a:latin typeface="Verdana"/>
                <a:ea typeface="Verdana"/>
              </a:rPr>
              <a:t>13:00 Uhr</a:t>
            </a:r>
            <a:endParaRPr dirty="0"/>
          </a:p>
        </p:txBody>
      </p:sp>
      <p:pic>
        <p:nvPicPr>
          <p:cNvPr id="5" name="Grafik 5"/>
          <p:cNvPicPr>
            <a:picLocks noChangeAspect="1"/>
          </p:cNvPicPr>
          <p:nvPr/>
        </p:nvPicPr>
        <p:blipFill>
          <a:blip r:embed="rId3"/>
          <a:stretch/>
        </p:blipFill>
        <p:spPr bwMode="auto">
          <a:xfrm>
            <a:off x="-694544" y="-809467"/>
            <a:ext cx="6930453" cy="5197840"/>
          </a:xfrm>
          <a:prstGeom prst="rect">
            <a:avLst/>
          </a:prstGeom>
        </p:spPr>
      </p:pic>
      <p:pic>
        <p:nvPicPr>
          <p:cNvPr id="3" name="Grafik 2">
            <a:extLst>
              <a:ext uri="{FF2B5EF4-FFF2-40B4-BE49-F238E27FC236}">
                <a16:creationId xmlns:a16="http://schemas.microsoft.com/office/drawing/2014/main" id="{FF900B33-3AE5-4E97-BF71-1499BD9298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111" y="404664"/>
            <a:ext cx="3632051" cy="259228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dirty="0" smtClean="0">
                <a:latin typeface="Carlito"/>
                <a:ea typeface="Carlito"/>
                <a:cs typeface="Carlito"/>
              </a:rPr>
              <a:t>Agenda Session 1</a:t>
            </a:r>
            <a:endParaRPr dirty="0">
              <a:latin typeface="Carlito"/>
              <a:ea typeface="Carlito"/>
              <a:cs typeface="Carlito"/>
            </a:endParaRPr>
          </a:p>
        </p:txBody>
      </p:sp>
      <p:sp>
        <p:nvSpPr>
          <p:cNvPr id="5" name="Textplatzhalter 3"/>
          <p:cNvSpPr>
            <a:spLocks noGrp="1"/>
          </p:cNvSpPr>
          <p:nvPr>
            <p:ph type="body" sz="quarter" idx="11"/>
          </p:nvPr>
        </p:nvSpPr>
        <p:spPr bwMode="auto"/>
        <p:txBody>
          <a:bodyPr/>
          <a:lstStyle/>
          <a:p>
            <a:pPr>
              <a:defRPr/>
            </a:pPr>
            <a:endParaRPr lang="de-DE"/>
          </a:p>
        </p:txBody>
      </p:sp>
      <p:graphicFrame>
        <p:nvGraphicFramePr>
          <p:cNvPr id="6" name="Tabelle 5"/>
          <p:cNvGraphicFramePr>
            <a:graphicFrameLocks/>
          </p:cNvGraphicFramePr>
          <p:nvPr>
            <p:extLst>
              <p:ext uri="{D42A27DB-BD31-4B8C-83A1-F6EECF244321}">
                <p14:modId xmlns:p14="http://schemas.microsoft.com/office/powerpoint/2010/main" val="4155253316"/>
              </p:ext>
            </p:extLst>
          </p:nvPr>
        </p:nvGraphicFramePr>
        <p:xfrm>
          <a:off x="4286249" y="1323974"/>
          <a:ext cx="6093200" cy="4397372"/>
        </p:xfrm>
        <a:graphic>
          <a:graphicData uri="http://schemas.openxmlformats.org/drawingml/2006/table">
            <a:tbl>
              <a:tblPr firstRow="1" bandRow="1">
                <a:tableStyleId>{8317BADD-061A-D4FD-09FF-F9D5904F4BE5}</a:tableStyleId>
              </a:tblPr>
              <a:tblGrid>
                <a:gridCol w="1146973">
                  <a:extLst>
                    <a:ext uri="{9D8B030D-6E8A-4147-A177-3AD203B41FA5}">
                      <a16:colId xmlns:a16="http://schemas.microsoft.com/office/drawing/2014/main" val="20000"/>
                    </a:ext>
                  </a:extLst>
                </a:gridCol>
                <a:gridCol w="4946227">
                  <a:extLst>
                    <a:ext uri="{9D8B030D-6E8A-4147-A177-3AD203B41FA5}">
                      <a16:colId xmlns:a16="http://schemas.microsoft.com/office/drawing/2014/main" val="20001"/>
                    </a:ext>
                  </a:extLst>
                </a:gridCol>
              </a:tblGrid>
              <a:tr h="499081">
                <a:tc>
                  <a:txBody>
                    <a:bodyPr/>
                    <a:lstStyle/>
                    <a:p>
                      <a:pPr>
                        <a:defRPr/>
                      </a:pPr>
                      <a:r>
                        <a:t>Uhrzeit</a:t>
                      </a:r>
                    </a:p>
                  </a:txBody>
                  <a:tcPr/>
                </a:tc>
                <a:tc>
                  <a:txBody>
                    <a:bodyPr/>
                    <a:lstStyle/>
                    <a:p>
                      <a:pPr>
                        <a:defRPr/>
                      </a:pPr>
                      <a:r>
                        <a:rPr dirty="0"/>
                        <a:t>THEMA</a:t>
                      </a:r>
                    </a:p>
                  </a:txBody>
                  <a:tcPr/>
                </a:tc>
                <a:extLst>
                  <a:ext uri="{0D108BD9-81ED-4DB2-BD59-A6C34878D82A}">
                    <a16:rowId xmlns:a16="http://schemas.microsoft.com/office/drawing/2014/main" val="10000"/>
                  </a:ext>
                </a:extLst>
              </a:tr>
              <a:tr h="493624">
                <a:tc>
                  <a:txBody>
                    <a:bodyPr/>
                    <a:lstStyle/>
                    <a:p>
                      <a:pPr>
                        <a:defRPr/>
                      </a:pPr>
                      <a:r>
                        <a:t>11:30</a:t>
                      </a:r>
                    </a:p>
                  </a:txBody>
                  <a:tcPr/>
                </a:tc>
                <a:tc>
                  <a:txBody>
                    <a:bodyPr/>
                    <a:lstStyle/>
                    <a:p>
                      <a:pPr>
                        <a:defRPr/>
                      </a:pPr>
                      <a:r>
                        <a:rPr lang="de-DE" sz="1800" b="0" i="0" u="none" strike="noStrike" cap="none" spc="0" dirty="0" smtClean="0">
                          <a:solidFill>
                            <a:schemeClr val="dk1"/>
                          </a:solidFill>
                          <a:latin typeface="Carlito"/>
                          <a:ea typeface="Carlito"/>
                          <a:cs typeface="Carlito"/>
                        </a:rPr>
                        <a:t>Begrüßung, technische </a:t>
                      </a:r>
                      <a:r>
                        <a:rPr lang="de-DE" sz="1800" b="0" i="0" u="none" strike="noStrike" cap="none" spc="0" dirty="0">
                          <a:solidFill>
                            <a:schemeClr val="dk1"/>
                          </a:solidFill>
                          <a:latin typeface="Carlito"/>
                          <a:ea typeface="Carlito"/>
                          <a:cs typeface="Carlito"/>
                        </a:rPr>
                        <a:t>Einweisung &amp; Agenda</a:t>
                      </a:r>
                      <a:endParaRPr dirty="0"/>
                    </a:p>
                  </a:txBody>
                  <a:tcPr/>
                </a:tc>
                <a:extLst>
                  <a:ext uri="{0D108BD9-81ED-4DB2-BD59-A6C34878D82A}">
                    <a16:rowId xmlns:a16="http://schemas.microsoft.com/office/drawing/2014/main" val="10001"/>
                  </a:ext>
                </a:extLst>
              </a:tr>
              <a:tr h="486381">
                <a:tc>
                  <a:txBody>
                    <a:bodyPr/>
                    <a:lstStyle/>
                    <a:p>
                      <a:pPr>
                        <a:defRPr/>
                      </a:pPr>
                      <a:r>
                        <a:t>11:40</a:t>
                      </a:r>
                    </a:p>
                  </a:txBody>
                  <a:tcPr/>
                </a:tc>
                <a:tc>
                  <a:txBody>
                    <a:bodyPr/>
                    <a:lstStyle/>
                    <a:p>
                      <a:pPr>
                        <a:defRPr/>
                      </a:pPr>
                      <a:r>
                        <a:rPr lang="de-DE" sz="1800" b="0" i="0" u="none" strike="noStrike" cap="none" spc="0" dirty="0">
                          <a:solidFill>
                            <a:schemeClr val="dk1"/>
                          </a:solidFill>
                          <a:latin typeface="Carlito"/>
                          <a:ea typeface="Carlito"/>
                          <a:cs typeface="Carlito"/>
                        </a:rPr>
                        <a:t>1. Vom Werden und Sein </a:t>
                      </a:r>
                      <a:r>
                        <a:rPr lang="de-DE" sz="1800" b="0" i="0" u="none" strike="noStrike" cap="none" spc="0" dirty="0" smtClean="0">
                          <a:solidFill>
                            <a:schemeClr val="dk1"/>
                          </a:solidFill>
                          <a:latin typeface="Carlito"/>
                          <a:ea typeface="Carlito"/>
                          <a:cs typeface="Carlito"/>
                        </a:rPr>
                        <a:t>einer </a:t>
                      </a:r>
                      <a:r>
                        <a:rPr lang="de-DE" sz="1800" b="0" i="0" u="none" strike="noStrike" cap="none" spc="0" dirty="0">
                          <a:solidFill>
                            <a:schemeClr val="dk1"/>
                          </a:solidFill>
                          <a:latin typeface="Carlito"/>
                          <a:ea typeface="Carlito"/>
                          <a:cs typeface="Carlito"/>
                        </a:rPr>
                        <a:t>Agentur</a:t>
                      </a:r>
                      <a:endParaRPr dirty="0"/>
                    </a:p>
                  </a:txBody>
                  <a:tcPr/>
                </a:tc>
                <a:extLst>
                  <a:ext uri="{0D108BD9-81ED-4DB2-BD59-A6C34878D82A}">
                    <a16:rowId xmlns:a16="http://schemas.microsoft.com/office/drawing/2014/main" val="10002"/>
                  </a:ext>
                </a:extLst>
              </a:tr>
              <a:tr h="486381">
                <a:tc>
                  <a:txBody>
                    <a:bodyPr/>
                    <a:lstStyle/>
                    <a:p>
                      <a:pPr>
                        <a:defRPr/>
                      </a:pPr>
                      <a:r>
                        <a:t>11:50</a:t>
                      </a:r>
                    </a:p>
                  </a:txBody>
                  <a:tcPr/>
                </a:tc>
                <a:tc>
                  <a:txBody>
                    <a:bodyPr/>
                    <a:lstStyle/>
                    <a:p>
                      <a:pPr>
                        <a:defRPr/>
                      </a:pPr>
                      <a:r>
                        <a:rPr lang="de-DE" sz="1800" b="0" i="0" u="none" strike="noStrike" cap="none" spc="0" dirty="0">
                          <a:solidFill>
                            <a:schemeClr val="dk1"/>
                          </a:solidFill>
                          <a:latin typeface="Carlito"/>
                          <a:ea typeface="Carlito"/>
                          <a:cs typeface="Carlito"/>
                        </a:rPr>
                        <a:t>2. </a:t>
                      </a:r>
                      <a:r>
                        <a:rPr lang="de-DE" sz="1800" b="0" i="0" u="none" strike="noStrike" cap="none" spc="0" dirty="0" smtClean="0">
                          <a:solidFill>
                            <a:schemeClr val="dk1"/>
                          </a:solidFill>
                          <a:latin typeface="Carlito"/>
                          <a:ea typeface="Carlito"/>
                          <a:cs typeface="Carlito"/>
                        </a:rPr>
                        <a:t>Die neuen </a:t>
                      </a:r>
                      <a:r>
                        <a:rPr lang="de-DE" sz="1800" b="0" i="0" u="none" strike="noStrike" cap="none" spc="0" dirty="0">
                          <a:solidFill>
                            <a:schemeClr val="dk1"/>
                          </a:solidFill>
                          <a:latin typeface="Carlito"/>
                          <a:ea typeface="Carlito"/>
                          <a:cs typeface="Carlito"/>
                        </a:rPr>
                        <a:t>Agenturen stellen sich vor</a:t>
                      </a:r>
                      <a:endParaRPr dirty="0"/>
                    </a:p>
                  </a:txBody>
                  <a:tcPr/>
                </a:tc>
                <a:extLst>
                  <a:ext uri="{0D108BD9-81ED-4DB2-BD59-A6C34878D82A}">
                    <a16:rowId xmlns:a16="http://schemas.microsoft.com/office/drawing/2014/main" val="10003"/>
                  </a:ext>
                </a:extLst>
              </a:tr>
              <a:tr h="486381">
                <a:tc>
                  <a:txBody>
                    <a:bodyPr/>
                    <a:lstStyle/>
                    <a:p>
                      <a:pPr>
                        <a:defRPr/>
                      </a:pPr>
                      <a:r>
                        <a:t>12:20</a:t>
                      </a:r>
                    </a:p>
                  </a:txBody>
                  <a:tcPr/>
                </a:tc>
                <a:tc>
                  <a:txBody>
                    <a:bodyPr/>
                    <a:lstStyle/>
                    <a:p>
                      <a:pPr>
                        <a:defRPr/>
                      </a:pPr>
                      <a:r>
                        <a:rPr lang="de-DE" sz="1800" b="0" i="0" u="none" strike="noStrike" cap="none" spc="0" dirty="0">
                          <a:solidFill>
                            <a:schemeClr val="dk1"/>
                          </a:solidFill>
                          <a:latin typeface="Carlito"/>
                          <a:ea typeface="Carlito"/>
                          <a:cs typeface="Carlito"/>
                        </a:rPr>
                        <a:t>Fragerunde</a:t>
                      </a:r>
                      <a:endParaRPr dirty="0"/>
                    </a:p>
                  </a:txBody>
                  <a:tcPr/>
                </a:tc>
                <a:extLst>
                  <a:ext uri="{0D108BD9-81ED-4DB2-BD59-A6C34878D82A}">
                    <a16:rowId xmlns:a16="http://schemas.microsoft.com/office/drawing/2014/main" val="10004"/>
                  </a:ext>
                </a:extLst>
              </a:tr>
              <a:tr h="486381">
                <a:tc>
                  <a:txBody>
                    <a:bodyPr/>
                    <a:lstStyle/>
                    <a:p>
                      <a:pPr>
                        <a:defRPr/>
                      </a:pPr>
                      <a:r>
                        <a:t>12:30</a:t>
                      </a:r>
                    </a:p>
                  </a:txBody>
                  <a:tcPr/>
                </a:tc>
                <a:tc>
                  <a:txBody>
                    <a:bodyPr/>
                    <a:lstStyle/>
                    <a:p>
                      <a:pPr>
                        <a:defRPr/>
                      </a:pPr>
                      <a:r>
                        <a:rPr lang="de-DE" sz="1800" b="0" i="0" u="none" strike="noStrike" cap="none" spc="0">
                          <a:solidFill>
                            <a:schemeClr val="dk1"/>
                          </a:solidFill>
                          <a:latin typeface="Carlito"/>
                          <a:ea typeface="Carlito"/>
                          <a:cs typeface="Carlito"/>
                        </a:rPr>
                        <a:t>- Pause - </a:t>
                      </a:r>
                      <a:endParaRPr/>
                    </a:p>
                  </a:txBody>
                  <a:tcPr/>
                </a:tc>
                <a:extLst>
                  <a:ext uri="{0D108BD9-81ED-4DB2-BD59-A6C34878D82A}">
                    <a16:rowId xmlns:a16="http://schemas.microsoft.com/office/drawing/2014/main" val="10005"/>
                  </a:ext>
                </a:extLst>
              </a:tr>
              <a:tr h="486381">
                <a:tc>
                  <a:txBody>
                    <a:bodyPr/>
                    <a:lstStyle/>
                    <a:p>
                      <a:pPr>
                        <a:defRPr/>
                      </a:pPr>
                      <a:r>
                        <a:t>12:40</a:t>
                      </a:r>
                    </a:p>
                  </a:txBody>
                  <a:tcPr/>
                </a:tc>
                <a:tc>
                  <a:txBody>
                    <a:bodyPr/>
                    <a:lstStyle/>
                    <a:p>
                      <a:pPr>
                        <a:defRPr/>
                      </a:pPr>
                      <a:r>
                        <a:rPr lang="de-DE" sz="1800" b="0" i="0" u="none" strike="noStrike" cap="none" spc="0">
                          <a:solidFill>
                            <a:schemeClr val="dk1"/>
                          </a:solidFill>
                          <a:latin typeface="Carlito"/>
                          <a:ea typeface="Carlito"/>
                          <a:cs typeface="Carlito"/>
                        </a:rPr>
                        <a:t>3. Lessons Learned</a:t>
                      </a:r>
                      <a:endParaRPr/>
                    </a:p>
                  </a:txBody>
                  <a:tcPr/>
                </a:tc>
                <a:extLst>
                  <a:ext uri="{0D108BD9-81ED-4DB2-BD59-A6C34878D82A}">
                    <a16:rowId xmlns:a16="http://schemas.microsoft.com/office/drawing/2014/main" val="10006"/>
                  </a:ext>
                </a:extLst>
              </a:tr>
              <a:tr h="486381">
                <a:tc>
                  <a:txBody>
                    <a:bodyPr/>
                    <a:lstStyle/>
                    <a:p>
                      <a:pPr>
                        <a:defRPr/>
                      </a:pPr>
                      <a:r>
                        <a:t>12:50</a:t>
                      </a:r>
                    </a:p>
                  </a:txBody>
                  <a:tcPr/>
                </a:tc>
                <a:tc>
                  <a:txBody>
                    <a:bodyPr/>
                    <a:lstStyle/>
                    <a:p>
                      <a:pPr>
                        <a:defRPr/>
                      </a:pPr>
                      <a:r>
                        <a:rPr lang="de-DE" sz="1800" b="0" i="0" u="none" strike="noStrike" cap="none" spc="0">
                          <a:solidFill>
                            <a:schemeClr val="dk1"/>
                          </a:solidFill>
                          <a:latin typeface="Carlito"/>
                          <a:ea typeface="Carlito"/>
                          <a:cs typeface="Carlito"/>
                        </a:rPr>
                        <a:t>Fragerunde</a:t>
                      </a:r>
                      <a:endParaRPr/>
                    </a:p>
                  </a:txBody>
                  <a:tcPr/>
                </a:tc>
                <a:extLst>
                  <a:ext uri="{0D108BD9-81ED-4DB2-BD59-A6C34878D82A}">
                    <a16:rowId xmlns:a16="http://schemas.microsoft.com/office/drawing/2014/main" val="10007"/>
                  </a:ext>
                </a:extLst>
              </a:tr>
              <a:tr h="486381">
                <a:tc>
                  <a:txBody>
                    <a:bodyPr/>
                    <a:lstStyle/>
                    <a:p>
                      <a:pPr>
                        <a:defRPr/>
                      </a:pPr>
                      <a:r>
                        <a:t>12:55</a:t>
                      </a:r>
                    </a:p>
                  </a:txBody>
                  <a:tcPr/>
                </a:tc>
                <a:tc>
                  <a:txBody>
                    <a:bodyPr/>
                    <a:lstStyle/>
                    <a:p>
                      <a:pPr>
                        <a:defRPr/>
                      </a:pPr>
                      <a:r>
                        <a:rPr lang="de-DE" sz="1800" b="0" i="0" u="none" strike="noStrike" cap="none" spc="0" dirty="0">
                          <a:solidFill>
                            <a:schemeClr val="dk1"/>
                          </a:solidFill>
                          <a:latin typeface="Carlito"/>
                          <a:ea typeface="Carlito"/>
                          <a:cs typeface="Carlito"/>
                        </a:rPr>
                        <a:t>4. Ausblick und Dokumentation</a:t>
                      </a:r>
                      <a:endParaRPr dirty="0"/>
                    </a:p>
                  </a:txBody>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10"/>
          <p:cNvSpPr>
            <a:spLocks/>
          </p:cNvSpPr>
          <p:nvPr/>
        </p:nvSpPr>
        <p:spPr bwMode="auto">
          <a:xfrm>
            <a:off x="4541862" y="3936093"/>
            <a:ext cx="6145967" cy="1683655"/>
          </a:xfrm>
          <a:prstGeom prst="rect">
            <a:avLst/>
          </a:prstGeom>
          <a:solidFill>
            <a:schemeClr val="bg1"/>
          </a:solidFill>
        </p:spPr>
        <p:txBody>
          <a:bodyPr wrap="square" rtlCol="0">
            <a:noAutofit/>
          </a:bodyPr>
          <a:lstStyle/>
          <a:p>
            <a:pPr>
              <a:defRPr/>
            </a:pPr>
            <a:endParaRPr lang="de-DE" sz="9600"/>
          </a:p>
        </p:txBody>
      </p:sp>
      <p:pic>
        <p:nvPicPr>
          <p:cNvPr id="9" name="Grafik 11"/>
          <p:cNvPicPr>
            <a:picLocks noChangeAspect="1"/>
          </p:cNvPicPr>
          <p:nvPr/>
        </p:nvPicPr>
        <p:blipFill>
          <a:blip r:embed="rId3"/>
          <a:stretch/>
        </p:blipFill>
        <p:spPr bwMode="auto">
          <a:xfrm>
            <a:off x="586645" y="158109"/>
            <a:ext cx="6930452" cy="5197839"/>
          </a:xfrm>
          <a:prstGeom prst="rect">
            <a:avLst/>
          </a:prstGeom>
        </p:spPr>
      </p:pic>
      <p:sp>
        <p:nvSpPr>
          <p:cNvPr id="10" name="Sechseck 9"/>
          <p:cNvSpPr/>
          <p:nvPr/>
        </p:nvSpPr>
        <p:spPr bwMode="auto">
          <a:xfrm rot="1838368">
            <a:off x="7022926" y="528072"/>
            <a:ext cx="1399275" cy="1233266"/>
          </a:xfrm>
          <a:prstGeom prst="hexagon">
            <a:avLst>
              <a:gd name="adj" fmla="val 29932"/>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b="1" dirty="0" smtClean="0"/>
              <a:t>Wer?</a:t>
            </a:r>
            <a:endParaRPr b="1" dirty="0"/>
          </a:p>
        </p:txBody>
      </p:sp>
      <p:sp>
        <p:nvSpPr>
          <p:cNvPr id="11" name="Sechseck 10"/>
          <p:cNvSpPr/>
          <p:nvPr/>
        </p:nvSpPr>
        <p:spPr bwMode="auto">
          <a:xfrm rot="1838368">
            <a:off x="418365" y="2812365"/>
            <a:ext cx="1399275" cy="1233266"/>
          </a:xfrm>
          <a:prstGeom prst="hexagon">
            <a:avLst>
              <a:gd name="adj" fmla="val 29932"/>
              <a:gd name="vf" fmla="val 115470"/>
            </a:avLst>
          </a:prstGeom>
          <a:solidFill>
            <a:srgbClr val="CF84BD"/>
          </a:solidFill>
          <a:ln>
            <a:solidFill>
              <a:srgbClr val="CF84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b="1" dirty="0" smtClean="0"/>
              <a:t>Wie?</a:t>
            </a:r>
            <a:endParaRPr lang="de-DE" b="1" dirty="0"/>
          </a:p>
        </p:txBody>
      </p:sp>
      <p:sp>
        <p:nvSpPr>
          <p:cNvPr id="12" name="Sechseck 11"/>
          <p:cNvSpPr/>
          <p:nvPr/>
        </p:nvSpPr>
        <p:spPr bwMode="auto">
          <a:xfrm rot="19805542">
            <a:off x="418363" y="5063103"/>
            <a:ext cx="1399275" cy="1233266"/>
          </a:xfrm>
          <a:prstGeom prst="hexagon">
            <a:avLst>
              <a:gd name="adj" fmla="val 29932"/>
              <a:gd name="vf" fmla="val 115470"/>
            </a:avLst>
          </a:prstGeom>
          <a:solidFill>
            <a:srgbClr val="E25F5F"/>
          </a:solidFill>
          <a:ln>
            <a:solidFill>
              <a:srgbClr val="E2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b="1" dirty="0" smtClean="0"/>
              <a:t>Was?</a:t>
            </a:r>
            <a:endParaRPr b="1" dirty="0"/>
          </a:p>
        </p:txBody>
      </p:sp>
      <p:sp>
        <p:nvSpPr>
          <p:cNvPr id="13" name="Textfeld 1"/>
          <p:cNvSpPr>
            <a:spLocks/>
          </p:cNvSpPr>
          <p:nvPr/>
        </p:nvSpPr>
        <p:spPr bwMode="auto">
          <a:xfrm>
            <a:off x="4223792" y="2780928"/>
            <a:ext cx="7814143" cy="3528392"/>
          </a:xfrm>
          <a:prstGeom prst="rect">
            <a:avLst/>
          </a:prstGeom>
          <a:noFill/>
        </p:spPr>
        <p:txBody>
          <a:bodyPr wrap="square" rtlCol="0">
            <a:noAutofit/>
          </a:bodyPr>
          <a:lstStyle/>
          <a:p>
            <a:pPr algn="r">
              <a:defRPr/>
            </a:pPr>
            <a:r>
              <a:rPr lang="de-DE" sz="7200" dirty="0">
                <a:latin typeface="Carlito"/>
                <a:ea typeface="Carlito"/>
                <a:cs typeface="Carlito"/>
              </a:rPr>
              <a:t>1. </a:t>
            </a:r>
            <a:r>
              <a:rPr lang="de-DE" sz="7200" dirty="0">
                <a:solidFill>
                  <a:schemeClr val="dk1"/>
                </a:solidFill>
                <a:latin typeface="Carlito"/>
                <a:ea typeface="Carlito"/>
                <a:cs typeface="Carlito"/>
              </a:rPr>
              <a:t>Vom </a:t>
            </a:r>
          </a:p>
          <a:p>
            <a:pPr algn="r">
              <a:defRPr/>
            </a:pPr>
            <a:r>
              <a:rPr lang="de-DE" sz="7200" dirty="0">
                <a:solidFill>
                  <a:schemeClr val="dk1"/>
                </a:solidFill>
                <a:latin typeface="Carlito"/>
                <a:ea typeface="Carlito"/>
                <a:cs typeface="Carlito"/>
              </a:rPr>
              <a:t>Werden und Sein einer </a:t>
            </a:r>
            <a:r>
              <a:rPr lang="de-DE" sz="7200" dirty="0" smtClean="0">
                <a:solidFill>
                  <a:schemeClr val="dk1"/>
                </a:solidFill>
                <a:latin typeface="Carlito"/>
                <a:ea typeface="Carlito"/>
                <a:cs typeface="Carlito"/>
              </a:rPr>
              <a:t>Agentur</a:t>
            </a:r>
            <a:endParaRPr lang="de-DE" sz="7200" dirty="0">
              <a:latin typeface="Carlito"/>
              <a:ea typeface="Carlito"/>
              <a:cs typeface="Carlito"/>
            </a:endParaRPr>
          </a:p>
          <a:p>
            <a:pPr>
              <a:defRPr/>
            </a:pPr>
            <a:endParaRPr sz="7200" dirty="0">
              <a:latin typeface="Carlito"/>
              <a:ea typeface="Carlito"/>
              <a:cs typeface="Carlito"/>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Veranstaltungstite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Lizenzhinwe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Datenschutzhinwe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Kamerahinwe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Vortragstitel_1-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6666</Words>
  <Application>Microsoft Office PowerPoint</Application>
  <DocSecurity>0</DocSecurity>
  <PresentationFormat>Breitbild</PresentationFormat>
  <Paragraphs>808</Paragraphs>
  <Slides>44</Slides>
  <Notes>41</Notes>
  <HiddenSlides>0</HiddenSlides>
  <MMClips>0</MMClips>
  <ScaleCrop>false</ScaleCrop>
  <HeadingPairs>
    <vt:vector size="6" baseType="variant">
      <vt:variant>
        <vt:lpstr>Verwendete Schriftarten</vt:lpstr>
      </vt:variant>
      <vt:variant>
        <vt:i4>8</vt:i4>
      </vt:variant>
      <vt:variant>
        <vt:lpstr>Design</vt:lpstr>
      </vt:variant>
      <vt:variant>
        <vt:i4>5</vt:i4>
      </vt:variant>
      <vt:variant>
        <vt:lpstr>Folientitel</vt:lpstr>
      </vt:variant>
      <vt:variant>
        <vt:i4>44</vt:i4>
      </vt:variant>
    </vt:vector>
  </HeadingPairs>
  <TitlesOfParts>
    <vt:vector size="57" baseType="lpstr">
      <vt:lpstr>Verdana</vt:lpstr>
      <vt:lpstr>Carlito</vt:lpstr>
      <vt:lpstr>Lato</vt:lpstr>
      <vt:lpstr>Arial</vt:lpstr>
      <vt:lpstr>Wingdings</vt:lpstr>
      <vt:lpstr>Calibri</vt:lpstr>
      <vt:lpstr>Calibri Light</vt:lpstr>
      <vt:lpstr>-apple-system</vt:lpstr>
      <vt:lpstr>Veranstaltungstitel</vt:lpstr>
      <vt:lpstr>Lizenzhinweis</vt:lpstr>
      <vt:lpstr>Datenschutzhinweis</vt:lpstr>
      <vt:lpstr>Kamerahinweis</vt:lpstr>
      <vt:lpstr>Vortragstitel_1-Logo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Agenda Session 1</vt:lpstr>
      <vt:lpstr>PowerPoint-Präsentation</vt:lpstr>
      <vt:lpstr>PowerPoint-Präsentation</vt:lpstr>
      <vt:lpstr>PowerPoint-Präsentation</vt:lpstr>
      <vt:lpstr>1. Vom Werden und Sein einer Agentur</vt:lpstr>
      <vt:lpstr>PowerPoint-Präsentation</vt:lpstr>
      <vt:lpstr>Die GND-Agentur LEO-BW-Regional</vt:lpstr>
      <vt:lpstr>Ausgangspunkt &amp; Bezugsrahmen</vt:lpstr>
      <vt:lpstr> Die   Motivation</vt:lpstr>
      <vt:lpstr> Ziele der Agentur</vt:lpstr>
      <vt:lpstr>Die Struktur</vt:lpstr>
      <vt:lpstr>Der Mittler – Sandwichposition</vt:lpstr>
      <vt:lpstr>Die GND-Agentur Bauwerke</vt:lpstr>
      <vt:lpstr>Die Basis Teil 1 – DDK</vt:lpstr>
      <vt:lpstr>Projekte und Netzwerk – DDK</vt:lpstr>
      <vt:lpstr>Die Motivation – GND4C</vt:lpstr>
      <vt:lpstr>Der Auftrag – GND4C</vt:lpstr>
      <vt:lpstr> Die Basis Teil 2 – GND4C</vt:lpstr>
      <vt:lpstr>Der Mittler – Sandwichposition</vt:lpstr>
      <vt:lpstr>Was brauchen wir?</vt:lpstr>
      <vt:lpstr>Die Umsetzung</vt:lpstr>
      <vt:lpstr>Appetit auf Diversität?</vt:lpstr>
      <vt:lpstr>PowerPoint-Präsentation</vt:lpstr>
      <vt:lpstr>PowerPoint-Präsentation</vt:lpstr>
      <vt:lpstr>PowerPoint-Präsentation</vt:lpstr>
      <vt:lpstr>Lessons Learned – Diversität </vt:lpstr>
      <vt:lpstr>Lessons Learned – Diversität </vt:lpstr>
      <vt:lpstr>Lessons Learned – Exklusion</vt:lpstr>
      <vt:lpstr>Lessons Learned – Analyse</vt:lpstr>
      <vt:lpstr>Lessons Learned – Clustering</vt:lpstr>
      <vt:lpstr>Lessons Learned – Integration</vt:lpstr>
      <vt:lpstr>Lessons Learned – Inklusion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GNDCon2.0-NeueSchnittstellenGLAM-GND_1</dc:title>
  <dc:subject/>
  <dc:creator>jens.lill@bsz-bw.de;rosenkoe@fotomarburg.de</dc:creator>
  <cp:keywords>GND-Agentur-Bauwerke;Agentur-LEO-BW-Regional;GNDCon2.0</cp:keywords>
  <dc:description/>
  <cp:lastModifiedBy>Lill Jens</cp:lastModifiedBy>
  <cp:revision>299</cp:revision>
  <dcterms:created xsi:type="dcterms:W3CDTF">2021-05-07T16:54:18Z</dcterms:created>
  <dcterms:modified xsi:type="dcterms:W3CDTF">2021-06-11T12:29:21Z</dcterms:modified>
  <cp:category/>
  <dc:identifier/>
  <cp:contentStatus/>
  <dc:language/>
  <cp:version/>
</cp:coreProperties>
</file>